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36"/>
  </p:notesMasterIdLst>
  <p:handoutMasterIdLst>
    <p:handoutMasterId r:id="rId37"/>
  </p:handoutMasterIdLst>
  <p:sldIdLst>
    <p:sldId id="256" r:id="rId2"/>
    <p:sldId id="1938" r:id="rId3"/>
    <p:sldId id="2350" r:id="rId4"/>
    <p:sldId id="2356" r:id="rId5"/>
    <p:sldId id="2357" r:id="rId6"/>
    <p:sldId id="2360" r:id="rId7"/>
    <p:sldId id="2361" r:id="rId8"/>
    <p:sldId id="2362" r:id="rId9"/>
    <p:sldId id="2363" r:id="rId10"/>
    <p:sldId id="2364" r:id="rId11"/>
    <p:sldId id="2365" r:id="rId12"/>
    <p:sldId id="2366" r:id="rId13"/>
    <p:sldId id="2367" r:id="rId14"/>
    <p:sldId id="2368" r:id="rId15"/>
    <p:sldId id="2369" r:id="rId16"/>
    <p:sldId id="2370" r:id="rId17"/>
    <p:sldId id="2371" r:id="rId18"/>
    <p:sldId id="2372" r:id="rId19"/>
    <p:sldId id="2373" r:id="rId20"/>
    <p:sldId id="2374" r:id="rId21"/>
    <p:sldId id="2391" r:id="rId22"/>
    <p:sldId id="2389" r:id="rId23"/>
    <p:sldId id="2392" r:id="rId24"/>
    <p:sldId id="2358" r:id="rId25"/>
    <p:sldId id="2393" r:id="rId26"/>
    <p:sldId id="2359" r:id="rId27"/>
    <p:sldId id="2394" r:id="rId28"/>
    <p:sldId id="2390" r:id="rId29"/>
    <p:sldId id="2375" r:id="rId30"/>
    <p:sldId id="2376" r:id="rId31"/>
    <p:sldId id="2377" r:id="rId32"/>
    <p:sldId id="2387" r:id="rId33"/>
    <p:sldId id="2388" r:id="rId34"/>
    <p:sldId id="1609" r:id="rId35"/>
  </p:sldIdLst>
  <p:sldSz cx="9144000" cy="6858000" type="screen4x3"/>
  <p:notesSz cx="6881813" cy="92964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76BE34"/>
    <a:srgbClr val="FFEC78"/>
    <a:srgbClr val="99CCFF"/>
    <a:srgbClr val="5F898F"/>
    <a:srgbClr val="D2A000"/>
    <a:srgbClr val="000000"/>
    <a:srgbClr val="9933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horzBarState="maximized">
    <p:restoredLeft sz="26916" autoAdjust="0"/>
    <p:restoredTop sz="99090" autoAdjust="0"/>
  </p:normalViewPr>
  <p:slideViewPr>
    <p:cSldViewPr snapToObjects="1">
      <p:cViewPr varScale="1">
        <p:scale>
          <a:sx n="97" d="100"/>
          <a:sy n="97" d="100"/>
        </p:scale>
        <p:origin x="-114" y="-372"/>
      </p:cViewPr>
      <p:guideLst>
        <p:guide orient="horz" pos="2160"/>
        <p:guide pos="17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6864"/>
    </p:cViewPr>
  </p:sorterViewPr>
  <p:notesViewPr>
    <p:cSldViewPr snapToObjects="1">
      <p:cViewPr varScale="1">
        <p:scale>
          <a:sx n="52" d="100"/>
          <a:sy n="52" d="100"/>
        </p:scale>
        <p:origin x="-1812" y="-108"/>
      </p:cViewPr>
      <p:guideLst>
        <p:guide orient="horz" pos="2928"/>
        <p:guide pos="2169"/>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19412" tIns="0" rIns="19412" bIns="0" numCol="1" anchor="t" anchorCtr="0" compatLnSpc="1">
            <a:prstTxWarp prst="textNoShape">
              <a:avLst/>
            </a:prstTxWarp>
          </a:bodyPr>
          <a:lstStyle>
            <a:lvl1pPr eaLnBrk="0" hangingPunct="0">
              <a:defRPr sz="1000" i="1" dirty="0">
                <a:latin typeface="Arial" pitchFamily="34" charset="0"/>
              </a:defRPr>
            </a:lvl1pPr>
          </a:lstStyle>
          <a:p>
            <a:pPr>
              <a:defRPr/>
            </a:pPr>
            <a:endParaRPr lang="en-US"/>
          </a:p>
        </p:txBody>
      </p:sp>
      <p:sp>
        <p:nvSpPr>
          <p:cNvPr id="2051" name="Rectangle 3"/>
          <p:cNvSpPr>
            <a:spLocks noGrp="1" noChangeArrowheads="1"/>
          </p:cNvSpPr>
          <p:nvPr>
            <p:ph type="dt" idx="1"/>
          </p:nvPr>
        </p:nvSpPr>
        <p:spPr bwMode="auto">
          <a:xfrm>
            <a:off x="3898900" y="0"/>
            <a:ext cx="2982913" cy="465138"/>
          </a:xfrm>
          <a:prstGeom prst="rect">
            <a:avLst/>
          </a:prstGeom>
          <a:noFill/>
          <a:ln w="9525">
            <a:noFill/>
            <a:miter lim="800000"/>
            <a:headEnd/>
            <a:tailEnd/>
          </a:ln>
          <a:effectLst/>
        </p:spPr>
        <p:txBody>
          <a:bodyPr vert="horz" wrap="square" lIns="19412" tIns="0" rIns="19412" bIns="0" numCol="1" anchor="t" anchorCtr="0" compatLnSpc="1">
            <a:prstTxWarp prst="textNoShape">
              <a:avLst/>
            </a:prstTxWarp>
          </a:bodyPr>
          <a:lstStyle>
            <a:lvl1pPr algn="r" eaLnBrk="0" hangingPunct="0">
              <a:defRPr sz="1000" i="1" dirty="0">
                <a:latin typeface="Arial" pitchFamily="34" charset="0"/>
              </a:defRPr>
            </a:lvl1pPr>
          </a:lstStyle>
          <a:p>
            <a:pPr>
              <a:defRPr/>
            </a:pPr>
            <a:endParaRPr lang="en-US"/>
          </a:p>
        </p:txBody>
      </p:sp>
      <p:sp>
        <p:nvSpPr>
          <p:cNvPr id="148484" name="Rectangle 4"/>
          <p:cNvSpPr>
            <a:spLocks noGrp="1" noRot="1" noChangeAspect="1" noChangeArrowheads="1" noTextEdit="1"/>
          </p:cNvSpPr>
          <p:nvPr>
            <p:ph type="sldImg" idx="2"/>
          </p:nvPr>
        </p:nvSpPr>
        <p:spPr bwMode="auto">
          <a:xfrm>
            <a:off x="1125538" y="703263"/>
            <a:ext cx="4630737" cy="3473450"/>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17575" y="4416425"/>
            <a:ext cx="5046663" cy="4183063"/>
          </a:xfrm>
          <a:prstGeom prst="rect">
            <a:avLst/>
          </a:prstGeom>
          <a:noFill/>
          <a:ln w="9525">
            <a:noFill/>
            <a:miter lim="800000"/>
            <a:headEnd/>
            <a:tailEnd/>
          </a:ln>
          <a:effectLst/>
        </p:spPr>
        <p:txBody>
          <a:bodyPr vert="horz" wrap="square" lIns="93824" tIns="46913" rIns="93824" bIns="4691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0" y="8831263"/>
            <a:ext cx="2982913" cy="465137"/>
          </a:xfrm>
          <a:prstGeom prst="rect">
            <a:avLst/>
          </a:prstGeom>
          <a:noFill/>
          <a:ln w="9525">
            <a:noFill/>
            <a:miter lim="800000"/>
            <a:headEnd/>
            <a:tailEnd/>
          </a:ln>
          <a:effectLst/>
        </p:spPr>
        <p:txBody>
          <a:bodyPr vert="horz" wrap="square" lIns="19412" tIns="0" rIns="19412" bIns="0" numCol="1" anchor="b" anchorCtr="0" compatLnSpc="1">
            <a:prstTxWarp prst="textNoShape">
              <a:avLst/>
            </a:prstTxWarp>
          </a:bodyPr>
          <a:lstStyle>
            <a:lvl1pPr eaLnBrk="0" hangingPunct="0">
              <a:defRPr sz="1000" i="1" dirty="0">
                <a:latin typeface="Arial" pitchFamily="34" charset="0"/>
              </a:defRPr>
            </a:lvl1pPr>
          </a:lstStyle>
          <a:p>
            <a:pPr>
              <a:defRPr/>
            </a:pPr>
            <a:endParaRPr lang="en-US"/>
          </a:p>
        </p:txBody>
      </p:sp>
      <p:sp>
        <p:nvSpPr>
          <p:cNvPr id="2055" name="Rectangle 7"/>
          <p:cNvSpPr>
            <a:spLocks noGrp="1" noChangeArrowheads="1"/>
          </p:cNvSpPr>
          <p:nvPr>
            <p:ph type="sldNum" sz="quarter" idx="5"/>
          </p:nvPr>
        </p:nvSpPr>
        <p:spPr bwMode="auto">
          <a:xfrm>
            <a:off x="3898900" y="8831263"/>
            <a:ext cx="2982913" cy="465137"/>
          </a:xfrm>
          <a:prstGeom prst="rect">
            <a:avLst/>
          </a:prstGeom>
          <a:noFill/>
          <a:ln w="9525">
            <a:noFill/>
            <a:miter lim="800000"/>
            <a:headEnd/>
            <a:tailEnd/>
          </a:ln>
          <a:effectLst/>
        </p:spPr>
        <p:txBody>
          <a:bodyPr vert="horz" wrap="square" lIns="19412" tIns="0" rIns="19412" bIns="0" numCol="1" anchor="b" anchorCtr="0" compatLnSpc="1">
            <a:prstTxWarp prst="textNoShape">
              <a:avLst/>
            </a:prstTxWarp>
          </a:bodyPr>
          <a:lstStyle>
            <a:lvl1pPr algn="r" eaLnBrk="0" hangingPunct="0">
              <a:defRPr sz="1000" i="1">
                <a:latin typeface="Arial" pitchFamily="34" charset="0"/>
              </a:defRPr>
            </a:lvl1pPr>
          </a:lstStyle>
          <a:p>
            <a:pPr>
              <a:defRPr/>
            </a:pPr>
            <a:fld id="{6BF5B073-1953-43BB-895D-8FC96E6D95D9}"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p:spPr>
        <p:txBody>
          <a:bodyPr/>
          <a:lstStyle/>
          <a:p>
            <a:endParaRPr lang="en-US" smtClean="0">
              <a:latin typeface="Arial" charset="0"/>
            </a:endParaRPr>
          </a:p>
        </p:txBody>
      </p:sp>
      <p:sp>
        <p:nvSpPr>
          <p:cNvPr id="149508" name="Slide Number Placeholder 3"/>
          <p:cNvSpPr>
            <a:spLocks noGrp="1"/>
          </p:cNvSpPr>
          <p:nvPr>
            <p:ph type="sldNum" sz="quarter" idx="5"/>
          </p:nvPr>
        </p:nvSpPr>
        <p:spPr>
          <a:noFill/>
        </p:spPr>
        <p:txBody>
          <a:bodyPr/>
          <a:lstStyle/>
          <a:p>
            <a:fld id="{14087236-06ED-4E55-BF3F-A91A90136CC9}" type="slidenum">
              <a:rPr lang="en-US" smtClean="0">
                <a:latin typeface="Arial" charset="0"/>
              </a:rPr>
              <a:pPr/>
              <a:t>1</a:t>
            </a:fld>
            <a:endParaRPr 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p:spPr>
        <p:txBody>
          <a:bodyPr/>
          <a:lstStyle/>
          <a:p>
            <a:endParaRPr lang="en-US" smtClean="0">
              <a:latin typeface="Arial" charset="0"/>
            </a:endParaRPr>
          </a:p>
        </p:txBody>
      </p:sp>
      <p:sp>
        <p:nvSpPr>
          <p:cNvPr id="191492" name="Slide Number Placeholder 3"/>
          <p:cNvSpPr>
            <a:spLocks noGrp="1"/>
          </p:cNvSpPr>
          <p:nvPr>
            <p:ph type="sldNum" sz="quarter" idx="5"/>
          </p:nvPr>
        </p:nvSpPr>
        <p:spPr>
          <a:noFill/>
        </p:spPr>
        <p:txBody>
          <a:bodyPr/>
          <a:lstStyle/>
          <a:p>
            <a:fld id="{63F513EE-9802-4E5D-9787-DBB2D2500F12}" type="slidenum">
              <a:rPr lang="en-US" smtClean="0">
                <a:latin typeface="Arial" charset="0"/>
              </a:rPr>
              <a:pPr/>
              <a:t>34</a:t>
            </a:fld>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010B4C97-FA72-42EB-90E0-AF45BC4F1704}" type="slidenum">
              <a:rPr lang="en-US" smtClean="0">
                <a:latin typeface="Arial" charset="0"/>
              </a:rPr>
              <a:pPr/>
              <a:t>2</a:t>
            </a:fld>
            <a:endParaRPr lang="en-US" smtClean="0">
              <a:latin typeface="Arial" charset="0"/>
            </a:endParaRPr>
          </a:p>
        </p:txBody>
      </p:sp>
      <p:sp>
        <p:nvSpPr>
          <p:cNvPr id="151555" name="Rectangle 2"/>
          <p:cNvSpPr>
            <a:spLocks noGrp="1" noRot="1" noChangeAspect="1" noChangeArrowheads="1" noTextEdit="1"/>
          </p:cNvSpPr>
          <p:nvPr>
            <p:ph type="sldImg"/>
          </p:nvPr>
        </p:nvSpPr>
        <p:spPr>
          <a:xfrm>
            <a:off x="1128713" y="703263"/>
            <a:ext cx="4630737" cy="3471862"/>
          </a:xfrm>
          <a:ln/>
        </p:spPr>
      </p:sp>
      <p:sp>
        <p:nvSpPr>
          <p:cNvPr id="151556" name="Rectangle 3"/>
          <p:cNvSpPr>
            <a:spLocks noGrp="1" noChangeArrowheads="1"/>
          </p:cNvSpPr>
          <p:nvPr>
            <p:ph type="body" idx="1"/>
          </p:nvPr>
        </p:nvSpPr>
        <p:spPr>
          <a:xfrm>
            <a:off x="919163" y="4416425"/>
            <a:ext cx="5043487" cy="4183063"/>
          </a:xfrm>
          <a:noFill/>
          <a:ln/>
        </p:spPr>
        <p:txBody>
          <a:bodyPr/>
          <a:lstStyle/>
          <a:p>
            <a:pPr eaLnBrk="1" hangingPunct="1"/>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p:spPr>
        <p:txBody>
          <a:bodyPr/>
          <a:lstStyle/>
          <a:p>
            <a:pPr>
              <a:buFontTx/>
              <a:buChar char="•"/>
            </a:pPr>
            <a:endParaRPr lang="en-US" smtClean="0">
              <a:latin typeface="Arial" charset="0"/>
            </a:endParaRPr>
          </a:p>
        </p:txBody>
      </p:sp>
      <p:sp>
        <p:nvSpPr>
          <p:cNvPr id="169988" name="Slide Number Placeholder 3"/>
          <p:cNvSpPr>
            <a:spLocks noGrp="1"/>
          </p:cNvSpPr>
          <p:nvPr>
            <p:ph type="sldNum" sz="quarter" idx="5"/>
          </p:nvPr>
        </p:nvSpPr>
        <p:spPr>
          <a:noFill/>
        </p:spPr>
        <p:txBody>
          <a:bodyPr/>
          <a:lstStyle/>
          <a:p>
            <a:fld id="{EE26D9F7-7D03-4E42-9EA7-87CBA50BC383}" type="slidenum">
              <a:rPr lang="en-US" smtClean="0">
                <a:latin typeface="Arial" charset="0"/>
              </a:rPr>
              <a:pPr/>
              <a:t>5</a:t>
            </a:fld>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p>
            <a:fld id="{8B195568-12F6-4A69-9F10-EFE1EE7A532D}" type="slidenum">
              <a:rPr lang="en-US" smtClean="0">
                <a:latin typeface="Arial" charset="0"/>
              </a:rPr>
              <a:pPr/>
              <a:t>7</a:t>
            </a:fld>
            <a:endParaRPr lang="en-US" smtClean="0">
              <a:latin typeface="Arial" charset="0"/>
            </a:endParaRPr>
          </a:p>
        </p:txBody>
      </p:sp>
      <p:sp>
        <p:nvSpPr>
          <p:cNvPr id="173059" name="Rectangle 2"/>
          <p:cNvSpPr>
            <a:spLocks noGrp="1" noRot="1" noChangeAspect="1" noChangeArrowheads="1" noTextEdit="1"/>
          </p:cNvSpPr>
          <p:nvPr>
            <p:ph type="sldImg"/>
          </p:nvPr>
        </p:nvSpPr>
        <p:spPr>
          <a:xfrm>
            <a:off x="1130300" y="703263"/>
            <a:ext cx="4627563" cy="3471862"/>
          </a:xfrm>
          <a:ln/>
        </p:spPr>
      </p:sp>
      <p:sp>
        <p:nvSpPr>
          <p:cNvPr id="173060" name="Rectangle 3"/>
          <p:cNvSpPr>
            <a:spLocks noGrp="1" noChangeArrowheads="1"/>
          </p:cNvSpPr>
          <p:nvPr>
            <p:ph type="body" idx="1"/>
          </p:nvPr>
        </p:nvSpPr>
        <p:spPr>
          <a:xfrm>
            <a:off x="919163" y="4416425"/>
            <a:ext cx="5043487" cy="4183063"/>
          </a:xfrm>
          <a:noFill/>
          <a:ln/>
        </p:spPr>
        <p:txBody>
          <a:bodyPr/>
          <a:lstStyle/>
          <a:p>
            <a:pPr eaLnBrk="1" hangingPunct="1"/>
            <a:endParaRPr 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p>
            <a:fld id="{F660087E-76BE-4BF7-8D62-30D89FB94E6E}" type="slidenum">
              <a:rPr lang="en-US" smtClean="0">
                <a:latin typeface="Arial" charset="0"/>
              </a:rPr>
              <a:pPr/>
              <a:t>10</a:t>
            </a:fld>
            <a:endParaRPr lang="en-US" smtClean="0">
              <a:latin typeface="Arial" charset="0"/>
            </a:endParaRPr>
          </a:p>
        </p:txBody>
      </p:sp>
      <p:sp>
        <p:nvSpPr>
          <p:cNvPr id="174083" name="Rectangle 2"/>
          <p:cNvSpPr>
            <a:spLocks noGrp="1" noRot="1" noChangeAspect="1" noChangeArrowheads="1" noTextEdit="1"/>
          </p:cNvSpPr>
          <p:nvPr>
            <p:ph type="sldImg"/>
          </p:nvPr>
        </p:nvSpPr>
        <p:spPr>
          <a:xfrm>
            <a:off x="1130300" y="703263"/>
            <a:ext cx="4627563" cy="3471862"/>
          </a:xfrm>
          <a:ln/>
        </p:spPr>
      </p:sp>
      <p:sp>
        <p:nvSpPr>
          <p:cNvPr id="174084" name="Rectangle 3"/>
          <p:cNvSpPr>
            <a:spLocks noGrp="1" noChangeArrowheads="1"/>
          </p:cNvSpPr>
          <p:nvPr>
            <p:ph type="body" idx="1"/>
          </p:nvPr>
        </p:nvSpPr>
        <p:spPr>
          <a:xfrm>
            <a:off x="919163" y="4416425"/>
            <a:ext cx="5043487" cy="4183063"/>
          </a:xfrm>
          <a:noFill/>
          <a:ln/>
        </p:spPr>
        <p:txBody>
          <a:bodyPr/>
          <a:lstStyle/>
          <a:p>
            <a:pPr eaLnBrk="1" hangingPunct="1"/>
            <a:endParaRPr 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B3DE46F7-FBEF-4520-BA9D-F28CFAE453DF}" type="slidenum">
              <a:rPr lang="en-US" smtClean="0"/>
              <a:pPr/>
              <a:t>23</a:t>
            </a:fld>
            <a:endParaRPr lang="en-US" smtClean="0"/>
          </a:p>
        </p:txBody>
      </p:sp>
      <p:sp>
        <p:nvSpPr>
          <p:cNvPr id="26627" name="Rectangle 2"/>
          <p:cNvSpPr>
            <a:spLocks noGrp="1" noRot="1" noChangeAspect="1" noChangeArrowheads="1" noTextEdit="1"/>
          </p:cNvSpPr>
          <p:nvPr>
            <p:ph type="sldImg"/>
          </p:nvPr>
        </p:nvSpPr>
        <p:spPr>
          <a:xfrm>
            <a:off x="1127125" y="703263"/>
            <a:ext cx="4629150" cy="3473450"/>
          </a:xfrm>
          <a:ln/>
        </p:spPr>
      </p:sp>
      <p:sp>
        <p:nvSpPr>
          <p:cNvPr id="266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7CD52B61-ABD0-4072-B15A-6BC51F2F213B}" type="slidenum">
              <a:rPr lang="en-US" smtClean="0">
                <a:latin typeface="Arial" charset="0"/>
              </a:rPr>
              <a:pPr/>
              <a:t>24</a:t>
            </a:fld>
            <a:endParaRPr lang="en-US" smtClean="0">
              <a:latin typeface="Arial" charset="0"/>
            </a:endParaRPr>
          </a:p>
        </p:txBody>
      </p:sp>
      <p:sp>
        <p:nvSpPr>
          <p:cNvPr id="171011" name="Rectangle 2"/>
          <p:cNvSpPr>
            <a:spLocks noGrp="1" noRot="1" noChangeAspect="1" noChangeArrowheads="1" noTextEdit="1"/>
          </p:cNvSpPr>
          <p:nvPr>
            <p:ph type="sldImg"/>
          </p:nvPr>
        </p:nvSpPr>
        <p:spPr>
          <a:xfrm>
            <a:off x="1130300" y="703263"/>
            <a:ext cx="4627563" cy="3471862"/>
          </a:xfrm>
          <a:ln/>
        </p:spPr>
      </p:sp>
      <p:sp>
        <p:nvSpPr>
          <p:cNvPr id="171012" name="Rectangle 3"/>
          <p:cNvSpPr>
            <a:spLocks noGrp="1" noChangeArrowheads="1"/>
          </p:cNvSpPr>
          <p:nvPr>
            <p:ph type="body" idx="1"/>
          </p:nvPr>
        </p:nvSpPr>
        <p:spPr>
          <a:xfrm>
            <a:off x="919163" y="4416425"/>
            <a:ext cx="5043487" cy="4183063"/>
          </a:xfrm>
          <a:noFill/>
          <a:ln/>
        </p:spPr>
        <p:txBody>
          <a:bodyPr/>
          <a:lstStyle/>
          <a:p>
            <a:pPr eaLnBrk="1" hangingPunct="1"/>
            <a:endParaRPr 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B3DE46F7-FBEF-4520-BA9D-F28CFAE453DF}" type="slidenum">
              <a:rPr lang="en-US" smtClean="0"/>
              <a:pPr/>
              <a:t>25</a:t>
            </a:fld>
            <a:endParaRPr lang="en-US" smtClean="0"/>
          </a:p>
        </p:txBody>
      </p:sp>
      <p:sp>
        <p:nvSpPr>
          <p:cNvPr id="26627" name="Rectangle 2"/>
          <p:cNvSpPr>
            <a:spLocks noGrp="1" noRot="1" noChangeAspect="1" noChangeArrowheads="1" noTextEdit="1"/>
          </p:cNvSpPr>
          <p:nvPr>
            <p:ph type="sldImg"/>
          </p:nvPr>
        </p:nvSpPr>
        <p:spPr>
          <a:xfrm>
            <a:off x="1127125" y="703263"/>
            <a:ext cx="4629150" cy="3473450"/>
          </a:xfrm>
          <a:ln/>
        </p:spPr>
      </p:sp>
      <p:sp>
        <p:nvSpPr>
          <p:cNvPr id="266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p:spPr>
        <p:txBody>
          <a:bodyPr/>
          <a:lstStyle/>
          <a:p>
            <a:endParaRPr lang="en-US" smtClean="0">
              <a:latin typeface="Arial" charset="0"/>
            </a:endParaRPr>
          </a:p>
        </p:txBody>
      </p:sp>
      <p:sp>
        <p:nvSpPr>
          <p:cNvPr id="172036" name="Slide Number Placeholder 3"/>
          <p:cNvSpPr>
            <a:spLocks noGrp="1"/>
          </p:cNvSpPr>
          <p:nvPr>
            <p:ph type="sldNum" sz="quarter" idx="5"/>
          </p:nvPr>
        </p:nvSpPr>
        <p:spPr>
          <a:noFill/>
        </p:spPr>
        <p:txBody>
          <a:bodyPr/>
          <a:lstStyle/>
          <a:p>
            <a:fld id="{E6EE4604-1503-4AD7-AD27-452BD75A276F}" type="slidenum">
              <a:rPr lang="en-US" smtClean="0">
                <a:latin typeface="Arial" charset="0"/>
              </a:rPr>
              <a:pPr/>
              <a:t>26</a:t>
            </a:fld>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gray">
          <a:xfrm>
            <a:off x="0" y="4070350"/>
            <a:ext cx="9144000" cy="2787650"/>
          </a:xfrm>
          <a:prstGeom prst="rect">
            <a:avLst/>
          </a:prstGeom>
          <a:solidFill>
            <a:srgbClr val="003300"/>
          </a:solidFill>
          <a:ln w="9525">
            <a:noFill/>
            <a:miter lim="800000"/>
            <a:headEnd/>
            <a:tailEnd/>
          </a:ln>
          <a:effectLst/>
        </p:spPr>
        <p:txBody>
          <a:bodyPr wrap="none" anchor="ctr"/>
          <a:lstStyle/>
          <a:p>
            <a:pPr>
              <a:defRPr/>
            </a:pPr>
            <a:endParaRPr lang="en-US" dirty="0">
              <a:latin typeface="Arial" pitchFamily="34" charset="0"/>
            </a:endParaRPr>
          </a:p>
        </p:txBody>
      </p:sp>
      <p:pic>
        <p:nvPicPr>
          <p:cNvPr id="5" name="Picture 7"/>
          <p:cNvPicPr>
            <a:picLocks noChangeAspect="1" noChangeArrowheads="1"/>
          </p:cNvPicPr>
          <p:nvPr/>
        </p:nvPicPr>
        <p:blipFill>
          <a:blip r:embed="rId2" cstate="print"/>
          <a:srcRect/>
          <a:stretch>
            <a:fillRect/>
          </a:stretch>
        </p:blipFill>
        <p:spPr bwMode="gray">
          <a:xfrm>
            <a:off x="279400" y="2149475"/>
            <a:ext cx="3821113" cy="1885950"/>
          </a:xfrm>
          <a:prstGeom prst="rect">
            <a:avLst/>
          </a:prstGeom>
          <a:noFill/>
          <a:ln w="9525">
            <a:noFill/>
            <a:miter lim="800000"/>
            <a:headEnd/>
            <a:tailEnd/>
          </a:ln>
        </p:spPr>
      </p:pic>
      <p:pic>
        <p:nvPicPr>
          <p:cNvPr id="6" name="Picture 8" descr="2744294345_7b26187feb"/>
          <p:cNvPicPr>
            <a:picLocks noChangeAspect="1" noChangeArrowheads="1"/>
          </p:cNvPicPr>
          <p:nvPr userDrawn="1"/>
        </p:nvPicPr>
        <p:blipFill>
          <a:blip r:embed="rId3" cstate="print"/>
          <a:srcRect t="31982"/>
          <a:stretch>
            <a:fillRect/>
          </a:stretch>
        </p:blipFill>
        <p:spPr bwMode="auto">
          <a:xfrm>
            <a:off x="0" y="0"/>
            <a:ext cx="9144000" cy="4648200"/>
          </a:xfrm>
          <a:prstGeom prst="rect">
            <a:avLst/>
          </a:prstGeom>
          <a:noFill/>
          <a:ln w="9525">
            <a:noFill/>
            <a:miter lim="800000"/>
            <a:headEnd/>
            <a:tailEnd/>
          </a:ln>
        </p:spPr>
      </p:pic>
      <p:sp>
        <p:nvSpPr>
          <p:cNvPr id="22532" name="Rectangle 4"/>
          <p:cNvSpPr>
            <a:spLocks noGrp="1" noChangeArrowheads="1"/>
          </p:cNvSpPr>
          <p:nvPr>
            <p:ph type="ctrTitle" sz="quarter"/>
          </p:nvPr>
        </p:nvSpPr>
        <p:spPr>
          <a:xfrm>
            <a:off x="2436813" y="4887913"/>
            <a:ext cx="6216650" cy="1143000"/>
          </a:xfrm>
          <a:ln w="9525"/>
        </p:spPr>
        <p:txBody>
          <a:bodyPr lIns="91440" tIns="45720" rIns="91440" bIns="45720" anchor="t"/>
          <a:lstStyle>
            <a:lvl1pPr>
              <a:defRPr/>
            </a:lvl1pPr>
          </a:lstStyle>
          <a:p>
            <a:r>
              <a:rPr lang="en-US"/>
              <a:t>Click to edit Master title style</a:t>
            </a:r>
          </a:p>
        </p:txBody>
      </p:sp>
      <p:sp>
        <p:nvSpPr>
          <p:cNvPr id="22533" name="Rectangle 5"/>
          <p:cNvSpPr>
            <a:spLocks noGrp="1" noChangeArrowheads="1"/>
          </p:cNvSpPr>
          <p:nvPr>
            <p:ph type="subTitle" sz="quarter" idx="1"/>
          </p:nvPr>
        </p:nvSpPr>
        <p:spPr>
          <a:xfrm>
            <a:off x="2452688" y="6065838"/>
            <a:ext cx="6216650" cy="514350"/>
          </a:xfrm>
          <a:ln w="9525"/>
        </p:spPr>
        <p:txBody>
          <a:bodyPr lIns="91440" tIns="45720" rIns="91440" bIns="45720"/>
          <a:lstStyle>
            <a:lvl1pPr marL="0" indent="0">
              <a:buFontTx/>
              <a:buNone/>
              <a:defRPr sz="2400">
                <a:solidFill>
                  <a:schemeClr val="bg1"/>
                </a:solidFill>
              </a:defRPr>
            </a:lvl1pPr>
          </a:lstStyle>
          <a:p>
            <a:r>
              <a:rPr lang="en-US"/>
              <a:t>Click to edit Master subtitle style</a:t>
            </a:r>
          </a:p>
        </p:txBody>
      </p:sp>
      <p:sp>
        <p:nvSpPr>
          <p:cNvPr id="7" name="Slide Number Placeholder 8"/>
          <p:cNvSpPr>
            <a:spLocks noGrp="1"/>
          </p:cNvSpPr>
          <p:nvPr>
            <p:ph type="sldNum" sz="quarter" idx="10"/>
          </p:nvPr>
        </p:nvSpPr>
        <p:spPr/>
        <p:txBody>
          <a:bodyPr/>
          <a:lstStyle>
            <a:lvl1pPr>
              <a:defRPr/>
            </a:lvl1pPr>
          </a:lstStyle>
          <a:p>
            <a:pPr>
              <a:defRPr/>
            </a:pPr>
            <a:fld id="{F0963E2F-CE7B-4272-93AD-329FF1DDBE58}" type="slidenum">
              <a:rPr lang="en-US"/>
              <a:pPr>
                <a:defRPr/>
              </a:pPr>
              <a:t>‹#›</a:t>
            </a:fld>
            <a:fld id="{E0E41870-F70B-4F9C-88A5-B68D2BAC95E4}"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AC Banner"/>
          <p:cNvSpPr>
            <a:spLocks noChangeArrowheads="1"/>
          </p:cNvSpPr>
          <p:nvPr/>
        </p:nvSpPr>
        <p:spPr bwMode="gray">
          <a:xfrm>
            <a:off x="0" y="0"/>
            <a:ext cx="9144000" cy="1241425"/>
          </a:xfrm>
          <a:prstGeom prst="rect">
            <a:avLst/>
          </a:prstGeom>
          <a:solidFill>
            <a:srgbClr val="003300"/>
          </a:solidFill>
          <a:ln w="9525" algn="ctr">
            <a:noFill/>
            <a:miter lim="800000"/>
            <a:headEnd/>
            <a:tailEnd/>
          </a:ln>
          <a:effectLst/>
        </p:spPr>
        <p:txBody>
          <a:bodyPr wrap="none" anchor="ctr"/>
          <a:lstStyle/>
          <a:p>
            <a:pPr>
              <a:defRPr/>
            </a:pPr>
            <a:endParaRPr lang="en-US" dirty="0">
              <a:latin typeface="Arial" pitchFamily="34" charset="0"/>
            </a:endParaRPr>
          </a:p>
        </p:txBody>
      </p:sp>
      <p:pic>
        <p:nvPicPr>
          <p:cNvPr id="5" name="Picture 8" descr="2744294345_7b26187feb"/>
          <p:cNvPicPr>
            <a:picLocks noChangeAspect="1" noChangeArrowheads="1"/>
          </p:cNvPicPr>
          <p:nvPr userDrawn="1"/>
        </p:nvPicPr>
        <p:blipFill>
          <a:blip r:embed="rId2" cstate="print"/>
          <a:srcRect/>
          <a:stretch>
            <a:fillRect/>
          </a:stretch>
        </p:blipFill>
        <p:spPr bwMode="auto">
          <a:xfrm>
            <a:off x="7086600" y="-36513"/>
            <a:ext cx="2057400" cy="125571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sldNum" sz="quarter" idx="10"/>
          </p:nvPr>
        </p:nvSpPr>
        <p:spPr/>
        <p:txBody>
          <a:bodyPr/>
          <a:lstStyle>
            <a:lvl1pPr>
              <a:defRPr/>
            </a:lvl1pPr>
          </a:lstStyle>
          <a:p>
            <a:pPr>
              <a:defRPr/>
            </a:pPr>
            <a:fld id="{D8732778-052D-4CB1-8399-B1CDCC3DC2E4}" type="slidenum">
              <a:rPr lang="en-US"/>
              <a:pPr>
                <a:defRPr/>
              </a:pPr>
              <a:t>‹#›</a:t>
            </a:fld>
            <a:endParaRPr lang="en-US" dirty="0"/>
          </a:p>
        </p:txBody>
      </p:sp>
      <p:sp>
        <p:nvSpPr>
          <p:cNvPr id="7" name="Rectangle 5"/>
          <p:cNvSpPr>
            <a:spLocks noGrp="1" noChangeArrowheads="1"/>
          </p:cNvSpPr>
          <p:nvPr>
            <p:ph type="ftr" sz="quarter" idx="11"/>
          </p:nvPr>
        </p:nvSpPr>
        <p:spPr>
          <a:xfrm>
            <a:off x="144463" y="6324600"/>
            <a:ext cx="4489450" cy="457200"/>
          </a:xfrm>
          <a:prstGeom prst="rect">
            <a:avLst/>
          </a:prstGeom>
        </p:spPr>
        <p:txBody>
          <a:bodyPr/>
          <a:lstStyle>
            <a:lvl1pPr>
              <a:defRPr dirty="0"/>
            </a:lvl1pPr>
          </a:lstStyle>
          <a:p>
            <a:pPr>
              <a:defRPr/>
            </a:pPr>
            <a:r>
              <a:rPr lang="en-US"/>
              <a:t>Copyright © 2008 Accenture All Rights Reserved.</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AC Banner"/>
          <p:cNvSpPr>
            <a:spLocks noChangeArrowheads="1"/>
          </p:cNvSpPr>
          <p:nvPr/>
        </p:nvSpPr>
        <p:spPr bwMode="gray">
          <a:xfrm>
            <a:off x="0" y="0"/>
            <a:ext cx="9144000" cy="1241425"/>
          </a:xfrm>
          <a:prstGeom prst="rect">
            <a:avLst/>
          </a:prstGeom>
          <a:solidFill>
            <a:srgbClr val="003300"/>
          </a:solidFill>
          <a:ln w="9525" algn="ctr">
            <a:noFill/>
            <a:miter lim="800000"/>
            <a:headEnd/>
            <a:tailEnd/>
          </a:ln>
          <a:effectLst/>
        </p:spPr>
        <p:txBody>
          <a:bodyPr wrap="none" anchor="ctr"/>
          <a:lstStyle/>
          <a:p>
            <a:pPr>
              <a:defRPr/>
            </a:pPr>
            <a:endParaRPr lang="en-US" dirty="0">
              <a:latin typeface="Arial" pitchFamily="34" charset="0"/>
            </a:endParaRPr>
          </a:p>
        </p:txBody>
      </p:sp>
      <p:pic>
        <p:nvPicPr>
          <p:cNvPr id="5" name="Picture 8" descr="2744294345_7b26187feb"/>
          <p:cNvPicPr>
            <a:picLocks noChangeAspect="1" noChangeArrowheads="1"/>
          </p:cNvPicPr>
          <p:nvPr userDrawn="1"/>
        </p:nvPicPr>
        <p:blipFill>
          <a:blip r:embed="rId2" cstate="print"/>
          <a:srcRect/>
          <a:stretch>
            <a:fillRect/>
          </a:stretch>
        </p:blipFill>
        <p:spPr bwMode="auto">
          <a:xfrm>
            <a:off x="7086600" y="-36513"/>
            <a:ext cx="2057400" cy="1255713"/>
          </a:xfrm>
          <a:prstGeom prst="rect">
            <a:avLst/>
          </a:prstGeom>
          <a:noFill/>
          <a:ln w="9525">
            <a:noFill/>
            <a:miter lim="800000"/>
            <a:headEnd/>
            <a:tailEnd/>
          </a:ln>
        </p:spPr>
      </p:pic>
      <p:sp>
        <p:nvSpPr>
          <p:cNvPr id="2" name="Vertical Title 1"/>
          <p:cNvSpPr>
            <a:spLocks noGrp="1"/>
          </p:cNvSpPr>
          <p:nvPr>
            <p:ph type="title" orient="vert"/>
          </p:nvPr>
        </p:nvSpPr>
        <p:spPr>
          <a:xfrm>
            <a:off x="6713538" y="0"/>
            <a:ext cx="2087562"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0850" y="0"/>
            <a:ext cx="6110288"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sldNum" sz="quarter" idx="10"/>
          </p:nvPr>
        </p:nvSpPr>
        <p:spPr/>
        <p:txBody>
          <a:bodyPr/>
          <a:lstStyle>
            <a:lvl1pPr>
              <a:defRPr/>
            </a:lvl1pPr>
          </a:lstStyle>
          <a:p>
            <a:pPr>
              <a:defRPr/>
            </a:pPr>
            <a:fld id="{F0960E76-7781-4E7A-958E-BC89A4F3C8B6}" type="slidenum">
              <a:rPr lang="en-US"/>
              <a:pPr>
                <a:defRPr/>
              </a:pPr>
              <a:t>‹#›</a:t>
            </a:fld>
            <a:endParaRPr lang="en-US" dirty="0"/>
          </a:p>
        </p:txBody>
      </p:sp>
      <p:sp>
        <p:nvSpPr>
          <p:cNvPr id="7" name="Rectangle 5"/>
          <p:cNvSpPr>
            <a:spLocks noGrp="1" noChangeArrowheads="1"/>
          </p:cNvSpPr>
          <p:nvPr>
            <p:ph type="ftr" sz="quarter" idx="11"/>
          </p:nvPr>
        </p:nvSpPr>
        <p:spPr>
          <a:xfrm>
            <a:off x="144463" y="6324600"/>
            <a:ext cx="4489450" cy="457200"/>
          </a:xfrm>
          <a:prstGeom prst="rect">
            <a:avLst/>
          </a:prstGeom>
        </p:spPr>
        <p:txBody>
          <a:bodyPr/>
          <a:lstStyle>
            <a:lvl1pPr>
              <a:defRPr dirty="0"/>
            </a:lvl1pPr>
          </a:lstStyle>
          <a:p>
            <a:pPr>
              <a:defRPr/>
            </a:pPr>
            <a:r>
              <a:rPr lang="en-US"/>
              <a:t>Copyright © 2008 Accenture All Rights Reserved.</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4" name="AC Banner"/>
          <p:cNvSpPr>
            <a:spLocks noChangeArrowheads="1"/>
          </p:cNvSpPr>
          <p:nvPr/>
        </p:nvSpPr>
        <p:spPr bwMode="gray">
          <a:xfrm>
            <a:off x="0" y="0"/>
            <a:ext cx="9144000" cy="1241425"/>
          </a:xfrm>
          <a:prstGeom prst="rect">
            <a:avLst/>
          </a:prstGeom>
          <a:solidFill>
            <a:srgbClr val="003300"/>
          </a:solidFill>
          <a:ln w="9525" algn="ctr">
            <a:noFill/>
            <a:miter lim="800000"/>
            <a:headEnd/>
            <a:tailEnd/>
          </a:ln>
          <a:effectLst/>
        </p:spPr>
        <p:txBody>
          <a:bodyPr wrap="none" anchor="ctr"/>
          <a:lstStyle/>
          <a:p>
            <a:pPr>
              <a:defRPr/>
            </a:pPr>
            <a:endParaRPr lang="en-US" dirty="0">
              <a:latin typeface="Arial" pitchFamily="34" charset="0"/>
            </a:endParaRPr>
          </a:p>
        </p:txBody>
      </p:sp>
      <p:pic>
        <p:nvPicPr>
          <p:cNvPr id="5" name="Picture 8" descr="2744294345_7b26187feb"/>
          <p:cNvPicPr>
            <a:picLocks noChangeAspect="1" noChangeArrowheads="1"/>
          </p:cNvPicPr>
          <p:nvPr userDrawn="1"/>
        </p:nvPicPr>
        <p:blipFill>
          <a:blip r:embed="rId2" cstate="print"/>
          <a:srcRect/>
          <a:stretch>
            <a:fillRect/>
          </a:stretch>
        </p:blipFill>
        <p:spPr bwMode="auto">
          <a:xfrm>
            <a:off x="7086600" y="-36513"/>
            <a:ext cx="2057400" cy="1255713"/>
          </a:xfrm>
          <a:prstGeom prst="rect">
            <a:avLst/>
          </a:prstGeom>
          <a:noFill/>
          <a:ln w="9525">
            <a:noFill/>
            <a:miter lim="800000"/>
            <a:headEnd/>
            <a:tailEnd/>
          </a:ln>
        </p:spPr>
      </p:pic>
      <p:sp>
        <p:nvSpPr>
          <p:cNvPr id="6" name="Rectangle 8"/>
          <p:cNvSpPr>
            <a:spLocks noChangeArrowheads="1"/>
          </p:cNvSpPr>
          <p:nvPr/>
        </p:nvSpPr>
        <p:spPr bwMode="auto">
          <a:xfrm>
            <a:off x="7269163" y="6526213"/>
            <a:ext cx="1693862" cy="269875"/>
          </a:xfrm>
          <a:prstGeom prst="rect">
            <a:avLst/>
          </a:prstGeom>
          <a:noFill/>
          <a:ln w="12700">
            <a:noFill/>
            <a:miter lim="800000"/>
            <a:headEnd/>
            <a:tailEnd/>
          </a:ln>
          <a:effectLst/>
        </p:spPr>
        <p:txBody>
          <a:bodyPr lIns="90488" tIns="44450" rIns="90488" bIns="44450" anchor="b"/>
          <a:lstStyle/>
          <a:p>
            <a:pPr algn="r" eaLnBrk="0" hangingPunct="0">
              <a:lnSpc>
                <a:spcPct val="80000"/>
              </a:lnSpc>
              <a:defRPr/>
            </a:pPr>
            <a:fld id="{6D5DEEF8-12A7-4A28-BE07-2474D6A2B3E7}" type="slidenum">
              <a:rPr lang="en-US" sz="1000"/>
              <a:pPr algn="r" eaLnBrk="0" hangingPunct="0">
                <a:lnSpc>
                  <a:spcPct val="80000"/>
                </a:lnSpc>
                <a:defRPr/>
              </a:pPr>
              <a:t>‹#›</a:t>
            </a:fld>
            <a:endParaRPr lang="en-US" sz="1000" dirty="0"/>
          </a:p>
        </p:txBody>
      </p:sp>
      <p:sp>
        <p:nvSpPr>
          <p:cNvPr id="2" name="Title 1"/>
          <p:cNvSpPr>
            <a:spLocks noGrp="1"/>
          </p:cNvSpPr>
          <p:nvPr>
            <p:ph type="title"/>
          </p:nvPr>
        </p:nvSpPr>
        <p:spPr>
          <a:xfrm>
            <a:off x="452438" y="0"/>
            <a:ext cx="6283325"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0850" y="1565275"/>
            <a:ext cx="8350250" cy="4759325"/>
          </a:xfrm>
        </p:spPr>
        <p:txBody>
          <a:bodyPr/>
          <a:lstStyle/>
          <a:p>
            <a:pPr lvl="0"/>
            <a:endParaRPr lang="en-US" noProof="0" dirty="0" smtClean="0"/>
          </a:p>
        </p:txBody>
      </p:sp>
      <p:sp>
        <p:nvSpPr>
          <p:cNvPr id="7" name="Rectangle 4"/>
          <p:cNvSpPr>
            <a:spLocks noGrp="1" noChangeArrowheads="1"/>
          </p:cNvSpPr>
          <p:nvPr>
            <p:ph type="sldNum" sz="quarter" idx="10"/>
          </p:nvPr>
        </p:nvSpPr>
        <p:spPr/>
        <p:txBody>
          <a:bodyPr/>
          <a:lstStyle>
            <a:lvl1pPr>
              <a:defRPr/>
            </a:lvl1pPr>
          </a:lstStyle>
          <a:p>
            <a:pPr>
              <a:defRPr/>
            </a:pPr>
            <a:fld id="{FB662056-BCC7-4BDD-8B6D-503E7D3DB718}" type="slidenum">
              <a:rPr lang="en-US"/>
              <a:pPr>
                <a:defRPr/>
              </a:pPr>
              <a:t>‹#›</a:t>
            </a:fld>
            <a:endParaRPr lang="en-US" dirty="0"/>
          </a:p>
        </p:txBody>
      </p:sp>
      <p:sp>
        <p:nvSpPr>
          <p:cNvPr id="8" name="Rectangle 5"/>
          <p:cNvSpPr>
            <a:spLocks noGrp="1" noChangeArrowheads="1"/>
          </p:cNvSpPr>
          <p:nvPr>
            <p:ph type="ftr" sz="quarter" idx="11"/>
          </p:nvPr>
        </p:nvSpPr>
        <p:spPr>
          <a:xfrm>
            <a:off x="144463" y="6324600"/>
            <a:ext cx="4489450" cy="457200"/>
          </a:xfrm>
          <a:prstGeom prst="rect">
            <a:avLst/>
          </a:prstGeom>
        </p:spPr>
        <p:txBody>
          <a:bodyPr/>
          <a:lstStyle>
            <a:lvl1pPr>
              <a:defRPr dirty="0"/>
            </a:lvl1pPr>
          </a:lstStyle>
          <a:p>
            <a:pPr>
              <a:defRPr/>
            </a:pPr>
            <a:r>
              <a:rPr lang="en-US"/>
              <a:t>Copyright © 2008 Accenture All Rights Reserved.</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 name="AC Banner"/>
          <p:cNvSpPr>
            <a:spLocks noChangeArrowheads="1"/>
          </p:cNvSpPr>
          <p:nvPr/>
        </p:nvSpPr>
        <p:spPr bwMode="gray">
          <a:xfrm>
            <a:off x="0" y="0"/>
            <a:ext cx="9144000" cy="1241425"/>
          </a:xfrm>
          <a:prstGeom prst="rect">
            <a:avLst/>
          </a:prstGeom>
          <a:solidFill>
            <a:srgbClr val="003300"/>
          </a:solidFill>
          <a:ln w="9525" algn="ctr">
            <a:noFill/>
            <a:miter lim="800000"/>
            <a:headEnd/>
            <a:tailEnd/>
          </a:ln>
          <a:effectLst/>
        </p:spPr>
        <p:txBody>
          <a:bodyPr wrap="none" anchor="ctr"/>
          <a:lstStyle/>
          <a:p>
            <a:pPr>
              <a:defRPr/>
            </a:pPr>
            <a:endParaRPr lang="en-US" dirty="0">
              <a:latin typeface="Arial" pitchFamily="34" charset="0"/>
            </a:endParaRPr>
          </a:p>
        </p:txBody>
      </p:sp>
      <p:pic>
        <p:nvPicPr>
          <p:cNvPr id="7" name="Picture 8" descr="2744294345_7b26187feb"/>
          <p:cNvPicPr>
            <a:picLocks noChangeAspect="1" noChangeArrowheads="1"/>
          </p:cNvPicPr>
          <p:nvPr userDrawn="1"/>
        </p:nvPicPr>
        <p:blipFill>
          <a:blip r:embed="rId2" cstate="print"/>
          <a:srcRect/>
          <a:stretch>
            <a:fillRect/>
          </a:stretch>
        </p:blipFill>
        <p:spPr bwMode="auto">
          <a:xfrm>
            <a:off x="7086600" y="-36513"/>
            <a:ext cx="2057400" cy="1255713"/>
          </a:xfrm>
          <a:prstGeom prst="rect">
            <a:avLst/>
          </a:prstGeom>
          <a:noFill/>
          <a:ln w="9525">
            <a:noFill/>
            <a:miter lim="800000"/>
            <a:headEnd/>
            <a:tailEnd/>
          </a:ln>
        </p:spPr>
      </p:pic>
      <p:sp>
        <p:nvSpPr>
          <p:cNvPr id="8" name="Rectangle 8"/>
          <p:cNvSpPr>
            <a:spLocks noChangeArrowheads="1"/>
          </p:cNvSpPr>
          <p:nvPr/>
        </p:nvSpPr>
        <p:spPr bwMode="auto">
          <a:xfrm>
            <a:off x="7269163" y="6526213"/>
            <a:ext cx="1693862" cy="269875"/>
          </a:xfrm>
          <a:prstGeom prst="rect">
            <a:avLst/>
          </a:prstGeom>
          <a:noFill/>
          <a:ln w="12700">
            <a:noFill/>
            <a:miter lim="800000"/>
            <a:headEnd/>
            <a:tailEnd/>
          </a:ln>
          <a:effectLst/>
        </p:spPr>
        <p:txBody>
          <a:bodyPr lIns="90488" tIns="44450" rIns="90488" bIns="44450" anchor="b"/>
          <a:lstStyle/>
          <a:p>
            <a:pPr algn="r" eaLnBrk="0" hangingPunct="0">
              <a:lnSpc>
                <a:spcPct val="80000"/>
              </a:lnSpc>
              <a:defRPr/>
            </a:pPr>
            <a:fld id="{4A5E858F-F274-49EE-BEBC-B9E70303D8A0}" type="slidenum">
              <a:rPr lang="en-US" sz="1000"/>
              <a:pPr algn="r" eaLnBrk="0" hangingPunct="0">
                <a:lnSpc>
                  <a:spcPct val="80000"/>
                </a:lnSpc>
                <a:defRPr/>
              </a:pPr>
              <a:t>‹#›</a:t>
            </a:fld>
            <a:endParaRPr lang="en-US" sz="1000" dirty="0"/>
          </a:p>
        </p:txBody>
      </p:sp>
      <p:sp>
        <p:nvSpPr>
          <p:cNvPr id="2" name="Title 1"/>
          <p:cNvSpPr>
            <a:spLocks noGrp="1"/>
          </p:cNvSpPr>
          <p:nvPr>
            <p:ph type="title"/>
          </p:nvPr>
        </p:nvSpPr>
        <p:spPr>
          <a:xfrm>
            <a:off x="452438" y="0"/>
            <a:ext cx="6283325"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0850" y="1565275"/>
            <a:ext cx="4098925" cy="4759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02175" y="1565275"/>
            <a:ext cx="4098925" cy="2303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02175" y="4021138"/>
            <a:ext cx="4098925" cy="2303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4"/>
          <p:cNvSpPr>
            <a:spLocks noGrp="1" noChangeArrowheads="1"/>
          </p:cNvSpPr>
          <p:nvPr>
            <p:ph type="sldNum" sz="quarter" idx="10"/>
          </p:nvPr>
        </p:nvSpPr>
        <p:spPr/>
        <p:txBody>
          <a:bodyPr/>
          <a:lstStyle>
            <a:lvl1pPr>
              <a:defRPr/>
            </a:lvl1pPr>
          </a:lstStyle>
          <a:p>
            <a:pPr>
              <a:defRPr/>
            </a:pPr>
            <a:fld id="{D6345EBD-0671-4D23-8089-CBECACD6B945}" type="slidenum">
              <a:rPr lang="en-US"/>
              <a:pPr>
                <a:defRPr/>
              </a:pPr>
              <a:t>‹#›</a:t>
            </a:fld>
            <a:endParaRPr lang="en-US" dirty="0"/>
          </a:p>
        </p:txBody>
      </p:sp>
      <p:sp>
        <p:nvSpPr>
          <p:cNvPr id="10" name="Rectangle 5"/>
          <p:cNvSpPr>
            <a:spLocks noGrp="1" noChangeArrowheads="1"/>
          </p:cNvSpPr>
          <p:nvPr>
            <p:ph type="ftr" sz="quarter" idx="11"/>
          </p:nvPr>
        </p:nvSpPr>
        <p:spPr>
          <a:xfrm>
            <a:off x="144463" y="6324600"/>
            <a:ext cx="4489450" cy="457200"/>
          </a:xfrm>
          <a:prstGeom prst="rect">
            <a:avLst/>
          </a:prstGeom>
        </p:spPr>
        <p:txBody>
          <a:bodyPr/>
          <a:lstStyle>
            <a:lvl1pPr>
              <a:defRPr dirty="0"/>
            </a:lvl1pPr>
          </a:lstStyle>
          <a:p>
            <a:pPr>
              <a:defRPr/>
            </a:pPr>
            <a:r>
              <a:rPr lang="en-US"/>
              <a:t>Copyright © 2008 Accenture All Rights Reserved.</a:t>
            </a: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7" name="AC Banner"/>
          <p:cNvSpPr>
            <a:spLocks noChangeArrowheads="1"/>
          </p:cNvSpPr>
          <p:nvPr/>
        </p:nvSpPr>
        <p:spPr bwMode="gray">
          <a:xfrm>
            <a:off x="0" y="0"/>
            <a:ext cx="9144000" cy="1241425"/>
          </a:xfrm>
          <a:prstGeom prst="rect">
            <a:avLst/>
          </a:prstGeom>
          <a:solidFill>
            <a:srgbClr val="003300"/>
          </a:solidFill>
          <a:ln w="9525" algn="ctr">
            <a:noFill/>
            <a:miter lim="800000"/>
            <a:headEnd/>
            <a:tailEnd/>
          </a:ln>
          <a:effectLst/>
        </p:spPr>
        <p:txBody>
          <a:bodyPr wrap="none" anchor="ctr"/>
          <a:lstStyle/>
          <a:p>
            <a:pPr>
              <a:defRPr/>
            </a:pPr>
            <a:endParaRPr lang="en-US" dirty="0">
              <a:latin typeface="Arial" pitchFamily="34" charset="0"/>
            </a:endParaRPr>
          </a:p>
        </p:txBody>
      </p:sp>
      <p:pic>
        <p:nvPicPr>
          <p:cNvPr id="8" name="Picture 8" descr="2744294345_7b26187feb"/>
          <p:cNvPicPr>
            <a:picLocks noChangeAspect="1" noChangeArrowheads="1"/>
          </p:cNvPicPr>
          <p:nvPr userDrawn="1"/>
        </p:nvPicPr>
        <p:blipFill>
          <a:blip r:embed="rId2" cstate="print"/>
          <a:srcRect/>
          <a:stretch>
            <a:fillRect/>
          </a:stretch>
        </p:blipFill>
        <p:spPr bwMode="auto">
          <a:xfrm>
            <a:off x="7086600" y="-36513"/>
            <a:ext cx="2057400" cy="1255713"/>
          </a:xfrm>
          <a:prstGeom prst="rect">
            <a:avLst/>
          </a:prstGeom>
          <a:noFill/>
          <a:ln w="9525">
            <a:noFill/>
            <a:miter lim="800000"/>
            <a:headEnd/>
            <a:tailEnd/>
          </a:ln>
        </p:spPr>
      </p:pic>
      <p:sp>
        <p:nvSpPr>
          <p:cNvPr id="9" name="Rectangle 8"/>
          <p:cNvSpPr>
            <a:spLocks noChangeArrowheads="1"/>
          </p:cNvSpPr>
          <p:nvPr/>
        </p:nvSpPr>
        <p:spPr bwMode="auto">
          <a:xfrm>
            <a:off x="7269163" y="6526213"/>
            <a:ext cx="1693862" cy="269875"/>
          </a:xfrm>
          <a:prstGeom prst="rect">
            <a:avLst/>
          </a:prstGeom>
          <a:noFill/>
          <a:ln w="12700">
            <a:noFill/>
            <a:miter lim="800000"/>
            <a:headEnd/>
            <a:tailEnd/>
          </a:ln>
          <a:effectLst/>
        </p:spPr>
        <p:txBody>
          <a:bodyPr lIns="90488" tIns="44450" rIns="90488" bIns="44450" anchor="b"/>
          <a:lstStyle/>
          <a:p>
            <a:pPr algn="r" eaLnBrk="0" hangingPunct="0">
              <a:lnSpc>
                <a:spcPct val="80000"/>
              </a:lnSpc>
              <a:defRPr/>
            </a:pPr>
            <a:fld id="{45CEAA14-A0F2-4BFC-987C-B7F30FF53113}" type="slidenum">
              <a:rPr lang="en-US" sz="1000"/>
              <a:pPr algn="r" eaLnBrk="0" hangingPunct="0">
                <a:lnSpc>
                  <a:spcPct val="80000"/>
                </a:lnSpc>
                <a:defRPr/>
              </a:pPr>
              <a:t>‹#›</a:t>
            </a:fld>
            <a:endParaRPr lang="en-US" sz="1000" dirty="0"/>
          </a:p>
        </p:txBody>
      </p:sp>
      <p:sp>
        <p:nvSpPr>
          <p:cNvPr id="2" name="Title 1"/>
          <p:cNvSpPr>
            <a:spLocks noGrp="1"/>
          </p:cNvSpPr>
          <p:nvPr>
            <p:ph type="title" sz="quarter"/>
          </p:nvPr>
        </p:nvSpPr>
        <p:spPr>
          <a:xfrm>
            <a:off x="452438" y="0"/>
            <a:ext cx="6283325"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0850" y="1565275"/>
            <a:ext cx="4098925" cy="2303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02175" y="1565275"/>
            <a:ext cx="4098925" cy="2303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0850" y="4021138"/>
            <a:ext cx="4098925" cy="2303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02175" y="4021138"/>
            <a:ext cx="4098925" cy="2303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4"/>
          <p:cNvSpPr>
            <a:spLocks noGrp="1" noChangeArrowheads="1"/>
          </p:cNvSpPr>
          <p:nvPr>
            <p:ph type="sldNum" sz="quarter" idx="10"/>
          </p:nvPr>
        </p:nvSpPr>
        <p:spPr/>
        <p:txBody>
          <a:bodyPr/>
          <a:lstStyle>
            <a:lvl1pPr>
              <a:defRPr/>
            </a:lvl1pPr>
          </a:lstStyle>
          <a:p>
            <a:pPr>
              <a:defRPr/>
            </a:pPr>
            <a:fld id="{16FFBFBF-EDDB-4B23-8DB6-C5E20F76D202}" type="slidenum">
              <a:rPr lang="en-US"/>
              <a:pPr>
                <a:defRPr/>
              </a:pPr>
              <a:t>‹#›</a:t>
            </a:fld>
            <a:endParaRPr lang="en-US" dirty="0"/>
          </a:p>
        </p:txBody>
      </p:sp>
      <p:sp>
        <p:nvSpPr>
          <p:cNvPr id="11" name="Rectangle 5"/>
          <p:cNvSpPr>
            <a:spLocks noGrp="1" noChangeArrowheads="1"/>
          </p:cNvSpPr>
          <p:nvPr>
            <p:ph type="ftr" sz="quarter" idx="11"/>
          </p:nvPr>
        </p:nvSpPr>
        <p:spPr>
          <a:xfrm>
            <a:off x="144463" y="6324600"/>
            <a:ext cx="4489450" cy="457200"/>
          </a:xfrm>
          <a:prstGeom prst="rect">
            <a:avLst/>
          </a:prstGeom>
        </p:spPr>
        <p:txBody>
          <a:bodyPr/>
          <a:lstStyle>
            <a:lvl1pPr>
              <a:defRPr dirty="0"/>
            </a:lvl1pPr>
          </a:lstStyle>
          <a:p>
            <a:pPr>
              <a:defRPr/>
            </a:pPr>
            <a:r>
              <a:rPr lang="en-US"/>
              <a:t>Copyright © 2008 Accenture All Rights Reserved.</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4" name="AC Banner"/>
          <p:cNvSpPr>
            <a:spLocks noChangeArrowheads="1"/>
          </p:cNvSpPr>
          <p:nvPr/>
        </p:nvSpPr>
        <p:spPr bwMode="gray">
          <a:xfrm>
            <a:off x="0" y="0"/>
            <a:ext cx="9144000" cy="1241425"/>
          </a:xfrm>
          <a:prstGeom prst="rect">
            <a:avLst/>
          </a:prstGeom>
          <a:solidFill>
            <a:srgbClr val="003300"/>
          </a:solidFill>
          <a:ln w="9525" algn="ctr">
            <a:noFill/>
            <a:miter lim="800000"/>
            <a:headEnd/>
            <a:tailEnd/>
          </a:ln>
          <a:effectLst/>
        </p:spPr>
        <p:txBody>
          <a:bodyPr wrap="none" anchor="ctr"/>
          <a:lstStyle/>
          <a:p>
            <a:pPr>
              <a:defRPr/>
            </a:pPr>
            <a:endParaRPr lang="en-US" dirty="0">
              <a:latin typeface="Arial" pitchFamily="34" charset="0"/>
            </a:endParaRPr>
          </a:p>
        </p:txBody>
      </p:sp>
      <p:pic>
        <p:nvPicPr>
          <p:cNvPr id="5" name="Picture 8" descr="2744294345_7b26187feb"/>
          <p:cNvPicPr>
            <a:picLocks noChangeAspect="1" noChangeArrowheads="1"/>
          </p:cNvPicPr>
          <p:nvPr userDrawn="1"/>
        </p:nvPicPr>
        <p:blipFill>
          <a:blip r:embed="rId2" cstate="print"/>
          <a:srcRect/>
          <a:stretch>
            <a:fillRect/>
          </a:stretch>
        </p:blipFill>
        <p:spPr bwMode="auto">
          <a:xfrm>
            <a:off x="7086600" y="-36513"/>
            <a:ext cx="2057400" cy="1255713"/>
          </a:xfrm>
          <a:prstGeom prst="rect">
            <a:avLst/>
          </a:prstGeom>
          <a:noFill/>
          <a:ln w="9525">
            <a:noFill/>
            <a:miter lim="800000"/>
            <a:headEnd/>
            <a:tailEnd/>
          </a:ln>
        </p:spPr>
      </p:pic>
      <p:sp>
        <p:nvSpPr>
          <p:cNvPr id="6" name="Rectangle 8"/>
          <p:cNvSpPr>
            <a:spLocks noChangeArrowheads="1"/>
          </p:cNvSpPr>
          <p:nvPr/>
        </p:nvSpPr>
        <p:spPr bwMode="auto">
          <a:xfrm>
            <a:off x="7269163" y="6526213"/>
            <a:ext cx="1693862" cy="269875"/>
          </a:xfrm>
          <a:prstGeom prst="rect">
            <a:avLst/>
          </a:prstGeom>
          <a:noFill/>
          <a:ln w="12700">
            <a:noFill/>
            <a:miter lim="800000"/>
            <a:headEnd/>
            <a:tailEnd/>
          </a:ln>
          <a:effectLst/>
        </p:spPr>
        <p:txBody>
          <a:bodyPr lIns="90488" tIns="44450" rIns="90488" bIns="44450" anchor="b"/>
          <a:lstStyle/>
          <a:p>
            <a:pPr algn="r" eaLnBrk="0" hangingPunct="0">
              <a:lnSpc>
                <a:spcPct val="80000"/>
              </a:lnSpc>
              <a:defRPr/>
            </a:pPr>
            <a:fld id="{1F73703E-99A2-4740-800F-EBF750BE30F7}" type="slidenum">
              <a:rPr lang="en-US" sz="1000"/>
              <a:pPr algn="r" eaLnBrk="0" hangingPunct="0">
                <a:lnSpc>
                  <a:spcPct val="80000"/>
                </a:lnSpc>
                <a:defRPr/>
              </a:pPr>
              <a:t>‹#›</a:t>
            </a:fld>
            <a:endParaRPr lang="en-US" sz="1000" dirty="0"/>
          </a:p>
        </p:txBody>
      </p:sp>
      <p:sp>
        <p:nvSpPr>
          <p:cNvPr id="2" name="Title 1"/>
          <p:cNvSpPr>
            <a:spLocks noGrp="1"/>
          </p:cNvSpPr>
          <p:nvPr>
            <p:ph type="title"/>
          </p:nvPr>
        </p:nvSpPr>
        <p:spPr>
          <a:xfrm>
            <a:off x="452438" y="0"/>
            <a:ext cx="6283325"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0850" y="1565275"/>
            <a:ext cx="8350250" cy="4759325"/>
          </a:xfrm>
        </p:spPr>
        <p:txBody>
          <a:bodyPr/>
          <a:lstStyle/>
          <a:p>
            <a:pPr lvl="0"/>
            <a:endParaRPr lang="en-US" noProof="0" dirty="0" smtClean="0"/>
          </a:p>
        </p:txBody>
      </p:sp>
      <p:sp>
        <p:nvSpPr>
          <p:cNvPr id="7" name="Rectangle 4"/>
          <p:cNvSpPr>
            <a:spLocks noGrp="1" noChangeArrowheads="1"/>
          </p:cNvSpPr>
          <p:nvPr>
            <p:ph type="sldNum" sz="quarter" idx="10"/>
          </p:nvPr>
        </p:nvSpPr>
        <p:spPr/>
        <p:txBody>
          <a:bodyPr/>
          <a:lstStyle>
            <a:lvl1pPr>
              <a:defRPr/>
            </a:lvl1pPr>
          </a:lstStyle>
          <a:p>
            <a:pPr>
              <a:defRPr/>
            </a:pPr>
            <a:fld id="{E88E1D86-03B6-48C8-82CD-BE6ECEB25A27}" type="slidenum">
              <a:rPr lang="en-US"/>
              <a:pPr>
                <a:defRPr/>
              </a:pPr>
              <a:t>‹#›</a:t>
            </a:fld>
            <a:endParaRPr lang="en-US" dirty="0"/>
          </a:p>
        </p:txBody>
      </p:sp>
      <p:sp>
        <p:nvSpPr>
          <p:cNvPr id="8" name="Rectangle 5"/>
          <p:cNvSpPr>
            <a:spLocks noGrp="1" noChangeArrowheads="1"/>
          </p:cNvSpPr>
          <p:nvPr>
            <p:ph type="ftr" sz="quarter" idx="11"/>
          </p:nvPr>
        </p:nvSpPr>
        <p:spPr>
          <a:xfrm>
            <a:off x="144463" y="6324600"/>
            <a:ext cx="4489450" cy="457200"/>
          </a:xfrm>
          <a:prstGeom prst="rect">
            <a:avLst/>
          </a:prstGeom>
        </p:spPr>
        <p:txBody>
          <a:bodyPr/>
          <a:lstStyle>
            <a:lvl1pPr>
              <a:defRPr dirty="0"/>
            </a:lvl1pPr>
          </a:lstStyle>
          <a:p>
            <a:pPr>
              <a:defRPr/>
            </a:pPr>
            <a:r>
              <a:rPr lang="en-US"/>
              <a:t>Copyright © 2008 Accenture All Rights Reserved.</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AC Banner"/>
          <p:cNvSpPr>
            <a:spLocks noChangeArrowheads="1"/>
          </p:cNvSpPr>
          <p:nvPr/>
        </p:nvSpPr>
        <p:spPr bwMode="gray">
          <a:xfrm>
            <a:off x="0" y="0"/>
            <a:ext cx="9144000" cy="1241425"/>
          </a:xfrm>
          <a:prstGeom prst="rect">
            <a:avLst/>
          </a:prstGeom>
          <a:solidFill>
            <a:srgbClr val="003300"/>
          </a:solidFill>
          <a:ln w="9525" algn="ctr">
            <a:noFill/>
            <a:miter lim="800000"/>
            <a:headEnd/>
            <a:tailEnd/>
          </a:ln>
          <a:effectLst/>
        </p:spPr>
        <p:txBody>
          <a:bodyPr wrap="none" anchor="ctr"/>
          <a:lstStyle/>
          <a:p>
            <a:pPr>
              <a:defRPr/>
            </a:pPr>
            <a:endParaRPr lang="en-US" dirty="0">
              <a:latin typeface="Arial" pitchFamily="34" charset="0"/>
            </a:endParaRPr>
          </a:p>
        </p:txBody>
      </p:sp>
      <p:pic>
        <p:nvPicPr>
          <p:cNvPr id="5" name="Picture 8" descr="2744294345_7b26187feb"/>
          <p:cNvPicPr>
            <a:picLocks noChangeAspect="1" noChangeArrowheads="1"/>
          </p:cNvPicPr>
          <p:nvPr userDrawn="1"/>
        </p:nvPicPr>
        <p:blipFill>
          <a:blip r:embed="rId2" cstate="print"/>
          <a:srcRect/>
          <a:stretch>
            <a:fillRect/>
          </a:stretch>
        </p:blipFill>
        <p:spPr bwMode="auto">
          <a:xfrm>
            <a:off x="7086600" y="-36513"/>
            <a:ext cx="2057400" cy="1255713"/>
          </a:xfrm>
          <a:prstGeom prst="rect">
            <a:avLst/>
          </a:prstGeom>
          <a:noFill/>
          <a:ln w="9525">
            <a:noFill/>
            <a:miter lim="800000"/>
            <a:headEnd/>
            <a:tailEnd/>
          </a:ln>
        </p:spPr>
      </p:pic>
      <p:sp>
        <p:nvSpPr>
          <p:cNvPr id="6" name="Rectangle 8"/>
          <p:cNvSpPr>
            <a:spLocks noChangeArrowheads="1"/>
          </p:cNvSpPr>
          <p:nvPr/>
        </p:nvSpPr>
        <p:spPr bwMode="auto">
          <a:xfrm>
            <a:off x="7269163" y="6526213"/>
            <a:ext cx="1693862" cy="269875"/>
          </a:xfrm>
          <a:prstGeom prst="rect">
            <a:avLst/>
          </a:prstGeom>
          <a:noFill/>
          <a:ln w="12700">
            <a:noFill/>
            <a:miter lim="800000"/>
            <a:headEnd/>
            <a:tailEnd/>
          </a:ln>
          <a:effectLst/>
        </p:spPr>
        <p:txBody>
          <a:bodyPr lIns="90488" tIns="44450" rIns="90488" bIns="44450" anchor="b"/>
          <a:lstStyle/>
          <a:p>
            <a:pPr algn="r" eaLnBrk="0" hangingPunct="0">
              <a:lnSpc>
                <a:spcPct val="80000"/>
              </a:lnSpc>
              <a:defRPr/>
            </a:pPr>
            <a:fld id="{3FE9D487-FBE3-4F26-BA0E-AC3EABE5BB61}" type="slidenum">
              <a:rPr lang="en-US" sz="1000"/>
              <a:pPr algn="r" eaLnBrk="0" hangingPunct="0">
                <a:lnSpc>
                  <a:spcPct val="80000"/>
                </a:lnSpc>
                <a:defRPr/>
              </a:pPr>
              <a:t>‹#›</a:t>
            </a:fld>
            <a:endParaRPr lang="en-US" sz="1000"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p:txBody>
          <a:bodyPr/>
          <a:lstStyle>
            <a:lvl1pPr>
              <a:defRPr/>
            </a:lvl1pPr>
          </a:lstStyle>
          <a:p>
            <a:pPr>
              <a:defRPr/>
            </a:pPr>
            <a:fld id="{134C942C-6482-40D0-90B1-BC44398E81A7}" type="slidenum">
              <a:rPr lang="en-US"/>
              <a:pPr>
                <a:defRPr/>
              </a:pPr>
              <a:t>‹#›</a:t>
            </a:fld>
            <a:endParaRPr lang="en-US" dirty="0"/>
          </a:p>
        </p:txBody>
      </p:sp>
      <p:sp>
        <p:nvSpPr>
          <p:cNvPr id="8" name="Rectangle 5"/>
          <p:cNvSpPr>
            <a:spLocks noGrp="1" noChangeArrowheads="1"/>
          </p:cNvSpPr>
          <p:nvPr>
            <p:ph type="ftr" sz="quarter" idx="11"/>
          </p:nvPr>
        </p:nvSpPr>
        <p:spPr>
          <a:xfrm>
            <a:off x="144463" y="6324600"/>
            <a:ext cx="4489450" cy="457200"/>
          </a:xfrm>
          <a:prstGeom prst="rect">
            <a:avLst/>
          </a:prstGeom>
        </p:spPr>
        <p:txBody>
          <a:bodyPr vert="horz" wrap="square" lIns="91440" tIns="45720" rIns="91440" bIns="45720" numCol="1" anchor="t" anchorCtr="0" compatLnSpc="1">
            <a:prstTxWarp prst="textNoShape">
              <a:avLst/>
            </a:prstTxWarp>
          </a:bodyPr>
          <a:lstStyle>
            <a:lvl1pPr>
              <a:defRPr dirty="0"/>
            </a:lvl1pPr>
          </a:lstStyle>
          <a:p>
            <a:pPr>
              <a:defRPr/>
            </a:pP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AC Banner"/>
          <p:cNvSpPr>
            <a:spLocks noChangeArrowheads="1"/>
          </p:cNvSpPr>
          <p:nvPr/>
        </p:nvSpPr>
        <p:spPr bwMode="gray">
          <a:xfrm>
            <a:off x="0" y="0"/>
            <a:ext cx="9144000" cy="1241425"/>
          </a:xfrm>
          <a:prstGeom prst="rect">
            <a:avLst/>
          </a:prstGeom>
          <a:solidFill>
            <a:srgbClr val="003300"/>
          </a:solidFill>
          <a:ln w="9525" algn="ctr">
            <a:noFill/>
            <a:miter lim="800000"/>
            <a:headEnd/>
            <a:tailEnd/>
          </a:ln>
          <a:effectLst/>
        </p:spPr>
        <p:txBody>
          <a:bodyPr wrap="none" anchor="ctr"/>
          <a:lstStyle/>
          <a:p>
            <a:pPr>
              <a:defRPr/>
            </a:pPr>
            <a:endParaRPr lang="en-US" dirty="0">
              <a:latin typeface="Arial" pitchFamily="34" charset="0"/>
            </a:endParaRPr>
          </a:p>
        </p:txBody>
      </p:sp>
      <p:pic>
        <p:nvPicPr>
          <p:cNvPr id="5" name="Picture 8" descr="2744294345_7b26187feb"/>
          <p:cNvPicPr>
            <a:picLocks noChangeAspect="1" noChangeArrowheads="1"/>
          </p:cNvPicPr>
          <p:nvPr userDrawn="1"/>
        </p:nvPicPr>
        <p:blipFill>
          <a:blip r:embed="rId2" cstate="print"/>
          <a:srcRect/>
          <a:stretch>
            <a:fillRect/>
          </a:stretch>
        </p:blipFill>
        <p:spPr bwMode="auto">
          <a:xfrm>
            <a:off x="7086600" y="-36513"/>
            <a:ext cx="2057400" cy="1255713"/>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6" name="Rectangle 4"/>
          <p:cNvSpPr>
            <a:spLocks noGrp="1" noChangeArrowheads="1"/>
          </p:cNvSpPr>
          <p:nvPr>
            <p:ph type="sldNum" sz="quarter" idx="10"/>
          </p:nvPr>
        </p:nvSpPr>
        <p:spPr/>
        <p:txBody>
          <a:bodyPr/>
          <a:lstStyle>
            <a:lvl1pPr>
              <a:defRPr/>
            </a:lvl1pPr>
          </a:lstStyle>
          <a:p>
            <a:pPr>
              <a:defRPr/>
            </a:pPr>
            <a:fld id="{CEDBEFB1-F38C-4468-BB83-79EA4958FE64}" type="slidenum">
              <a:rPr lang="en-US"/>
              <a:pPr>
                <a:defRPr/>
              </a:pPr>
              <a:t>‹#›</a:t>
            </a:fld>
            <a:endParaRPr lang="en-US" dirty="0"/>
          </a:p>
        </p:txBody>
      </p:sp>
      <p:sp>
        <p:nvSpPr>
          <p:cNvPr id="7" name="Rectangle 5"/>
          <p:cNvSpPr>
            <a:spLocks noGrp="1" noChangeArrowheads="1"/>
          </p:cNvSpPr>
          <p:nvPr>
            <p:ph type="ftr" sz="quarter" idx="11"/>
          </p:nvPr>
        </p:nvSpPr>
        <p:spPr>
          <a:xfrm>
            <a:off x="144463" y="6324600"/>
            <a:ext cx="4489450" cy="457200"/>
          </a:xfrm>
          <a:prstGeom prst="rect">
            <a:avLst/>
          </a:prstGeom>
        </p:spPr>
        <p:txBody>
          <a:bodyPr/>
          <a:lstStyle>
            <a:lvl1pPr>
              <a:defRPr dirty="0"/>
            </a:lvl1pPr>
          </a:lstStyle>
          <a:p>
            <a:pPr>
              <a:defRPr/>
            </a:pPr>
            <a:r>
              <a:rPr lang="en-US"/>
              <a:t>Copyright © 2008 Accenture All Rights Reserved.</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AC Banner"/>
          <p:cNvSpPr>
            <a:spLocks noChangeArrowheads="1"/>
          </p:cNvSpPr>
          <p:nvPr/>
        </p:nvSpPr>
        <p:spPr bwMode="gray">
          <a:xfrm>
            <a:off x="0" y="0"/>
            <a:ext cx="9144000" cy="1241425"/>
          </a:xfrm>
          <a:prstGeom prst="rect">
            <a:avLst/>
          </a:prstGeom>
          <a:solidFill>
            <a:srgbClr val="003300"/>
          </a:solidFill>
          <a:ln w="9525" algn="ctr">
            <a:noFill/>
            <a:miter lim="800000"/>
            <a:headEnd/>
            <a:tailEnd/>
          </a:ln>
          <a:effectLst/>
        </p:spPr>
        <p:txBody>
          <a:bodyPr wrap="none" anchor="ctr"/>
          <a:lstStyle/>
          <a:p>
            <a:pPr>
              <a:defRPr/>
            </a:pPr>
            <a:endParaRPr lang="en-US" dirty="0">
              <a:latin typeface="Arial" pitchFamily="34" charset="0"/>
            </a:endParaRPr>
          </a:p>
        </p:txBody>
      </p:sp>
      <p:pic>
        <p:nvPicPr>
          <p:cNvPr id="6" name="Picture 8" descr="2744294345_7b26187feb"/>
          <p:cNvPicPr>
            <a:picLocks noChangeAspect="1" noChangeArrowheads="1"/>
          </p:cNvPicPr>
          <p:nvPr userDrawn="1"/>
        </p:nvPicPr>
        <p:blipFill>
          <a:blip r:embed="rId2" cstate="print"/>
          <a:srcRect/>
          <a:stretch>
            <a:fillRect/>
          </a:stretch>
        </p:blipFill>
        <p:spPr bwMode="auto">
          <a:xfrm>
            <a:off x="7086600" y="-36513"/>
            <a:ext cx="2057400" cy="1255713"/>
          </a:xfrm>
          <a:prstGeom prst="rect">
            <a:avLst/>
          </a:prstGeom>
          <a:noFill/>
          <a:ln w="9525">
            <a:noFill/>
            <a:miter lim="800000"/>
            <a:headEnd/>
            <a:tailEnd/>
          </a:ln>
        </p:spPr>
      </p:pic>
      <p:sp>
        <p:nvSpPr>
          <p:cNvPr id="7" name="Rectangle 8"/>
          <p:cNvSpPr>
            <a:spLocks noChangeArrowheads="1"/>
          </p:cNvSpPr>
          <p:nvPr/>
        </p:nvSpPr>
        <p:spPr bwMode="auto">
          <a:xfrm>
            <a:off x="7269163" y="6526213"/>
            <a:ext cx="1693862" cy="269875"/>
          </a:xfrm>
          <a:prstGeom prst="rect">
            <a:avLst/>
          </a:prstGeom>
          <a:noFill/>
          <a:ln w="12700">
            <a:noFill/>
            <a:miter lim="800000"/>
            <a:headEnd/>
            <a:tailEnd/>
          </a:ln>
          <a:effectLst/>
        </p:spPr>
        <p:txBody>
          <a:bodyPr lIns="90488" tIns="44450" rIns="90488" bIns="44450" anchor="b"/>
          <a:lstStyle/>
          <a:p>
            <a:pPr algn="r" eaLnBrk="0" hangingPunct="0">
              <a:lnSpc>
                <a:spcPct val="80000"/>
              </a:lnSpc>
              <a:defRPr/>
            </a:pPr>
            <a:fld id="{930F59E4-699D-4A19-BBBD-82BB690D6435}" type="slidenum">
              <a:rPr lang="en-US" sz="1000"/>
              <a:pPr algn="r" eaLnBrk="0" hangingPunct="0">
                <a:lnSpc>
                  <a:spcPct val="80000"/>
                </a:lnSpc>
                <a:defRPr/>
              </a:pPr>
              <a:t>‹#›</a:t>
            </a:fld>
            <a:endParaRPr lang="en-US" sz="1000"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0850" y="1565275"/>
            <a:ext cx="4098925" cy="4759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1565275"/>
            <a:ext cx="4098925" cy="4759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4"/>
          <p:cNvSpPr>
            <a:spLocks noGrp="1" noChangeArrowheads="1"/>
          </p:cNvSpPr>
          <p:nvPr>
            <p:ph type="sldNum" sz="quarter" idx="10"/>
          </p:nvPr>
        </p:nvSpPr>
        <p:spPr/>
        <p:txBody>
          <a:bodyPr/>
          <a:lstStyle>
            <a:lvl1pPr>
              <a:defRPr/>
            </a:lvl1pPr>
          </a:lstStyle>
          <a:p>
            <a:pPr>
              <a:defRPr/>
            </a:pPr>
            <a:fld id="{66EF0A1D-7205-463C-9BFF-18AB7321FB10}" type="slidenum">
              <a:rPr lang="en-US"/>
              <a:pPr>
                <a:defRPr/>
              </a:pPr>
              <a:t>‹#›</a:t>
            </a:fld>
            <a:endParaRPr lang="en-US" dirty="0"/>
          </a:p>
        </p:txBody>
      </p:sp>
      <p:sp>
        <p:nvSpPr>
          <p:cNvPr id="9" name="Rectangle 5"/>
          <p:cNvSpPr>
            <a:spLocks noGrp="1" noChangeArrowheads="1"/>
          </p:cNvSpPr>
          <p:nvPr>
            <p:ph type="ftr" sz="quarter" idx="11"/>
          </p:nvPr>
        </p:nvSpPr>
        <p:spPr>
          <a:xfrm>
            <a:off x="144463" y="6324600"/>
            <a:ext cx="4489450" cy="457200"/>
          </a:xfrm>
          <a:prstGeom prst="rect">
            <a:avLst/>
          </a:prstGeom>
        </p:spPr>
        <p:txBody>
          <a:bodyPr/>
          <a:lstStyle>
            <a:lvl1pPr>
              <a:defRPr dirty="0"/>
            </a:lvl1pPr>
          </a:lstStyle>
          <a:p>
            <a:pPr>
              <a:defRPr/>
            </a:pPr>
            <a:r>
              <a:rPr lang="en-US"/>
              <a:t>Copyright © 2008 Accenture All Rights Reserved.</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AC Banner"/>
          <p:cNvSpPr>
            <a:spLocks noChangeArrowheads="1"/>
          </p:cNvSpPr>
          <p:nvPr/>
        </p:nvSpPr>
        <p:spPr bwMode="gray">
          <a:xfrm>
            <a:off x="0" y="0"/>
            <a:ext cx="9144000" cy="1241425"/>
          </a:xfrm>
          <a:prstGeom prst="rect">
            <a:avLst/>
          </a:prstGeom>
          <a:solidFill>
            <a:srgbClr val="003300"/>
          </a:solidFill>
          <a:ln w="9525" algn="ctr">
            <a:noFill/>
            <a:miter lim="800000"/>
            <a:headEnd/>
            <a:tailEnd/>
          </a:ln>
          <a:effectLst/>
        </p:spPr>
        <p:txBody>
          <a:bodyPr wrap="none" anchor="ctr"/>
          <a:lstStyle/>
          <a:p>
            <a:pPr>
              <a:defRPr/>
            </a:pPr>
            <a:endParaRPr lang="en-US" dirty="0">
              <a:latin typeface="Arial" pitchFamily="34" charset="0"/>
            </a:endParaRPr>
          </a:p>
        </p:txBody>
      </p:sp>
      <p:pic>
        <p:nvPicPr>
          <p:cNvPr id="8" name="Picture 8" descr="2744294345_7b26187feb"/>
          <p:cNvPicPr>
            <a:picLocks noChangeAspect="1" noChangeArrowheads="1"/>
          </p:cNvPicPr>
          <p:nvPr userDrawn="1"/>
        </p:nvPicPr>
        <p:blipFill>
          <a:blip r:embed="rId2" cstate="print"/>
          <a:srcRect/>
          <a:stretch>
            <a:fillRect/>
          </a:stretch>
        </p:blipFill>
        <p:spPr bwMode="auto">
          <a:xfrm>
            <a:off x="7086600" y="-36513"/>
            <a:ext cx="2057400" cy="1255713"/>
          </a:xfrm>
          <a:prstGeom prst="rect">
            <a:avLst/>
          </a:prstGeom>
          <a:noFill/>
          <a:ln w="9525">
            <a:noFill/>
            <a:miter lim="800000"/>
            <a:headEnd/>
            <a:tailEnd/>
          </a:ln>
        </p:spPr>
      </p:pic>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4"/>
          <p:cNvSpPr>
            <a:spLocks noGrp="1" noChangeArrowheads="1"/>
          </p:cNvSpPr>
          <p:nvPr>
            <p:ph type="sldNum" sz="quarter" idx="10"/>
          </p:nvPr>
        </p:nvSpPr>
        <p:spPr/>
        <p:txBody>
          <a:bodyPr/>
          <a:lstStyle>
            <a:lvl1pPr>
              <a:defRPr/>
            </a:lvl1pPr>
          </a:lstStyle>
          <a:p>
            <a:pPr>
              <a:defRPr/>
            </a:pPr>
            <a:fld id="{CE6A88FE-1C44-436A-9AAE-9C0CB2E648B6}" type="slidenum">
              <a:rPr lang="en-US"/>
              <a:pPr>
                <a:defRPr/>
              </a:pPr>
              <a:t>‹#›</a:t>
            </a:fld>
            <a:endParaRPr lang="en-US" dirty="0"/>
          </a:p>
        </p:txBody>
      </p:sp>
      <p:sp>
        <p:nvSpPr>
          <p:cNvPr id="10" name="Rectangle 5"/>
          <p:cNvSpPr>
            <a:spLocks noGrp="1" noChangeArrowheads="1"/>
          </p:cNvSpPr>
          <p:nvPr>
            <p:ph type="ftr" sz="quarter" idx="11"/>
          </p:nvPr>
        </p:nvSpPr>
        <p:spPr>
          <a:xfrm>
            <a:off x="144463" y="6324600"/>
            <a:ext cx="4489450" cy="457200"/>
          </a:xfrm>
          <a:prstGeom prst="rect">
            <a:avLst/>
          </a:prstGeom>
        </p:spPr>
        <p:txBody>
          <a:bodyPr/>
          <a:lstStyle>
            <a:lvl1pPr>
              <a:defRPr dirty="0"/>
            </a:lvl1pPr>
          </a:lstStyle>
          <a:p>
            <a:pPr>
              <a:defRPr/>
            </a:pPr>
            <a:r>
              <a:rPr lang="en-US"/>
              <a:t>Copyright © 2008 Accenture All Rights Reserved.</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AC Banner"/>
          <p:cNvSpPr>
            <a:spLocks noChangeArrowheads="1"/>
          </p:cNvSpPr>
          <p:nvPr/>
        </p:nvSpPr>
        <p:spPr bwMode="gray">
          <a:xfrm>
            <a:off x="0" y="0"/>
            <a:ext cx="9144000" cy="1241425"/>
          </a:xfrm>
          <a:prstGeom prst="rect">
            <a:avLst/>
          </a:prstGeom>
          <a:solidFill>
            <a:srgbClr val="003300"/>
          </a:solidFill>
          <a:ln w="9525" algn="ctr">
            <a:noFill/>
            <a:miter lim="800000"/>
            <a:headEnd/>
            <a:tailEnd/>
          </a:ln>
          <a:effectLst/>
        </p:spPr>
        <p:txBody>
          <a:bodyPr wrap="none" anchor="ctr"/>
          <a:lstStyle/>
          <a:p>
            <a:pPr>
              <a:defRPr/>
            </a:pPr>
            <a:endParaRPr lang="en-US" dirty="0">
              <a:latin typeface="Arial" pitchFamily="34" charset="0"/>
            </a:endParaRPr>
          </a:p>
        </p:txBody>
      </p:sp>
      <p:pic>
        <p:nvPicPr>
          <p:cNvPr id="4" name="Picture 8" descr="2744294345_7b26187feb"/>
          <p:cNvPicPr>
            <a:picLocks noChangeAspect="1" noChangeArrowheads="1"/>
          </p:cNvPicPr>
          <p:nvPr userDrawn="1"/>
        </p:nvPicPr>
        <p:blipFill>
          <a:blip r:embed="rId2" cstate="print"/>
          <a:srcRect/>
          <a:stretch>
            <a:fillRect/>
          </a:stretch>
        </p:blipFill>
        <p:spPr bwMode="auto">
          <a:xfrm>
            <a:off x="7086600" y="-36513"/>
            <a:ext cx="2057400" cy="125571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5" name="Rectangle 4"/>
          <p:cNvSpPr>
            <a:spLocks noGrp="1" noChangeArrowheads="1"/>
          </p:cNvSpPr>
          <p:nvPr>
            <p:ph type="sldNum" sz="quarter" idx="10"/>
          </p:nvPr>
        </p:nvSpPr>
        <p:spPr/>
        <p:txBody>
          <a:bodyPr/>
          <a:lstStyle>
            <a:lvl1pPr>
              <a:defRPr/>
            </a:lvl1pPr>
          </a:lstStyle>
          <a:p>
            <a:pPr>
              <a:defRPr/>
            </a:pPr>
            <a:fld id="{7B947C92-F614-42EE-A180-BBF2841CF79A}" type="slidenum">
              <a:rPr lang="en-US"/>
              <a:pPr>
                <a:defRPr/>
              </a:pPr>
              <a:t>‹#›</a:t>
            </a:fld>
            <a:endParaRPr lang="en-US" dirty="0"/>
          </a:p>
        </p:txBody>
      </p:sp>
      <p:sp>
        <p:nvSpPr>
          <p:cNvPr id="6" name="Footer Placeholder 5"/>
          <p:cNvSpPr>
            <a:spLocks noGrp="1" noChangeArrowheads="1"/>
          </p:cNvSpPr>
          <p:nvPr>
            <p:ph type="ftr" sz="quarter" idx="11"/>
          </p:nvPr>
        </p:nvSpPr>
        <p:spPr>
          <a:xfrm>
            <a:off x="144463" y="6324600"/>
            <a:ext cx="4489450" cy="457200"/>
          </a:xfrm>
          <a:prstGeom prst="rect">
            <a:avLst/>
          </a:prstGeom>
        </p:spPr>
        <p:txBody>
          <a:bodyPr/>
          <a:lstStyle>
            <a:lvl1pPr>
              <a:defRPr dirty="0"/>
            </a:lvl1pPr>
          </a:lstStyle>
          <a:p>
            <a:pPr>
              <a:defRPr/>
            </a:pPr>
            <a:r>
              <a:rPr lang="en-US"/>
              <a:t>Copyright © 2008 Accenture All Rights Reserved.</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AC Banner"/>
          <p:cNvSpPr>
            <a:spLocks noChangeArrowheads="1"/>
          </p:cNvSpPr>
          <p:nvPr/>
        </p:nvSpPr>
        <p:spPr bwMode="gray">
          <a:xfrm>
            <a:off x="0" y="0"/>
            <a:ext cx="9144000" cy="1241425"/>
          </a:xfrm>
          <a:prstGeom prst="rect">
            <a:avLst/>
          </a:prstGeom>
          <a:solidFill>
            <a:srgbClr val="003300"/>
          </a:solidFill>
          <a:ln w="9525" algn="ctr">
            <a:noFill/>
            <a:miter lim="800000"/>
            <a:headEnd/>
            <a:tailEnd/>
          </a:ln>
          <a:effectLst/>
        </p:spPr>
        <p:txBody>
          <a:bodyPr wrap="none" anchor="ctr"/>
          <a:lstStyle/>
          <a:p>
            <a:pPr>
              <a:defRPr/>
            </a:pPr>
            <a:endParaRPr lang="en-US" dirty="0">
              <a:latin typeface="Arial" pitchFamily="34" charset="0"/>
            </a:endParaRPr>
          </a:p>
        </p:txBody>
      </p:sp>
      <p:pic>
        <p:nvPicPr>
          <p:cNvPr id="3" name="Picture 8" descr="2744294345_7b26187feb"/>
          <p:cNvPicPr>
            <a:picLocks noChangeAspect="1" noChangeArrowheads="1"/>
          </p:cNvPicPr>
          <p:nvPr userDrawn="1"/>
        </p:nvPicPr>
        <p:blipFill>
          <a:blip r:embed="rId2" cstate="print"/>
          <a:srcRect/>
          <a:stretch>
            <a:fillRect/>
          </a:stretch>
        </p:blipFill>
        <p:spPr bwMode="auto">
          <a:xfrm>
            <a:off x="7086600" y="-36513"/>
            <a:ext cx="2057400" cy="1255713"/>
          </a:xfrm>
          <a:prstGeom prst="rect">
            <a:avLst/>
          </a:prstGeom>
          <a:noFill/>
          <a:ln w="9525">
            <a:noFill/>
            <a:miter lim="800000"/>
            <a:headEnd/>
            <a:tailEnd/>
          </a:ln>
        </p:spPr>
      </p:pic>
      <p:sp>
        <p:nvSpPr>
          <p:cNvPr id="4" name="Rectangle 8"/>
          <p:cNvSpPr>
            <a:spLocks noChangeArrowheads="1"/>
          </p:cNvSpPr>
          <p:nvPr/>
        </p:nvSpPr>
        <p:spPr bwMode="auto">
          <a:xfrm>
            <a:off x="7269163" y="6526213"/>
            <a:ext cx="1693862" cy="269875"/>
          </a:xfrm>
          <a:prstGeom prst="rect">
            <a:avLst/>
          </a:prstGeom>
          <a:noFill/>
          <a:ln w="12700">
            <a:noFill/>
            <a:miter lim="800000"/>
            <a:headEnd/>
            <a:tailEnd/>
          </a:ln>
          <a:effectLst/>
        </p:spPr>
        <p:txBody>
          <a:bodyPr lIns="90488" tIns="44450" rIns="90488" bIns="44450" anchor="b"/>
          <a:lstStyle/>
          <a:p>
            <a:pPr algn="r" eaLnBrk="0" hangingPunct="0">
              <a:lnSpc>
                <a:spcPct val="80000"/>
              </a:lnSpc>
              <a:defRPr/>
            </a:pPr>
            <a:fld id="{EDCA78A3-961B-4FFB-8853-5EF405C77BCB}" type="slidenum">
              <a:rPr lang="en-US" sz="1000"/>
              <a:pPr algn="r" eaLnBrk="0" hangingPunct="0">
                <a:lnSpc>
                  <a:spcPct val="80000"/>
                </a:lnSpc>
                <a:defRPr/>
              </a:pPr>
              <a:t>‹#›</a:t>
            </a:fld>
            <a:endParaRPr lang="en-US" sz="1000" dirty="0"/>
          </a:p>
        </p:txBody>
      </p:sp>
      <p:sp>
        <p:nvSpPr>
          <p:cNvPr id="5" name="Rectangle 4"/>
          <p:cNvSpPr>
            <a:spLocks noGrp="1" noChangeArrowheads="1"/>
          </p:cNvSpPr>
          <p:nvPr>
            <p:ph type="sldNum" sz="quarter" idx="10"/>
          </p:nvPr>
        </p:nvSpPr>
        <p:spPr/>
        <p:txBody>
          <a:bodyPr/>
          <a:lstStyle>
            <a:lvl1pPr>
              <a:defRPr/>
            </a:lvl1pPr>
          </a:lstStyle>
          <a:p>
            <a:pPr>
              <a:defRPr/>
            </a:pPr>
            <a:fld id="{2484E0EA-6C8D-4A61-B22B-90B7AC663996}" type="slidenum">
              <a:rPr lang="en-US"/>
              <a:pPr>
                <a:defRPr/>
              </a:pPr>
              <a:t>‹#›</a:t>
            </a:fld>
            <a:endParaRPr lang="en-US" dirty="0"/>
          </a:p>
        </p:txBody>
      </p:sp>
      <p:sp>
        <p:nvSpPr>
          <p:cNvPr id="6" name="Footer Placeholder 5"/>
          <p:cNvSpPr>
            <a:spLocks noGrp="1" noChangeArrowheads="1"/>
          </p:cNvSpPr>
          <p:nvPr>
            <p:ph type="ftr" sz="quarter" idx="11"/>
          </p:nvPr>
        </p:nvSpPr>
        <p:spPr>
          <a:xfrm>
            <a:off x="144463" y="6324600"/>
            <a:ext cx="4489450" cy="457200"/>
          </a:xfrm>
          <a:prstGeom prst="rect">
            <a:avLst/>
          </a:prstGeom>
        </p:spPr>
        <p:txBody>
          <a:bodyPr/>
          <a:lstStyle>
            <a:lvl1pPr>
              <a:defRPr dirty="0"/>
            </a:lvl1pPr>
          </a:lstStyle>
          <a:p>
            <a:pPr>
              <a:defRPr/>
            </a:pPr>
            <a:r>
              <a:rPr lang="en-US"/>
              <a:t>Copyright © 2008 Accenture All Rights Reserved.</a:t>
            </a: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AC Banner"/>
          <p:cNvSpPr>
            <a:spLocks noChangeArrowheads="1"/>
          </p:cNvSpPr>
          <p:nvPr/>
        </p:nvSpPr>
        <p:spPr bwMode="gray">
          <a:xfrm>
            <a:off x="0" y="0"/>
            <a:ext cx="9144000" cy="1241425"/>
          </a:xfrm>
          <a:prstGeom prst="rect">
            <a:avLst/>
          </a:prstGeom>
          <a:solidFill>
            <a:srgbClr val="003300"/>
          </a:solidFill>
          <a:ln w="9525" algn="ctr">
            <a:noFill/>
            <a:miter lim="800000"/>
            <a:headEnd/>
            <a:tailEnd/>
          </a:ln>
          <a:effectLst/>
        </p:spPr>
        <p:txBody>
          <a:bodyPr wrap="none" anchor="ctr"/>
          <a:lstStyle/>
          <a:p>
            <a:pPr>
              <a:defRPr/>
            </a:pPr>
            <a:endParaRPr lang="en-US" dirty="0">
              <a:latin typeface="Arial" pitchFamily="34" charset="0"/>
            </a:endParaRPr>
          </a:p>
        </p:txBody>
      </p:sp>
      <p:pic>
        <p:nvPicPr>
          <p:cNvPr id="6" name="Picture 8" descr="2744294345_7b26187feb"/>
          <p:cNvPicPr>
            <a:picLocks noChangeAspect="1" noChangeArrowheads="1"/>
          </p:cNvPicPr>
          <p:nvPr userDrawn="1"/>
        </p:nvPicPr>
        <p:blipFill>
          <a:blip r:embed="rId2" cstate="print"/>
          <a:srcRect/>
          <a:stretch>
            <a:fillRect/>
          </a:stretch>
        </p:blipFill>
        <p:spPr bwMode="auto">
          <a:xfrm>
            <a:off x="7086600" y="-36513"/>
            <a:ext cx="2057400" cy="1255713"/>
          </a:xfrm>
          <a:prstGeom prst="rect">
            <a:avLst/>
          </a:prstGeom>
          <a:noFill/>
          <a:ln w="9525">
            <a:noFill/>
            <a:miter lim="800000"/>
            <a:headEnd/>
            <a:tailEnd/>
          </a:ln>
        </p:spPr>
      </p:pic>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Rectangle 4"/>
          <p:cNvSpPr>
            <a:spLocks noGrp="1" noChangeArrowheads="1"/>
          </p:cNvSpPr>
          <p:nvPr>
            <p:ph type="sldNum" sz="quarter" idx="10"/>
          </p:nvPr>
        </p:nvSpPr>
        <p:spPr/>
        <p:txBody>
          <a:bodyPr/>
          <a:lstStyle>
            <a:lvl1pPr>
              <a:defRPr/>
            </a:lvl1pPr>
          </a:lstStyle>
          <a:p>
            <a:pPr>
              <a:defRPr/>
            </a:pPr>
            <a:fld id="{988F1C98-BA43-4361-A739-581FA5DCFCF6}" type="slidenum">
              <a:rPr lang="en-US"/>
              <a:pPr>
                <a:defRPr/>
              </a:pPr>
              <a:t>‹#›</a:t>
            </a:fld>
            <a:endParaRPr lang="en-US" dirty="0"/>
          </a:p>
        </p:txBody>
      </p:sp>
      <p:sp>
        <p:nvSpPr>
          <p:cNvPr id="8" name="Rectangle 5"/>
          <p:cNvSpPr>
            <a:spLocks noGrp="1" noChangeArrowheads="1"/>
          </p:cNvSpPr>
          <p:nvPr>
            <p:ph type="ftr" sz="quarter" idx="11"/>
          </p:nvPr>
        </p:nvSpPr>
        <p:spPr>
          <a:xfrm>
            <a:off x="144463" y="6324600"/>
            <a:ext cx="4489450" cy="457200"/>
          </a:xfrm>
          <a:prstGeom prst="rect">
            <a:avLst/>
          </a:prstGeom>
        </p:spPr>
        <p:txBody>
          <a:bodyPr/>
          <a:lstStyle>
            <a:lvl1pPr>
              <a:defRPr dirty="0"/>
            </a:lvl1pPr>
          </a:lstStyle>
          <a:p>
            <a:pPr>
              <a:defRPr/>
            </a:pPr>
            <a:r>
              <a:rPr lang="en-US"/>
              <a:t>Copyright © 2008 Accenture All Rights Reserved.</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AC Banner"/>
          <p:cNvSpPr>
            <a:spLocks noChangeArrowheads="1"/>
          </p:cNvSpPr>
          <p:nvPr/>
        </p:nvSpPr>
        <p:spPr bwMode="gray">
          <a:xfrm>
            <a:off x="0" y="0"/>
            <a:ext cx="9144000" cy="1241425"/>
          </a:xfrm>
          <a:prstGeom prst="rect">
            <a:avLst/>
          </a:prstGeom>
          <a:solidFill>
            <a:srgbClr val="003300"/>
          </a:solidFill>
          <a:ln w="9525" algn="ctr">
            <a:noFill/>
            <a:miter lim="800000"/>
            <a:headEnd/>
            <a:tailEnd/>
          </a:ln>
          <a:effectLst/>
        </p:spPr>
        <p:txBody>
          <a:bodyPr wrap="none" anchor="ctr"/>
          <a:lstStyle/>
          <a:p>
            <a:pPr>
              <a:defRPr/>
            </a:pPr>
            <a:endParaRPr lang="en-US" dirty="0">
              <a:latin typeface="Arial" pitchFamily="34" charset="0"/>
            </a:endParaRPr>
          </a:p>
        </p:txBody>
      </p:sp>
      <p:pic>
        <p:nvPicPr>
          <p:cNvPr id="6" name="Picture 8" descr="2744294345_7b26187feb"/>
          <p:cNvPicPr>
            <a:picLocks noChangeAspect="1" noChangeArrowheads="1"/>
          </p:cNvPicPr>
          <p:nvPr userDrawn="1"/>
        </p:nvPicPr>
        <p:blipFill>
          <a:blip r:embed="rId2" cstate="print"/>
          <a:srcRect/>
          <a:stretch>
            <a:fillRect/>
          </a:stretch>
        </p:blipFill>
        <p:spPr bwMode="auto">
          <a:xfrm>
            <a:off x="7086600" y="-36513"/>
            <a:ext cx="2057400" cy="1255713"/>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Rectangle 4"/>
          <p:cNvSpPr>
            <a:spLocks noGrp="1" noChangeArrowheads="1"/>
          </p:cNvSpPr>
          <p:nvPr>
            <p:ph type="sldNum" sz="quarter" idx="10"/>
          </p:nvPr>
        </p:nvSpPr>
        <p:spPr/>
        <p:txBody>
          <a:bodyPr/>
          <a:lstStyle>
            <a:lvl1pPr>
              <a:defRPr/>
            </a:lvl1pPr>
          </a:lstStyle>
          <a:p>
            <a:pPr>
              <a:defRPr/>
            </a:pPr>
            <a:fld id="{27995AE1-3F6A-4A01-8734-4739F8B7ABFF}" type="slidenum">
              <a:rPr lang="en-US"/>
              <a:pPr>
                <a:defRPr/>
              </a:pPr>
              <a:t>‹#›</a:t>
            </a:fld>
            <a:endParaRPr lang="en-US" dirty="0"/>
          </a:p>
        </p:txBody>
      </p:sp>
      <p:sp>
        <p:nvSpPr>
          <p:cNvPr id="8" name="Rectangle 5"/>
          <p:cNvSpPr>
            <a:spLocks noGrp="1" noChangeArrowheads="1"/>
          </p:cNvSpPr>
          <p:nvPr>
            <p:ph type="ftr" sz="quarter" idx="11"/>
          </p:nvPr>
        </p:nvSpPr>
        <p:spPr>
          <a:xfrm>
            <a:off x="144463" y="6324600"/>
            <a:ext cx="4489450" cy="457200"/>
          </a:xfrm>
          <a:prstGeom prst="rect">
            <a:avLst/>
          </a:prstGeom>
        </p:spPr>
        <p:txBody>
          <a:bodyPr/>
          <a:lstStyle>
            <a:lvl1pPr>
              <a:defRPr dirty="0"/>
            </a:lvl1pPr>
          </a:lstStyle>
          <a:p>
            <a:pPr>
              <a:defRPr/>
            </a:pPr>
            <a:r>
              <a:rPr lang="en-US"/>
              <a:t>Copyright © 2008 Accenture All Rights Reserved.</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506" name="AC Banner"/>
          <p:cNvSpPr>
            <a:spLocks noChangeArrowheads="1"/>
          </p:cNvSpPr>
          <p:nvPr/>
        </p:nvSpPr>
        <p:spPr bwMode="gray">
          <a:xfrm>
            <a:off x="0" y="0"/>
            <a:ext cx="9144000" cy="1241425"/>
          </a:xfrm>
          <a:prstGeom prst="rect">
            <a:avLst/>
          </a:prstGeom>
          <a:solidFill>
            <a:srgbClr val="003300"/>
          </a:solidFill>
          <a:ln w="9525" algn="ctr">
            <a:noFill/>
            <a:miter lim="800000"/>
            <a:headEnd/>
            <a:tailEnd/>
          </a:ln>
          <a:effectLst/>
        </p:spPr>
        <p:txBody>
          <a:bodyPr wrap="none" anchor="ctr"/>
          <a:lstStyle/>
          <a:p>
            <a:pPr>
              <a:defRPr/>
            </a:pPr>
            <a:endParaRPr lang="en-US" dirty="0">
              <a:latin typeface="Arial" pitchFamily="34" charset="0"/>
            </a:endParaRPr>
          </a:p>
        </p:txBody>
      </p:sp>
      <p:sp>
        <p:nvSpPr>
          <p:cNvPr id="1027" name="Rectangle 3"/>
          <p:cNvSpPr>
            <a:spLocks noGrp="1" noChangeArrowheads="1"/>
          </p:cNvSpPr>
          <p:nvPr>
            <p:ph type="body" idx="1"/>
          </p:nvPr>
        </p:nvSpPr>
        <p:spPr bwMode="gray">
          <a:xfrm>
            <a:off x="450850" y="1565275"/>
            <a:ext cx="8350250" cy="4759325"/>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08" name="Rectangle 4"/>
          <p:cNvSpPr>
            <a:spLocks noGrp="1" noChangeArrowheads="1"/>
          </p:cNvSpPr>
          <p:nvPr>
            <p:ph type="sldNum" sz="quarter" idx="4"/>
          </p:nvPr>
        </p:nvSpPr>
        <p:spPr bwMode="gray">
          <a:xfrm>
            <a:off x="7269163" y="6503988"/>
            <a:ext cx="1693862" cy="269875"/>
          </a:xfrm>
          <a:prstGeom prst="rect">
            <a:avLst/>
          </a:prstGeom>
          <a:noFill/>
          <a:ln w="12700">
            <a:noFill/>
            <a:miter lim="800000"/>
            <a:headEnd/>
            <a:tailEnd/>
          </a:ln>
          <a:effectLst/>
        </p:spPr>
        <p:txBody>
          <a:bodyPr vert="horz" wrap="square" lIns="90488" tIns="44450" rIns="90488" bIns="44450" numCol="1" anchor="b" anchorCtr="0" compatLnSpc="1">
            <a:prstTxWarp prst="textNoShape">
              <a:avLst/>
            </a:prstTxWarp>
          </a:bodyPr>
          <a:lstStyle>
            <a:lvl1pPr algn="r" eaLnBrk="0" hangingPunct="0">
              <a:lnSpc>
                <a:spcPct val="80000"/>
              </a:lnSpc>
              <a:defRPr sz="1000">
                <a:solidFill>
                  <a:schemeClr val="tx1"/>
                </a:solidFill>
                <a:latin typeface="Arial" pitchFamily="34" charset="0"/>
              </a:defRPr>
            </a:lvl1pPr>
          </a:lstStyle>
          <a:p>
            <a:pPr>
              <a:defRPr/>
            </a:pPr>
            <a:fld id="{DF01D158-41BF-4C96-9B89-AD785BA0106B}" type="slidenum">
              <a:rPr lang="en-US"/>
              <a:pPr>
                <a:defRPr/>
              </a:pPr>
              <a:t>‹#›</a:t>
            </a:fld>
            <a:fld id="{FB66355B-8B08-4DB7-AB4D-7D67408B0F17}" type="slidenum">
              <a:rPr lang="en-US"/>
              <a:pPr>
                <a:defRPr/>
              </a:pPr>
              <a:t>‹#›</a:t>
            </a:fld>
            <a:endParaRPr lang="en-US" dirty="0"/>
          </a:p>
        </p:txBody>
      </p:sp>
      <p:sp>
        <p:nvSpPr>
          <p:cNvPr id="1029" name="Rectangle 6"/>
          <p:cNvSpPr>
            <a:spLocks noGrp="1" noChangeArrowheads="1"/>
          </p:cNvSpPr>
          <p:nvPr>
            <p:ph type="title"/>
          </p:nvPr>
        </p:nvSpPr>
        <p:spPr bwMode="gray">
          <a:xfrm>
            <a:off x="452438" y="0"/>
            <a:ext cx="6283325" cy="1143000"/>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en-US" smtClean="0"/>
              <a:t>Click to edit Master title style</a:t>
            </a:r>
          </a:p>
        </p:txBody>
      </p:sp>
      <p:pic>
        <p:nvPicPr>
          <p:cNvPr id="1030" name="Picture 8" descr="2744294345_7b26187feb"/>
          <p:cNvPicPr>
            <a:picLocks noChangeAspect="1" noChangeArrowheads="1"/>
          </p:cNvPicPr>
          <p:nvPr userDrawn="1"/>
        </p:nvPicPr>
        <p:blipFill>
          <a:blip r:embed="rId17" cstate="print"/>
          <a:srcRect/>
          <a:stretch>
            <a:fillRect/>
          </a:stretch>
        </p:blipFill>
        <p:spPr bwMode="auto">
          <a:xfrm>
            <a:off x="7086600" y="-36513"/>
            <a:ext cx="2057400" cy="1255713"/>
          </a:xfrm>
          <a:prstGeom prst="rect">
            <a:avLst/>
          </a:prstGeom>
          <a:noFill/>
          <a:ln w="9525">
            <a:noFill/>
            <a:miter lim="800000"/>
            <a:headEnd/>
            <a:tailEnd/>
          </a:ln>
        </p:spPr>
      </p:pic>
      <p:sp>
        <p:nvSpPr>
          <p:cNvPr id="1031" name="Rectangle 7"/>
          <p:cNvSpPr>
            <a:spLocks noChangeArrowheads="1"/>
          </p:cNvSpPr>
          <p:nvPr/>
        </p:nvSpPr>
        <p:spPr bwMode="auto">
          <a:xfrm>
            <a:off x="7269163" y="6526213"/>
            <a:ext cx="1693862" cy="269875"/>
          </a:xfrm>
          <a:prstGeom prst="rect">
            <a:avLst/>
          </a:prstGeom>
          <a:noFill/>
          <a:ln w="12700">
            <a:noFill/>
            <a:miter lim="800000"/>
            <a:headEnd/>
            <a:tailEnd/>
          </a:ln>
          <a:effectLst/>
        </p:spPr>
        <p:txBody>
          <a:bodyPr lIns="90488" tIns="44450" rIns="90488" bIns="44450" anchor="b"/>
          <a:lstStyle/>
          <a:p>
            <a:pPr algn="r" eaLnBrk="0" hangingPunct="0">
              <a:lnSpc>
                <a:spcPct val="80000"/>
              </a:lnSpc>
              <a:defRPr/>
            </a:pPr>
            <a:fld id="{9757D659-5D43-498F-8712-63D12D3EF802}" type="slidenum">
              <a:rPr lang="en-US" sz="1000"/>
              <a:pPr algn="r" eaLnBrk="0" hangingPunct="0">
                <a:lnSpc>
                  <a:spcPct val="80000"/>
                </a:lnSpc>
                <a:defRPr/>
              </a:pPr>
              <a:t>‹#›</a:t>
            </a:fld>
            <a:endParaRPr lang="en-US" sz="1000" dirty="0"/>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Lst>
  <p:transition/>
  <p:hf sldNum="0" hdr="0" dt="0"/>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pitchFamily="34" charset="0"/>
        </a:defRPr>
      </a:lvl2pPr>
      <a:lvl3pPr algn="l" rtl="0" eaLnBrk="0" fontAlgn="base" hangingPunct="0">
        <a:spcBef>
          <a:spcPct val="0"/>
        </a:spcBef>
        <a:spcAft>
          <a:spcPct val="0"/>
        </a:spcAft>
        <a:defRPr sz="3200" b="1">
          <a:solidFill>
            <a:schemeClr val="bg1"/>
          </a:solidFill>
          <a:latin typeface="Arial" pitchFamily="34" charset="0"/>
        </a:defRPr>
      </a:lvl3pPr>
      <a:lvl4pPr algn="l" rtl="0" eaLnBrk="0" fontAlgn="base" hangingPunct="0">
        <a:spcBef>
          <a:spcPct val="0"/>
        </a:spcBef>
        <a:spcAft>
          <a:spcPct val="0"/>
        </a:spcAft>
        <a:defRPr sz="3200" b="1">
          <a:solidFill>
            <a:schemeClr val="bg1"/>
          </a:solidFill>
          <a:latin typeface="Arial" pitchFamily="34" charset="0"/>
        </a:defRPr>
      </a:lvl4pPr>
      <a:lvl5pPr algn="l" rtl="0" eaLnBrk="0" fontAlgn="base" hangingPunct="0">
        <a:spcBef>
          <a:spcPct val="0"/>
        </a:spcBef>
        <a:spcAft>
          <a:spcPct val="0"/>
        </a:spcAft>
        <a:defRPr sz="3200" b="1">
          <a:solidFill>
            <a:schemeClr val="bg1"/>
          </a:solidFill>
          <a:latin typeface="Arial" pitchFamily="34" charset="0"/>
        </a:defRPr>
      </a:lvl5pPr>
      <a:lvl6pPr marL="457200" algn="l" rtl="0" fontAlgn="base">
        <a:spcBef>
          <a:spcPct val="0"/>
        </a:spcBef>
        <a:spcAft>
          <a:spcPct val="0"/>
        </a:spcAft>
        <a:defRPr sz="3200" b="1">
          <a:solidFill>
            <a:schemeClr val="bg1"/>
          </a:solidFill>
          <a:latin typeface="Arial" pitchFamily="34" charset="0"/>
        </a:defRPr>
      </a:lvl6pPr>
      <a:lvl7pPr marL="914400" algn="l" rtl="0" fontAlgn="base">
        <a:spcBef>
          <a:spcPct val="0"/>
        </a:spcBef>
        <a:spcAft>
          <a:spcPct val="0"/>
        </a:spcAft>
        <a:defRPr sz="3200" b="1">
          <a:solidFill>
            <a:schemeClr val="bg1"/>
          </a:solidFill>
          <a:latin typeface="Arial" pitchFamily="34" charset="0"/>
        </a:defRPr>
      </a:lvl7pPr>
      <a:lvl8pPr marL="1371600" algn="l" rtl="0" fontAlgn="base">
        <a:spcBef>
          <a:spcPct val="0"/>
        </a:spcBef>
        <a:spcAft>
          <a:spcPct val="0"/>
        </a:spcAft>
        <a:defRPr sz="3200" b="1">
          <a:solidFill>
            <a:schemeClr val="bg1"/>
          </a:solidFill>
          <a:latin typeface="Arial" pitchFamily="34" charset="0"/>
        </a:defRPr>
      </a:lvl8pPr>
      <a:lvl9pPr marL="1828800" algn="l" rtl="0" fontAlgn="base">
        <a:spcBef>
          <a:spcPct val="0"/>
        </a:spcBef>
        <a:spcAft>
          <a:spcPct val="0"/>
        </a:spcAft>
        <a:defRPr sz="3200" b="1">
          <a:solidFill>
            <a:schemeClr val="bg1"/>
          </a:solidFill>
          <a:latin typeface="Arial" pitchFamily="34" charset="0"/>
        </a:defRPr>
      </a:lvl9pPr>
    </p:titleStyle>
    <p:bodyStyle>
      <a:lvl1pPr marL="176213" indent="-176213" algn="l" rtl="0" eaLnBrk="0" fontAlgn="base" hangingPunct="0">
        <a:spcBef>
          <a:spcPct val="20000"/>
        </a:spcBef>
        <a:spcAft>
          <a:spcPct val="0"/>
        </a:spcAft>
        <a:buClr>
          <a:schemeClr val="tx1"/>
        </a:buClr>
        <a:buChar char="•"/>
        <a:defRPr sz="2800">
          <a:solidFill>
            <a:schemeClr val="tx1"/>
          </a:solidFill>
          <a:latin typeface="+mn-lt"/>
          <a:ea typeface="+mn-ea"/>
          <a:cs typeface="+mn-cs"/>
        </a:defRPr>
      </a:lvl1pPr>
      <a:lvl2pPr marL="576263" indent="-285750" algn="l" rtl="0" eaLnBrk="0" fontAlgn="base" hangingPunct="0">
        <a:spcBef>
          <a:spcPct val="20000"/>
        </a:spcBef>
        <a:spcAft>
          <a:spcPct val="0"/>
        </a:spcAft>
        <a:buClr>
          <a:schemeClr val="tx1"/>
        </a:buClr>
        <a:buChar char="–"/>
        <a:defRPr sz="2600">
          <a:solidFill>
            <a:schemeClr val="tx1"/>
          </a:solidFill>
          <a:latin typeface="+mn-lt"/>
        </a:defRPr>
      </a:lvl2pPr>
      <a:lvl3pPr marL="858838" indent="-168275" algn="l" rtl="0" eaLnBrk="0" fontAlgn="base" hangingPunct="0">
        <a:spcBef>
          <a:spcPct val="20000"/>
        </a:spcBef>
        <a:spcAft>
          <a:spcPct val="0"/>
        </a:spcAft>
        <a:buClr>
          <a:schemeClr val="tx1"/>
        </a:buClr>
        <a:buChar char="•"/>
        <a:defRPr sz="2200">
          <a:solidFill>
            <a:schemeClr val="tx1"/>
          </a:solidFill>
          <a:latin typeface="+mn-lt"/>
        </a:defRPr>
      </a:lvl3pPr>
      <a:lvl4pPr marL="1200150" indent="-227013" algn="l" rtl="0" eaLnBrk="0" fontAlgn="base" hangingPunct="0">
        <a:spcBef>
          <a:spcPct val="20000"/>
        </a:spcBef>
        <a:spcAft>
          <a:spcPct val="0"/>
        </a:spcAft>
        <a:buClr>
          <a:schemeClr val="tx1"/>
        </a:buClr>
        <a:buChar char="–"/>
        <a:defRPr sz="2000">
          <a:solidFill>
            <a:schemeClr val="tx1"/>
          </a:solidFill>
          <a:latin typeface="+mn-lt"/>
        </a:defRPr>
      </a:lvl4pPr>
      <a:lvl5pPr marL="1481138" indent="-166688" algn="l" rtl="0" eaLnBrk="0" fontAlgn="base" hangingPunct="0">
        <a:spcBef>
          <a:spcPct val="20000"/>
        </a:spcBef>
        <a:spcAft>
          <a:spcPct val="0"/>
        </a:spcAft>
        <a:buClr>
          <a:schemeClr val="tx1"/>
        </a:buClr>
        <a:buChar char="•"/>
        <a:defRPr sz="2000">
          <a:solidFill>
            <a:schemeClr val="tx1"/>
          </a:solidFill>
          <a:latin typeface="+mn-lt"/>
        </a:defRPr>
      </a:lvl5pPr>
      <a:lvl6pPr marL="1938338" indent="-166688" algn="l" rtl="0" fontAlgn="base">
        <a:spcBef>
          <a:spcPct val="20000"/>
        </a:spcBef>
        <a:spcAft>
          <a:spcPct val="0"/>
        </a:spcAft>
        <a:buClr>
          <a:schemeClr val="tx1"/>
        </a:buClr>
        <a:buChar char="•"/>
        <a:defRPr sz="2000">
          <a:solidFill>
            <a:schemeClr val="tx1"/>
          </a:solidFill>
          <a:latin typeface="+mn-lt"/>
        </a:defRPr>
      </a:lvl6pPr>
      <a:lvl7pPr marL="2395538" indent="-166688" algn="l" rtl="0" fontAlgn="base">
        <a:spcBef>
          <a:spcPct val="20000"/>
        </a:spcBef>
        <a:spcAft>
          <a:spcPct val="0"/>
        </a:spcAft>
        <a:buClr>
          <a:schemeClr val="tx1"/>
        </a:buClr>
        <a:buChar char="•"/>
        <a:defRPr sz="2000">
          <a:solidFill>
            <a:schemeClr val="tx1"/>
          </a:solidFill>
          <a:latin typeface="+mn-lt"/>
        </a:defRPr>
      </a:lvl7pPr>
      <a:lvl8pPr marL="2852738" indent="-166688" algn="l" rtl="0" fontAlgn="base">
        <a:spcBef>
          <a:spcPct val="20000"/>
        </a:spcBef>
        <a:spcAft>
          <a:spcPct val="0"/>
        </a:spcAft>
        <a:buClr>
          <a:schemeClr val="tx1"/>
        </a:buClr>
        <a:buChar char="•"/>
        <a:defRPr sz="2000">
          <a:solidFill>
            <a:schemeClr val="tx1"/>
          </a:solidFill>
          <a:latin typeface="+mn-lt"/>
        </a:defRPr>
      </a:lvl8pPr>
      <a:lvl9pPr marL="3309938" indent="-166688" algn="l" rtl="0" fontAlgn="base">
        <a:spcBef>
          <a:spcPct val="20000"/>
        </a:spcBef>
        <a:spcAft>
          <a:spcPct val="0"/>
        </a:spcAft>
        <a:buClr>
          <a:schemeClr val="tx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da.ks.gov/smart/Training/CourseMaterials/WBT/resources.html" TargetMode="External"/><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sz="quarter"/>
          </p:nvPr>
        </p:nvSpPr>
        <p:spPr>
          <a:xfrm>
            <a:off x="2209800" y="4887913"/>
            <a:ext cx="6443663" cy="1143000"/>
          </a:xfrm>
        </p:spPr>
        <p:txBody>
          <a:bodyPr>
            <a:normAutofit/>
          </a:bodyPr>
          <a:lstStyle/>
          <a:p>
            <a:pPr>
              <a:defRPr/>
            </a:pPr>
            <a:r>
              <a:rPr lang="en-US" dirty="0" smtClean="0"/>
              <a:t>ASTRA</a:t>
            </a:r>
            <a:br>
              <a:rPr lang="en-US" dirty="0" smtClean="0"/>
            </a:br>
            <a:r>
              <a:rPr lang="en-US" dirty="0" smtClean="0"/>
              <a:t>SMART LEDGERS</a:t>
            </a:r>
            <a:endParaRPr lang="en-US" sz="3100" dirty="0" smtClean="0"/>
          </a:p>
        </p:txBody>
      </p:sp>
      <p:sp>
        <p:nvSpPr>
          <p:cNvPr id="17411" name="Rectangle 3"/>
          <p:cNvSpPr>
            <a:spLocks noGrp="1" noChangeArrowheads="1"/>
          </p:cNvSpPr>
          <p:nvPr>
            <p:ph type="subTitle" sz="quarter" idx="1"/>
          </p:nvPr>
        </p:nvSpPr>
        <p:spPr>
          <a:xfrm>
            <a:off x="2241550" y="6065838"/>
            <a:ext cx="6216650" cy="514350"/>
          </a:xfrm>
          <a:ln w="12700"/>
        </p:spPr>
        <p:txBody>
          <a:bodyPr/>
          <a:lstStyle/>
          <a:p>
            <a:r>
              <a:rPr lang="en-US" dirty="0" smtClean="0"/>
              <a:t>January 6, 2011</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smtClean="0"/>
              <a:t>Appropriation Ledger Group</a:t>
            </a:r>
          </a:p>
        </p:txBody>
      </p:sp>
      <p:sp>
        <p:nvSpPr>
          <p:cNvPr id="15" name="Content Placeholder 14"/>
          <p:cNvSpPr>
            <a:spLocks noGrp="1"/>
          </p:cNvSpPr>
          <p:nvPr>
            <p:ph idx="1"/>
          </p:nvPr>
        </p:nvSpPr>
        <p:spPr/>
        <p:txBody>
          <a:bodyPr/>
          <a:lstStyle/>
          <a:p>
            <a:pPr>
              <a:defRPr/>
            </a:pPr>
            <a:endParaRPr lang="en-US" dirty="0" smtClean="0"/>
          </a:p>
          <a:p>
            <a:pPr>
              <a:defRPr/>
            </a:pPr>
            <a:endParaRPr lang="en-US" dirty="0" smtClean="0"/>
          </a:p>
          <a:p>
            <a:pPr>
              <a:defRPr/>
            </a:pPr>
            <a:endParaRPr lang="en-US" dirty="0" smtClean="0"/>
          </a:p>
          <a:p>
            <a:pPr>
              <a:defRPr/>
            </a:pPr>
            <a:endParaRPr lang="en-US" dirty="0" smtClean="0"/>
          </a:p>
          <a:p>
            <a:pPr>
              <a:buFontTx/>
              <a:buNone/>
              <a:defRPr/>
            </a:pPr>
            <a:endParaRPr lang="en-US" dirty="0" smtClean="0"/>
          </a:p>
          <a:p>
            <a:pPr>
              <a:defRPr/>
            </a:pPr>
            <a:endParaRPr lang="en-US" sz="1700" dirty="0" smtClean="0"/>
          </a:p>
          <a:p>
            <a:pPr>
              <a:defRPr/>
            </a:pPr>
            <a:r>
              <a:rPr lang="en-US" sz="1650" dirty="0" smtClean="0"/>
              <a:t>Highest level of budget</a:t>
            </a:r>
          </a:p>
          <a:p>
            <a:pPr>
              <a:defRPr/>
            </a:pPr>
            <a:r>
              <a:rPr lang="en-US" sz="1650" dirty="0" smtClean="0"/>
              <a:t>Key </a:t>
            </a:r>
            <a:r>
              <a:rPr lang="en-US" sz="1650" dirty="0" err="1" smtClean="0"/>
              <a:t>chartfields</a:t>
            </a:r>
            <a:r>
              <a:rPr lang="en-US" sz="1650" dirty="0" smtClean="0"/>
              <a:t> include Department (All Agency rollup), Fund, Budget Unit, Account (All Expenses rollup)</a:t>
            </a:r>
          </a:p>
          <a:p>
            <a:pPr>
              <a:defRPr/>
            </a:pPr>
            <a:r>
              <a:rPr lang="en-US" sz="1650" dirty="0" smtClean="0"/>
              <a:t>Interfaced from IBARS &amp; centrally managed</a:t>
            </a:r>
          </a:p>
          <a:p>
            <a:pPr>
              <a:defRPr/>
            </a:pPr>
            <a:r>
              <a:rPr lang="en-US" sz="1650" dirty="0" smtClean="0"/>
              <a:t>Spending authority granted by the legislature</a:t>
            </a:r>
          </a:p>
          <a:p>
            <a:pPr>
              <a:defRPr/>
            </a:pPr>
            <a:r>
              <a:rPr lang="en-US" sz="1650" dirty="0" smtClean="0"/>
              <a:t>Will fail transactions for exceeding dollar limit or invalid Fund/Budget Unit combination</a:t>
            </a:r>
          </a:p>
          <a:p>
            <a:pPr>
              <a:defRPr/>
            </a:pPr>
            <a:r>
              <a:rPr lang="en-US" sz="1650" dirty="0" smtClean="0"/>
              <a:t>No limit funds will have a budget of $999,999,999,999</a:t>
            </a:r>
          </a:p>
          <a:p>
            <a:pPr>
              <a:defRPr/>
            </a:pPr>
            <a:endParaRPr lang="en-US" sz="1800" dirty="0"/>
          </a:p>
        </p:txBody>
      </p:sp>
      <p:grpSp>
        <p:nvGrpSpPr>
          <p:cNvPr id="68612" name="Group 6"/>
          <p:cNvGrpSpPr>
            <a:grpSpLocks/>
          </p:cNvGrpSpPr>
          <p:nvPr/>
        </p:nvGrpSpPr>
        <p:grpSpPr bwMode="auto">
          <a:xfrm>
            <a:off x="3200400" y="1392238"/>
            <a:ext cx="2971800" cy="1782762"/>
            <a:chOff x="1440" y="8100"/>
            <a:chExt cx="1800" cy="1080"/>
          </a:xfrm>
        </p:grpSpPr>
        <p:sp>
          <p:nvSpPr>
            <p:cNvPr id="68620" name="AutoShape 7"/>
            <p:cNvSpPr>
              <a:spLocks noChangeArrowheads="1"/>
            </p:cNvSpPr>
            <p:nvPr/>
          </p:nvSpPr>
          <p:spPr bwMode="auto">
            <a:xfrm>
              <a:off x="1440" y="8100"/>
              <a:ext cx="1800" cy="1080"/>
            </a:xfrm>
            <a:prstGeom prst="flowChartDocument">
              <a:avLst/>
            </a:prstGeom>
            <a:noFill/>
            <a:ln w="28575" algn="ctr">
              <a:solidFill>
                <a:srgbClr val="FF0000"/>
              </a:solidFill>
              <a:miter lim="800000"/>
              <a:headEnd/>
              <a:tailEnd/>
            </a:ln>
          </p:spPr>
          <p:txBody>
            <a:bodyPr/>
            <a:lstStyle/>
            <a:p>
              <a:endParaRPr lang="en-US"/>
            </a:p>
          </p:txBody>
        </p:sp>
        <p:sp>
          <p:nvSpPr>
            <p:cNvPr id="68621" name="Text Box 8"/>
            <p:cNvSpPr txBox="1">
              <a:spLocks noChangeArrowheads="1"/>
            </p:cNvSpPr>
            <p:nvPr/>
          </p:nvSpPr>
          <p:spPr bwMode="auto">
            <a:xfrm>
              <a:off x="1440" y="8280"/>
              <a:ext cx="1800" cy="540"/>
            </a:xfrm>
            <a:prstGeom prst="rect">
              <a:avLst/>
            </a:prstGeom>
            <a:noFill/>
            <a:ln w="28575" algn="ctr">
              <a:noFill/>
              <a:miter lim="800000"/>
              <a:headEnd/>
              <a:tailEnd/>
            </a:ln>
          </p:spPr>
          <p:txBody>
            <a:bodyPr/>
            <a:lstStyle/>
            <a:p>
              <a:r>
                <a:rPr lang="en-US" b="1">
                  <a:latin typeface="Verdana" pitchFamily="34" charset="0"/>
                </a:rPr>
                <a:t>CC_APPROP</a:t>
              </a:r>
            </a:p>
            <a:p>
              <a:r>
                <a:rPr lang="en-US" b="1">
                  <a:latin typeface="Verdana" pitchFamily="34" charset="0"/>
                </a:rPr>
                <a:t>(Appropriation)</a:t>
              </a:r>
              <a:endParaRPr lang="en-US"/>
            </a:p>
          </p:txBody>
        </p:sp>
      </p:grpSp>
      <p:sp>
        <p:nvSpPr>
          <p:cNvPr id="68613" name="Text Box 13"/>
          <p:cNvSpPr txBox="1">
            <a:spLocks noChangeArrowheads="1"/>
          </p:cNvSpPr>
          <p:nvPr/>
        </p:nvSpPr>
        <p:spPr bwMode="auto">
          <a:xfrm>
            <a:off x="457200" y="3754438"/>
            <a:ext cx="2514600" cy="457200"/>
          </a:xfrm>
          <a:prstGeom prst="rect">
            <a:avLst/>
          </a:prstGeom>
          <a:noFill/>
          <a:ln w="9525">
            <a:noFill/>
            <a:miter lim="800000"/>
            <a:headEnd/>
            <a:tailEnd/>
          </a:ln>
        </p:spPr>
        <p:txBody>
          <a:bodyPr>
            <a:spAutoFit/>
          </a:bodyPr>
          <a:lstStyle/>
          <a:p>
            <a:pPr>
              <a:spcBef>
                <a:spcPct val="50000"/>
              </a:spcBef>
            </a:pPr>
            <a:r>
              <a:rPr lang="en-US" b="1">
                <a:latin typeface="Verdana" pitchFamily="34" charset="0"/>
              </a:rPr>
              <a:t>CC_APR_BUD</a:t>
            </a:r>
          </a:p>
        </p:txBody>
      </p:sp>
      <p:sp>
        <p:nvSpPr>
          <p:cNvPr id="68614" name="Text Box 14"/>
          <p:cNvSpPr txBox="1">
            <a:spLocks noChangeArrowheads="1"/>
          </p:cNvSpPr>
          <p:nvPr/>
        </p:nvSpPr>
        <p:spPr bwMode="auto">
          <a:xfrm>
            <a:off x="3124200" y="3754438"/>
            <a:ext cx="2514600" cy="457200"/>
          </a:xfrm>
          <a:prstGeom prst="rect">
            <a:avLst/>
          </a:prstGeom>
          <a:noFill/>
          <a:ln w="9525">
            <a:noFill/>
            <a:miter lim="800000"/>
            <a:headEnd/>
            <a:tailEnd/>
          </a:ln>
        </p:spPr>
        <p:txBody>
          <a:bodyPr>
            <a:spAutoFit/>
          </a:bodyPr>
          <a:lstStyle/>
          <a:p>
            <a:pPr>
              <a:spcBef>
                <a:spcPct val="50000"/>
              </a:spcBef>
            </a:pPr>
            <a:r>
              <a:rPr lang="en-US" b="1">
                <a:latin typeface="Verdana" pitchFamily="34" charset="0"/>
              </a:rPr>
              <a:t>CC_APR_ENC</a:t>
            </a:r>
          </a:p>
        </p:txBody>
      </p:sp>
      <p:sp>
        <p:nvSpPr>
          <p:cNvPr id="68615" name="Text Box 15"/>
          <p:cNvSpPr txBox="1">
            <a:spLocks noChangeArrowheads="1"/>
          </p:cNvSpPr>
          <p:nvPr/>
        </p:nvSpPr>
        <p:spPr bwMode="auto">
          <a:xfrm>
            <a:off x="5791200" y="3754438"/>
            <a:ext cx="2590800" cy="457200"/>
          </a:xfrm>
          <a:prstGeom prst="rect">
            <a:avLst/>
          </a:prstGeom>
          <a:noFill/>
          <a:ln w="9525">
            <a:noFill/>
            <a:miter lim="800000"/>
            <a:headEnd/>
            <a:tailEnd/>
          </a:ln>
        </p:spPr>
        <p:txBody>
          <a:bodyPr>
            <a:spAutoFit/>
          </a:bodyPr>
          <a:lstStyle/>
          <a:p>
            <a:pPr>
              <a:spcBef>
                <a:spcPct val="50000"/>
              </a:spcBef>
            </a:pPr>
            <a:r>
              <a:rPr lang="en-US" b="1">
                <a:latin typeface="Verdana" pitchFamily="34" charset="0"/>
              </a:rPr>
              <a:t>CC_APR_EXP</a:t>
            </a:r>
          </a:p>
        </p:txBody>
      </p:sp>
      <p:grpSp>
        <p:nvGrpSpPr>
          <p:cNvPr id="68616" name="Group 19"/>
          <p:cNvGrpSpPr>
            <a:grpSpLocks/>
          </p:cNvGrpSpPr>
          <p:nvPr/>
        </p:nvGrpSpPr>
        <p:grpSpPr bwMode="auto">
          <a:xfrm>
            <a:off x="2590800" y="3221038"/>
            <a:ext cx="3581400" cy="609600"/>
            <a:chOff x="1632" y="1440"/>
            <a:chExt cx="2256" cy="384"/>
          </a:xfrm>
        </p:grpSpPr>
        <p:sp>
          <p:nvSpPr>
            <p:cNvPr id="68617" name="Line 16"/>
            <p:cNvSpPr>
              <a:spLocks noChangeShapeType="1"/>
            </p:cNvSpPr>
            <p:nvPr/>
          </p:nvSpPr>
          <p:spPr bwMode="auto">
            <a:xfrm flipH="1">
              <a:off x="1632" y="1440"/>
              <a:ext cx="960" cy="336"/>
            </a:xfrm>
            <a:prstGeom prst="line">
              <a:avLst/>
            </a:prstGeom>
            <a:noFill/>
            <a:ln w="28575">
              <a:solidFill>
                <a:schemeClr val="tx1"/>
              </a:solidFill>
              <a:round/>
              <a:headEnd/>
              <a:tailEnd/>
            </a:ln>
          </p:spPr>
          <p:txBody>
            <a:bodyPr/>
            <a:lstStyle/>
            <a:p>
              <a:endParaRPr lang="en-US"/>
            </a:p>
          </p:txBody>
        </p:sp>
        <p:sp>
          <p:nvSpPr>
            <p:cNvPr id="68618" name="Line 17"/>
            <p:cNvSpPr>
              <a:spLocks noChangeShapeType="1"/>
            </p:cNvSpPr>
            <p:nvPr/>
          </p:nvSpPr>
          <p:spPr bwMode="auto">
            <a:xfrm>
              <a:off x="2592" y="1440"/>
              <a:ext cx="96" cy="384"/>
            </a:xfrm>
            <a:prstGeom prst="line">
              <a:avLst/>
            </a:prstGeom>
            <a:noFill/>
            <a:ln w="28575">
              <a:solidFill>
                <a:schemeClr val="tx1"/>
              </a:solidFill>
              <a:round/>
              <a:headEnd/>
              <a:tailEnd/>
            </a:ln>
          </p:spPr>
          <p:txBody>
            <a:bodyPr/>
            <a:lstStyle/>
            <a:p>
              <a:endParaRPr lang="en-US"/>
            </a:p>
          </p:txBody>
        </p:sp>
        <p:sp>
          <p:nvSpPr>
            <p:cNvPr id="68619" name="Line 18"/>
            <p:cNvSpPr>
              <a:spLocks noChangeShapeType="1"/>
            </p:cNvSpPr>
            <p:nvPr/>
          </p:nvSpPr>
          <p:spPr bwMode="auto">
            <a:xfrm>
              <a:off x="2592" y="1440"/>
              <a:ext cx="1296" cy="336"/>
            </a:xfrm>
            <a:prstGeom prst="line">
              <a:avLst/>
            </a:prstGeom>
            <a:noFill/>
            <a:ln w="28575">
              <a:solidFill>
                <a:schemeClr val="tx1"/>
              </a:solid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smtClean="0"/>
              <a:t>Cash Control Ledger Group</a:t>
            </a:r>
          </a:p>
        </p:txBody>
      </p:sp>
      <p:sp>
        <p:nvSpPr>
          <p:cNvPr id="4" name="Content Placeholder 3"/>
          <p:cNvSpPr>
            <a:spLocks noGrp="1"/>
          </p:cNvSpPr>
          <p:nvPr>
            <p:ph idx="1"/>
          </p:nvPr>
        </p:nvSpPr>
        <p:spPr/>
        <p:txBody>
          <a:bodyPr/>
          <a:lstStyle/>
          <a:p>
            <a:pPr>
              <a:defRPr/>
            </a:pPr>
            <a:endParaRPr lang="en-US" dirty="0" smtClean="0"/>
          </a:p>
          <a:p>
            <a:pPr>
              <a:defRPr/>
            </a:pPr>
            <a:endParaRPr lang="en-US" dirty="0" smtClean="0"/>
          </a:p>
          <a:p>
            <a:pPr>
              <a:defRPr/>
            </a:pPr>
            <a:endParaRPr lang="en-US" dirty="0" smtClean="0"/>
          </a:p>
          <a:p>
            <a:pPr>
              <a:defRPr/>
            </a:pPr>
            <a:endParaRPr lang="en-US" dirty="0" smtClean="0"/>
          </a:p>
          <a:p>
            <a:pPr>
              <a:buFontTx/>
              <a:buNone/>
              <a:defRPr/>
            </a:pPr>
            <a:endParaRPr lang="en-US" dirty="0" smtClean="0"/>
          </a:p>
          <a:p>
            <a:pPr>
              <a:defRPr/>
            </a:pPr>
            <a:endParaRPr lang="en-US" sz="1750" dirty="0" smtClean="0"/>
          </a:p>
          <a:p>
            <a:pPr>
              <a:defRPr/>
            </a:pPr>
            <a:r>
              <a:rPr lang="en-US" sz="1750" dirty="0" smtClean="0"/>
              <a:t>Notice that there is no “ENC” encumbrance ledger</a:t>
            </a:r>
          </a:p>
          <a:p>
            <a:pPr>
              <a:defRPr/>
            </a:pPr>
            <a:r>
              <a:rPr lang="en-US" sz="1750" dirty="0" smtClean="0"/>
              <a:t>Encumbrances do not impact the cash control budget</a:t>
            </a:r>
          </a:p>
          <a:p>
            <a:pPr>
              <a:defRPr/>
            </a:pPr>
            <a:r>
              <a:rPr lang="en-US" sz="1750" dirty="0" smtClean="0"/>
              <a:t>Cash budget is not associated with a calendar, thus eliminating the need to transfer cash between fiscal years.</a:t>
            </a:r>
          </a:p>
          <a:p>
            <a:pPr>
              <a:defRPr/>
            </a:pPr>
            <a:r>
              <a:rPr lang="en-US" sz="1750" dirty="0" smtClean="0"/>
              <a:t>Initial budget will be STARS unexpended cash balance as of 6/18/2010.</a:t>
            </a:r>
          </a:p>
          <a:p>
            <a:pPr>
              <a:defRPr/>
            </a:pPr>
            <a:r>
              <a:rPr lang="en-US" sz="1750" dirty="0" smtClean="0"/>
              <a:t>Final budget will be the STARS unexpended cash balance as of the close of FY10. This will be loaded on 7/17/2010.</a:t>
            </a:r>
            <a:endParaRPr lang="en-US" sz="1750" dirty="0"/>
          </a:p>
        </p:txBody>
      </p:sp>
      <p:grpSp>
        <p:nvGrpSpPr>
          <p:cNvPr id="69636" name="Group 2"/>
          <p:cNvGrpSpPr>
            <a:grpSpLocks/>
          </p:cNvGrpSpPr>
          <p:nvPr/>
        </p:nvGrpSpPr>
        <p:grpSpPr bwMode="auto">
          <a:xfrm>
            <a:off x="3200400" y="1325563"/>
            <a:ext cx="2971800" cy="1782762"/>
            <a:chOff x="1440" y="8100"/>
            <a:chExt cx="1800" cy="1080"/>
          </a:xfrm>
        </p:grpSpPr>
        <p:sp>
          <p:nvSpPr>
            <p:cNvPr id="69642" name="AutoShape 3"/>
            <p:cNvSpPr>
              <a:spLocks noChangeArrowheads="1"/>
            </p:cNvSpPr>
            <p:nvPr/>
          </p:nvSpPr>
          <p:spPr bwMode="auto">
            <a:xfrm>
              <a:off x="1440" y="8100"/>
              <a:ext cx="1800" cy="1080"/>
            </a:xfrm>
            <a:prstGeom prst="flowChartDocument">
              <a:avLst/>
            </a:prstGeom>
            <a:noFill/>
            <a:ln w="28575" algn="ctr">
              <a:solidFill>
                <a:srgbClr val="FF0000"/>
              </a:solidFill>
              <a:miter lim="800000"/>
              <a:headEnd/>
              <a:tailEnd/>
            </a:ln>
          </p:spPr>
          <p:txBody>
            <a:bodyPr/>
            <a:lstStyle/>
            <a:p>
              <a:endParaRPr lang="en-US"/>
            </a:p>
          </p:txBody>
        </p:sp>
        <p:sp>
          <p:nvSpPr>
            <p:cNvPr id="69643" name="Text Box 4"/>
            <p:cNvSpPr txBox="1">
              <a:spLocks noChangeArrowheads="1"/>
            </p:cNvSpPr>
            <p:nvPr/>
          </p:nvSpPr>
          <p:spPr bwMode="auto">
            <a:xfrm>
              <a:off x="1440" y="8280"/>
              <a:ext cx="1800" cy="540"/>
            </a:xfrm>
            <a:prstGeom prst="rect">
              <a:avLst/>
            </a:prstGeom>
            <a:noFill/>
            <a:ln w="28575" algn="ctr">
              <a:noFill/>
              <a:miter lim="800000"/>
              <a:headEnd/>
              <a:tailEnd/>
            </a:ln>
          </p:spPr>
          <p:txBody>
            <a:bodyPr/>
            <a:lstStyle/>
            <a:p>
              <a:r>
                <a:rPr lang="en-US" b="1">
                  <a:latin typeface="Verdana" pitchFamily="34" charset="0"/>
                </a:rPr>
                <a:t>CC_CASH</a:t>
              </a:r>
            </a:p>
            <a:p>
              <a:r>
                <a:rPr lang="en-US" b="1">
                  <a:latin typeface="Verdana" pitchFamily="34" charset="0"/>
                </a:rPr>
                <a:t>(Cash Control)</a:t>
              </a:r>
            </a:p>
          </p:txBody>
        </p:sp>
      </p:grpSp>
      <p:sp>
        <p:nvSpPr>
          <p:cNvPr id="69637" name="Text Box 5"/>
          <p:cNvSpPr txBox="1">
            <a:spLocks noChangeArrowheads="1"/>
          </p:cNvSpPr>
          <p:nvPr/>
        </p:nvSpPr>
        <p:spPr bwMode="auto">
          <a:xfrm>
            <a:off x="1143000" y="3687763"/>
            <a:ext cx="2514600" cy="457200"/>
          </a:xfrm>
          <a:prstGeom prst="rect">
            <a:avLst/>
          </a:prstGeom>
          <a:noFill/>
          <a:ln w="9525">
            <a:noFill/>
            <a:miter lim="800000"/>
            <a:headEnd/>
            <a:tailEnd/>
          </a:ln>
        </p:spPr>
        <p:txBody>
          <a:bodyPr>
            <a:spAutoFit/>
          </a:bodyPr>
          <a:lstStyle/>
          <a:p>
            <a:pPr>
              <a:spcBef>
                <a:spcPct val="50000"/>
              </a:spcBef>
            </a:pPr>
            <a:r>
              <a:rPr lang="en-US" b="1">
                <a:latin typeface="Verdana" pitchFamily="34" charset="0"/>
              </a:rPr>
              <a:t>CC_CSH_BUD</a:t>
            </a:r>
          </a:p>
        </p:txBody>
      </p:sp>
      <p:sp>
        <p:nvSpPr>
          <p:cNvPr id="69638" name="Text Box 7"/>
          <p:cNvSpPr txBox="1">
            <a:spLocks noChangeArrowheads="1"/>
          </p:cNvSpPr>
          <p:nvPr/>
        </p:nvSpPr>
        <p:spPr bwMode="auto">
          <a:xfrm>
            <a:off x="5029200" y="3687763"/>
            <a:ext cx="2590800" cy="457200"/>
          </a:xfrm>
          <a:prstGeom prst="rect">
            <a:avLst/>
          </a:prstGeom>
          <a:noFill/>
          <a:ln w="9525">
            <a:noFill/>
            <a:miter lim="800000"/>
            <a:headEnd/>
            <a:tailEnd/>
          </a:ln>
        </p:spPr>
        <p:txBody>
          <a:bodyPr>
            <a:spAutoFit/>
          </a:bodyPr>
          <a:lstStyle/>
          <a:p>
            <a:pPr>
              <a:spcBef>
                <a:spcPct val="50000"/>
              </a:spcBef>
            </a:pPr>
            <a:r>
              <a:rPr lang="en-US" b="1">
                <a:latin typeface="Verdana" pitchFamily="34" charset="0"/>
              </a:rPr>
              <a:t>CC_CSH_EXP</a:t>
            </a:r>
          </a:p>
        </p:txBody>
      </p:sp>
      <p:grpSp>
        <p:nvGrpSpPr>
          <p:cNvPr id="69639" name="Group 14"/>
          <p:cNvGrpSpPr>
            <a:grpSpLocks/>
          </p:cNvGrpSpPr>
          <p:nvPr/>
        </p:nvGrpSpPr>
        <p:grpSpPr bwMode="auto">
          <a:xfrm>
            <a:off x="2590800" y="3154363"/>
            <a:ext cx="3581400" cy="533400"/>
            <a:chOff x="1632" y="1440"/>
            <a:chExt cx="2256" cy="336"/>
          </a:xfrm>
        </p:grpSpPr>
        <p:sp>
          <p:nvSpPr>
            <p:cNvPr id="69640" name="Line 9"/>
            <p:cNvSpPr>
              <a:spLocks noChangeShapeType="1"/>
            </p:cNvSpPr>
            <p:nvPr/>
          </p:nvSpPr>
          <p:spPr bwMode="auto">
            <a:xfrm flipH="1">
              <a:off x="1632" y="1440"/>
              <a:ext cx="960" cy="336"/>
            </a:xfrm>
            <a:prstGeom prst="line">
              <a:avLst/>
            </a:prstGeom>
            <a:noFill/>
            <a:ln w="28575">
              <a:solidFill>
                <a:schemeClr val="tx1"/>
              </a:solidFill>
              <a:round/>
              <a:headEnd/>
              <a:tailEnd/>
            </a:ln>
          </p:spPr>
          <p:txBody>
            <a:bodyPr/>
            <a:lstStyle/>
            <a:p>
              <a:endParaRPr lang="en-US"/>
            </a:p>
          </p:txBody>
        </p:sp>
        <p:sp>
          <p:nvSpPr>
            <p:cNvPr id="69641" name="Line 11"/>
            <p:cNvSpPr>
              <a:spLocks noChangeShapeType="1"/>
            </p:cNvSpPr>
            <p:nvPr/>
          </p:nvSpPr>
          <p:spPr bwMode="auto">
            <a:xfrm>
              <a:off x="2592" y="1440"/>
              <a:ext cx="1296" cy="336"/>
            </a:xfrm>
            <a:prstGeom prst="line">
              <a:avLst/>
            </a:prstGeom>
            <a:noFill/>
            <a:ln w="28575">
              <a:solidFill>
                <a:schemeClr val="tx1"/>
              </a:solid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smtClean="0"/>
              <a:t>CC_CASH Formula</a:t>
            </a:r>
          </a:p>
        </p:txBody>
      </p:sp>
      <p:sp>
        <p:nvSpPr>
          <p:cNvPr id="70659" name="Content Placeholder 2"/>
          <p:cNvSpPr>
            <a:spLocks noGrp="1"/>
          </p:cNvSpPr>
          <p:nvPr>
            <p:ph idx="1"/>
          </p:nvPr>
        </p:nvSpPr>
        <p:spPr/>
        <p:txBody>
          <a:bodyPr/>
          <a:lstStyle/>
          <a:p>
            <a:pPr algn="ctr">
              <a:buFontTx/>
              <a:buNone/>
            </a:pPr>
            <a:r>
              <a:rPr lang="en-US" smtClean="0">
                <a:latin typeface="Verdana" pitchFamily="34" charset="0"/>
              </a:rPr>
              <a:t>Beginning Cash Balance</a:t>
            </a:r>
          </a:p>
          <a:p>
            <a:pPr algn="ctr">
              <a:buFontTx/>
              <a:buNone/>
            </a:pPr>
            <a:r>
              <a:rPr lang="en-US" b="1" smtClean="0">
                <a:latin typeface="Verdana" pitchFamily="34" charset="0"/>
              </a:rPr>
              <a:t>+</a:t>
            </a:r>
            <a:r>
              <a:rPr lang="en-US" smtClean="0">
                <a:latin typeface="Verdana" pitchFamily="34" charset="0"/>
              </a:rPr>
              <a:t> Revenue Collected </a:t>
            </a:r>
            <a:r>
              <a:rPr lang="en-US" b="1" smtClean="0">
                <a:latin typeface="Verdana" pitchFamily="34" charset="0"/>
              </a:rPr>
              <a:t>–</a:t>
            </a:r>
            <a:r>
              <a:rPr lang="en-US" smtClean="0">
                <a:latin typeface="Verdana" pitchFamily="34" charset="0"/>
              </a:rPr>
              <a:t> Expenses =</a:t>
            </a:r>
          </a:p>
          <a:p>
            <a:pPr algn="ctr">
              <a:buFontTx/>
              <a:buNone/>
            </a:pPr>
            <a:r>
              <a:rPr lang="en-US" smtClean="0">
                <a:latin typeface="Verdana" pitchFamily="34" charset="0"/>
              </a:rPr>
              <a:t>Available Cash Balance</a:t>
            </a:r>
          </a:p>
          <a:p>
            <a:endParaRPr lang="en-US" smtClean="0"/>
          </a:p>
        </p:txBody>
      </p:sp>
      <p:pic>
        <p:nvPicPr>
          <p:cNvPr id="70660" name="Picture 7" descr="MCj04338880000[1]"/>
          <p:cNvPicPr>
            <a:picLocks noChangeAspect="1" noChangeArrowheads="1"/>
          </p:cNvPicPr>
          <p:nvPr/>
        </p:nvPicPr>
        <p:blipFill>
          <a:blip r:embed="rId2" cstate="print"/>
          <a:srcRect/>
          <a:stretch>
            <a:fillRect/>
          </a:stretch>
        </p:blipFill>
        <p:spPr bwMode="auto">
          <a:xfrm>
            <a:off x="3276600" y="4191000"/>
            <a:ext cx="2019300" cy="20193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smtClean="0"/>
              <a:t>Default Budgets</a:t>
            </a:r>
          </a:p>
        </p:txBody>
      </p:sp>
      <p:sp>
        <p:nvSpPr>
          <p:cNvPr id="71683" name="Content Placeholder 2"/>
          <p:cNvSpPr>
            <a:spLocks noGrp="1"/>
          </p:cNvSpPr>
          <p:nvPr>
            <p:ph idx="1"/>
          </p:nvPr>
        </p:nvSpPr>
        <p:spPr/>
        <p:txBody>
          <a:bodyPr/>
          <a:lstStyle/>
          <a:p>
            <a:r>
              <a:rPr lang="en-US" smtClean="0"/>
              <a:t>CC_OPR_DOB (Default Operating)</a:t>
            </a:r>
          </a:p>
          <a:p>
            <a:r>
              <a:rPr lang="en-US" smtClean="0"/>
              <a:t>CC_REV_DOB (Default Revenue Estimate)</a:t>
            </a:r>
          </a:p>
          <a:p>
            <a:r>
              <a:rPr lang="en-US" smtClean="0"/>
              <a:t>CC_DETAIL (Default Detail)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mtClean="0"/>
              <a:t>CC_OPR_DOB</a:t>
            </a:r>
            <a:br>
              <a:rPr lang="en-US" smtClean="0"/>
            </a:br>
            <a:r>
              <a:rPr lang="en-US" smtClean="0"/>
              <a:t>Default Operating Budget</a:t>
            </a:r>
          </a:p>
        </p:txBody>
      </p:sp>
      <p:sp>
        <p:nvSpPr>
          <p:cNvPr id="72707" name="Content Placeholder 2"/>
          <p:cNvSpPr>
            <a:spLocks noGrp="1"/>
          </p:cNvSpPr>
          <p:nvPr>
            <p:ph idx="1"/>
          </p:nvPr>
        </p:nvSpPr>
        <p:spPr/>
        <p:txBody>
          <a:bodyPr/>
          <a:lstStyle/>
          <a:p>
            <a:r>
              <a:rPr lang="en-US" smtClean="0"/>
              <a:t>Interfaced from IBARS</a:t>
            </a:r>
          </a:p>
          <a:p>
            <a:r>
              <a:rPr lang="en-US" smtClean="0"/>
              <a:t>Agency maintained through online budget journal entry and/or budget journal spreadsheet upload.</a:t>
            </a:r>
          </a:p>
          <a:p>
            <a:r>
              <a:rPr lang="en-US" smtClean="0"/>
              <a:t>Track w/o budget</a:t>
            </a:r>
          </a:p>
          <a:p>
            <a:r>
              <a:rPr lang="en-US" smtClean="0"/>
              <a:t>Annual Calendar</a:t>
            </a:r>
          </a:p>
          <a:p>
            <a:r>
              <a:rPr lang="en-US" smtClean="0"/>
              <a:t>Key chartfields: Department (All Agency roll-up), Fund, Budget Unit, Program (DoB roll-up), Account (Category roll-up)</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smtClean="0"/>
              <a:t>CC_REV_DOB</a:t>
            </a:r>
            <a:br>
              <a:rPr lang="en-US" smtClean="0"/>
            </a:br>
            <a:r>
              <a:rPr lang="en-US" smtClean="0"/>
              <a:t>Default Revenue Estimate</a:t>
            </a:r>
          </a:p>
        </p:txBody>
      </p:sp>
      <p:sp>
        <p:nvSpPr>
          <p:cNvPr id="73731" name="Content Placeholder 2"/>
          <p:cNvSpPr>
            <a:spLocks noGrp="1"/>
          </p:cNvSpPr>
          <p:nvPr>
            <p:ph idx="1"/>
          </p:nvPr>
        </p:nvSpPr>
        <p:spPr/>
        <p:txBody>
          <a:bodyPr/>
          <a:lstStyle/>
          <a:p>
            <a:r>
              <a:rPr lang="en-US" smtClean="0"/>
              <a:t>Interfaced from IBARS</a:t>
            </a:r>
          </a:p>
          <a:p>
            <a:r>
              <a:rPr lang="en-US" smtClean="0"/>
              <a:t>Agency maintained through online budget journal entry and/or budget journal spreadsheet upload.</a:t>
            </a:r>
          </a:p>
          <a:p>
            <a:r>
              <a:rPr lang="en-US" smtClean="0"/>
              <a:t>Track w/o budget</a:t>
            </a:r>
          </a:p>
          <a:p>
            <a:r>
              <a:rPr lang="en-US" smtClean="0"/>
              <a:t>Annual Calendar</a:t>
            </a:r>
          </a:p>
          <a:p>
            <a:r>
              <a:rPr lang="en-US" smtClean="0"/>
              <a:t>Key ChartFields: Department (All Agency roll-up), Fund, Account (Intermediate roll-up)</a:t>
            </a:r>
          </a:p>
          <a:p>
            <a:endParaRPr lang="en-US"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smtClean="0"/>
              <a:t>CC_DETAIL</a:t>
            </a:r>
            <a:br>
              <a:rPr lang="en-US" smtClean="0"/>
            </a:br>
            <a:r>
              <a:rPr lang="en-US" smtClean="0"/>
              <a:t>Default Detail Budget</a:t>
            </a:r>
          </a:p>
        </p:txBody>
      </p:sp>
      <p:sp>
        <p:nvSpPr>
          <p:cNvPr id="74755" name="Content Placeholder 2"/>
          <p:cNvSpPr>
            <a:spLocks noGrp="1"/>
          </p:cNvSpPr>
          <p:nvPr>
            <p:ph idx="1"/>
          </p:nvPr>
        </p:nvSpPr>
        <p:spPr/>
        <p:txBody>
          <a:bodyPr/>
          <a:lstStyle/>
          <a:p>
            <a:r>
              <a:rPr lang="en-US" smtClean="0"/>
              <a:t>Does not contain a budget ledger </a:t>
            </a:r>
          </a:p>
          <a:p>
            <a:r>
              <a:rPr lang="en-US" smtClean="0"/>
              <a:t>Tracks expenses and encumbrances at the detailed transaction level</a:t>
            </a:r>
          </a:p>
          <a:p>
            <a:r>
              <a:rPr lang="en-US" smtClean="0"/>
              <a:t>Annual Calendar</a:t>
            </a:r>
          </a:p>
          <a:p>
            <a:r>
              <a:rPr lang="en-US" smtClean="0"/>
              <a:t>Key ChartFields: Department ID, Fund, Budget Unit, Program, Account, Service Location, Agency Use, PC Business Unit, Project ID, Activity, &amp; Source Type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smtClean="0"/>
              <a:t>Optional Budgets</a:t>
            </a:r>
          </a:p>
        </p:txBody>
      </p:sp>
      <p:sp>
        <p:nvSpPr>
          <p:cNvPr id="75779" name="Content Placeholder 2"/>
          <p:cNvSpPr>
            <a:spLocks noGrp="1"/>
          </p:cNvSpPr>
          <p:nvPr>
            <p:ph idx="1"/>
          </p:nvPr>
        </p:nvSpPr>
        <p:spPr/>
        <p:txBody>
          <a:bodyPr/>
          <a:lstStyle/>
          <a:p>
            <a:r>
              <a:rPr lang="en-US" smtClean="0"/>
              <a:t>CC_OPERATE (Agency Operating)</a:t>
            </a:r>
          </a:p>
          <a:p>
            <a:r>
              <a:rPr lang="en-US" smtClean="0"/>
              <a:t>CC_PROJECT (Agency Project)</a:t>
            </a:r>
          </a:p>
          <a:p>
            <a:r>
              <a:rPr lang="en-US" smtClean="0"/>
              <a:t>CC_REV (Agency Revenue)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sz="3000" smtClean="0"/>
              <a:t>Agency Operating Ledger Group</a:t>
            </a:r>
          </a:p>
        </p:txBody>
      </p:sp>
      <p:sp>
        <p:nvSpPr>
          <p:cNvPr id="76803" name="Content Placeholder 23"/>
          <p:cNvSpPr>
            <a:spLocks noGrp="1"/>
          </p:cNvSpPr>
          <p:nvPr>
            <p:ph idx="1"/>
          </p:nvPr>
        </p:nvSpPr>
        <p:spPr/>
        <p:txBody>
          <a:bodyPr/>
          <a:lstStyle/>
          <a:p>
            <a:endParaRPr lang="en-US" smtClean="0"/>
          </a:p>
          <a:p>
            <a:endParaRPr lang="en-US" smtClean="0"/>
          </a:p>
          <a:p>
            <a:endParaRPr lang="en-US" smtClean="0"/>
          </a:p>
          <a:p>
            <a:endParaRPr lang="en-US" smtClean="0"/>
          </a:p>
          <a:p>
            <a:endParaRPr lang="en-US" smtClean="0"/>
          </a:p>
          <a:p>
            <a:endParaRPr lang="en-US" smtClean="0"/>
          </a:p>
          <a:p>
            <a:r>
              <a:rPr lang="en-US" sz="1800" smtClean="0"/>
              <a:t>Track budget issues warnings for exceeding budget but allows transaction to pass</a:t>
            </a:r>
          </a:p>
          <a:p>
            <a:r>
              <a:rPr lang="en-US" sz="1800" smtClean="0"/>
              <a:t>Agency managed/entered through online budget journal entry and/or budget journal spreadsheet upload</a:t>
            </a:r>
          </a:p>
          <a:p>
            <a:r>
              <a:rPr lang="en-US" sz="1800" smtClean="0"/>
              <a:t>Key ChartFields: specific to an agency</a:t>
            </a:r>
          </a:p>
        </p:txBody>
      </p:sp>
      <p:grpSp>
        <p:nvGrpSpPr>
          <p:cNvPr id="76804" name="Group 24"/>
          <p:cNvGrpSpPr>
            <a:grpSpLocks/>
          </p:cNvGrpSpPr>
          <p:nvPr/>
        </p:nvGrpSpPr>
        <p:grpSpPr bwMode="auto">
          <a:xfrm>
            <a:off x="609600" y="1371600"/>
            <a:ext cx="7620000" cy="2925763"/>
            <a:chOff x="342900" y="1371586"/>
            <a:chExt cx="7620000" cy="2926472"/>
          </a:xfrm>
        </p:grpSpPr>
        <p:grpSp>
          <p:nvGrpSpPr>
            <p:cNvPr id="76805" name="Group 2"/>
            <p:cNvGrpSpPr>
              <a:grpSpLocks/>
            </p:cNvGrpSpPr>
            <p:nvPr/>
          </p:nvGrpSpPr>
          <p:grpSpPr bwMode="auto">
            <a:xfrm>
              <a:off x="3200400" y="1371586"/>
              <a:ext cx="2971800" cy="1782763"/>
              <a:chOff x="1440" y="8100"/>
              <a:chExt cx="1800" cy="1080"/>
            </a:xfrm>
          </p:grpSpPr>
          <p:sp>
            <p:nvSpPr>
              <p:cNvPr id="76813" name="AutoShape 3"/>
              <p:cNvSpPr>
                <a:spLocks noChangeArrowheads="1"/>
              </p:cNvSpPr>
              <p:nvPr/>
            </p:nvSpPr>
            <p:spPr bwMode="auto">
              <a:xfrm>
                <a:off x="1440" y="8100"/>
                <a:ext cx="1800" cy="1080"/>
              </a:xfrm>
              <a:prstGeom prst="flowChartDocument">
                <a:avLst/>
              </a:prstGeom>
              <a:noFill/>
              <a:ln w="28575" algn="ctr">
                <a:solidFill>
                  <a:srgbClr val="FF0000"/>
                </a:solidFill>
                <a:miter lim="800000"/>
                <a:headEnd/>
                <a:tailEnd/>
              </a:ln>
            </p:spPr>
            <p:txBody>
              <a:bodyPr/>
              <a:lstStyle/>
              <a:p>
                <a:endParaRPr lang="en-US"/>
              </a:p>
            </p:txBody>
          </p:sp>
          <p:sp>
            <p:nvSpPr>
              <p:cNvPr id="76814" name="Text Box 4"/>
              <p:cNvSpPr txBox="1">
                <a:spLocks noChangeArrowheads="1"/>
              </p:cNvSpPr>
              <p:nvPr/>
            </p:nvSpPr>
            <p:spPr bwMode="auto">
              <a:xfrm>
                <a:off x="1440" y="8280"/>
                <a:ext cx="1800" cy="540"/>
              </a:xfrm>
              <a:prstGeom prst="rect">
                <a:avLst/>
              </a:prstGeom>
              <a:noFill/>
              <a:ln w="28575" algn="ctr">
                <a:noFill/>
                <a:miter lim="800000"/>
                <a:headEnd/>
                <a:tailEnd/>
              </a:ln>
            </p:spPr>
            <p:txBody>
              <a:bodyPr/>
              <a:lstStyle/>
              <a:p>
                <a:r>
                  <a:rPr lang="en-US" b="1">
                    <a:latin typeface="Verdana" pitchFamily="34" charset="0"/>
                  </a:rPr>
                  <a:t>CC_OPERATE</a:t>
                </a:r>
              </a:p>
              <a:p>
                <a:r>
                  <a:rPr lang="en-US" sz="1800" b="1">
                    <a:latin typeface="Verdana" pitchFamily="34" charset="0"/>
                  </a:rPr>
                  <a:t>(Agency Operating)</a:t>
                </a:r>
                <a:endParaRPr lang="en-US" sz="1800"/>
              </a:p>
            </p:txBody>
          </p:sp>
        </p:grpSp>
        <p:sp>
          <p:nvSpPr>
            <p:cNvPr id="76806" name="Text Box 5"/>
            <p:cNvSpPr txBox="1">
              <a:spLocks noChangeArrowheads="1"/>
            </p:cNvSpPr>
            <p:nvPr/>
          </p:nvSpPr>
          <p:spPr bwMode="auto">
            <a:xfrm>
              <a:off x="342900" y="3918452"/>
              <a:ext cx="2514600" cy="369332"/>
            </a:xfrm>
            <a:prstGeom prst="rect">
              <a:avLst/>
            </a:prstGeom>
            <a:noFill/>
            <a:ln w="9525">
              <a:noFill/>
              <a:miter lim="800000"/>
              <a:headEnd/>
              <a:tailEnd/>
            </a:ln>
          </p:spPr>
          <p:txBody>
            <a:bodyPr>
              <a:spAutoFit/>
            </a:bodyPr>
            <a:lstStyle/>
            <a:p>
              <a:pPr>
                <a:spcBef>
                  <a:spcPct val="50000"/>
                </a:spcBef>
              </a:pPr>
              <a:r>
                <a:rPr lang="en-US" sz="1800" b="1">
                  <a:latin typeface="Verdana" pitchFamily="34" charset="0"/>
                </a:rPr>
                <a:t>CC_OPR_BUD</a:t>
              </a:r>
            </a:p>
          </p:txBody>
        </p:sp>
        <p:sp>
          <p:nvSpPr>
            <p:cNvPr id="76807" name="Text Box 6"/>
            <p:cNvSpPr txBox="1">
              <a:spLocks noChangeArrowheads="1"/>
            </p:cNvSpPr>
            <p:nvPr/>
          </p:nvSpPr>
          <p:spPr bwMode="auto">
            <a:xfrm>
              <a:off x="2857500" y="3928726"/>
              <a:ext cx="2514600" cy="369332"/>
            </a:xfrm>
            <a:prstGeom prst="rect">
              <a:avLst/>
            </a:prstGeom>
            <a:noFill/>
            <a:ln w="9525">
              <a:noFill/>
              <a:miter lim="800000"/>
              <a:headEnd/>
              <a:tailEnd/>
            </a:ln>
          </p:spPr>
          <p:txBody>
            <a:bodyPr>
              <a:spAutoFit/>
            </a:bodyPr>
            <a:lstStyle/>
            <a:p>
              <a:pPr>
                <a:spcBef>
                  <a:spcPct val="50000"/>
                </a:spcBef>
              </a:pPr>
              <a:r>
                <a:rPr lang="en-US" sz="1800" b="1">
                  <a:latin typeface="Verdana" pitchFamily="34" charset="0"/>
                </a:rPr>
                <a:t>CC_OPR_ENC</a:t>
              </a:r>
            </a:p>
          </p:txBody>
        </p:sp>
        <p:sp>
          <p:nvSpPr>
            <p:cNvPr id="76808" name="Text Box 7"/>
            <p:cNvSpPr txBox="1">
              <a:spLocks noChangeArrowheads="1"/>
            </p:cNvSpPr>
            <p:nvPr/>
          </p:nvSpPr>
          <p:spPr bwMode="auto">
            <a:xfrm>
              <a:off x="5372100" y="3928726"/>
              <a:ext cx="2590800" cy="369332"/>
            </a:xfrm>
            <a:prstGeom prst="rect">
              <a:avLst/>
            </a:prstGeom>
            <a:noFill/>
            <a:ln w="9525">
              <a:noFill/>
              <a:miter lim="800000"/>
              <a:headEnd/>
              <a:tailEnd/>
            </a:ln>
          </p:spPr>
          <p:txBody>
            <a:bodyPr>
              <a:spAutoFit/>
            </a:bodyPr>
            <a:lstStyle/>
            <a:p>
              <a:pPr>
                <a:spcBef>
                  <a:spcPct val="50000"/>
                </a:spcBef>
              </a:pPr>
              <a:r>
                <a:rPr lang="en-US" sz="1800" b="1">
                  <a:latin typeface="Verdana" pitchFamily="34" charset="0"/>
                </a:rPr>
                <a:t>CC_OPR_EXP</a:t>
              </a:r>
            </a:p>
          </p:txBody>
        </p:sp>
        <p:grpSp>
          <p:nvGrpSpPr>
            <p:cNvPr id="76809" name="Group 21"/>
            <p:cNvGrpSpPr>
              <a:grpSpLocks/>
            </p:cNvGrpSpPr>
            <p:nvPr/>
          </p:nvGrpSpPr>
          <p:grpSpPr bwMode="auto">
            <a:xfrm>
              <a:off x="1637876" y="3210660"/>
              <a:ext cx="4534324" cy="707792"/>
              <a:chOff x="1637876" y="3200386"/>
              <a:chExt cx="4534324" cy="707792"/>
            </a:xfrm>
          </p:grpSpPr>
          <p:sp>
            <p:nvSpPr>
              <p:cNvPr id="76810" name="Line 9"/>
              <p:cNvSpPr>
                <a:spLocks noChangeShapeType="1"/>
              </p:cNvSpPr>
              <p:nvPr/>
            </p:nvSpPr>
            <p:spPr bwMode="auto">
              <a:xfrm flipH="1">
                <a:off x="1637876" y="3200386"/>
                <a:ext cx="2476924" cy="707792"/>
              </a:xfrm>
              <a:prstGeom prst="line">
                <a:avLst/>
              </a:prstGeom>
              <a:noFill/>
              <a:ln w="28575">
                <a:solidFill>
                  <a:schemeClr val="tx1"/>
                </a:solidFill>
                <a:round/>
                <a:headEnd/>
                <a:tailEnd/>
              </a:ln>
            </p:spPr>
            <p:txBody>
              <a:bodyPr/>
              <a:lstStyle/>
              <a:p>
                <a:endParaRPr lang="en-US"/>
              </a:p>
            </p:txBody>
          </p:sp>
          <p:sp>
            <p:nvSpPr>
              <p:cNvPr id="76811" name="Line 10"/>
              <p:cNvSpPr>
                <a:spLocks noChangeShapeType="1"/>
              </p:cNvSpPr>
              <p:nvPr/>
            </p:nvSpPr>
            <p:spPr bwMode="auto">
              <a:xfrm flipH="1">
                <a:off x="3923876" y="3200386"/>
                <a:ext cx="190924" cy="707792"/>
              </a:xfrm>
              <a:prstGeom prst="line">
                <a:avLst/>
              </a:prstGeom>
              <a:noFill/>
              <a:ln w="28575">
                <a:solidFill>
                  <a:schemeClr val="tx1"/>
                </a:solidFill>
                <a:round/>
                <a:headEnd/>
                <a:tailEnd/>
              </a:ln>
            </p:spPr>
            <p:txBody>
              <a:bodyPr/>
              <a:lstStyle/>
              <a:p>
                <a:endParaRPr lang="en-US"/>
              </a:p>
            </p:txBody>
          </p:sp>
          <p:sp>
            <p:nvSpPr>
              <p:cNvPr id="76812" name="Line 11"/>
              <p:cNvSpPr>
                <a:spLocks noChangeShapeType="1"/>
              </p:cNvSpPr>
              <p:nvPr/>
            </p:nvSpPr>
            <p:spPr bwMode="auto">
              <a:xfrm>
                <a:off x="4114800" y="3200386"/>
                <a:ext cx="2057400" cy="707792"/>
              </a:xfrm>
              <a:prstGeom prst="line">
                <a:avLst/>
              </a:prstGeom>
              <a:noFill/>
              <a:ln w="28575">
                <a:solidFill>
                  <a:schemeClr val="tx1"/>
                </a:solidFill>
                <a:round/>
                <a:headEnd/>
                <a:tailEnd/>
              </a:ln>
            </p:spPr>
            <p:txBody>
              <a:bodyPr/>
              <a:lstStyle/>
              <a:p>
                <a:endParaRPr lang="en-US"/>
              </a:p>
            </p:txBody>
          </p:sp>
        </p:gr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sz="3000" smtClean="0"/>
              <a:t>Agency Project Ledger Group</a:t>
            </a:r>
          </a:p>
        </p:txBody>
      </p:sp>
      <p:sp>
        <p:nvSpPr>
          <p:cNvPr id="77827" name="Content Placeholder 23"/>
          <p:cNvSpPr>
            <a:spLocks noGrp="1"/>
          </p:cNvSpPr>
          <p:nvPr>
            <p:ph idx="1"/>
          </p:nvPr>
        </p:nvSpPr>
        <p:spPr/>
        <p:txBody>
          <a:bodyPr/>
          <a:lstStyle/>
          <a:p>
            <a:endParaRPr lang="en-US" smtClean="0"/>
          </a:p>
          <a:p>
            <a:endParaRPr lang="en-US" smtClean="0"/>
          </a:p>
          <a:p>
            <a:endParaRPr lang="en-US" smtClean="0"/>
          </a:p>
          <a:p>
            <a:endParaRPr lang="en-US" smtClean="0"/>
          </a:p>
          <a:p>
            <a:endParaRPr lang="en-US" smtClean="0"/>
          </a:p>
          <a:p>
            <a:endParaRPr lang="en-US" smtClean="0"/>
          </a:p>
          <a:p>
            <a:r>
              <a:rPr lang="en-US" sz="1800" smtClean="0"/>
              <a:t>Track budget issues warnings for exceeding budget but allows transaction to pass</a:t>
            </a:r>
          </a:p>
          <a:p>
            <a:r>
              <a:rPr lang="en-US" sz="1800" smtClean="0"/>
              <a:t>Agency managed/entered through online budget journal entry and/or budget journal spreadsheet upload</a:t>
            </a:r>
          </a:p>
          <a:p>
            <a:r>
              <a:rPr lang="en-US" sz="1800" smtClean="0"/>
              <a:t>Key ChartFields: specific to an agency</a:t>
            </a:r>
          </a:p>
        </p:txBody>
      </p:sp>
      <p:grpSp>
        <p:nvGrpSpPr>
          <p:cNvPr id="77828" name="Group 24"/>
          <p:cNvGrpSpPr>
            <a:grpSpLocks/>
          </p:cNvGrpSpPr>
          <p:nvPr/>
        </p:nvGrpSpPr>
        <p:grpSpPr bwMode="auto">
          <a:xfrm>
            <a:off x="609600" y="1371600"/>
            <a:ext cx="7620000" cy="2925763"/>
            <a:chOff x="342900" y="1371586"/>
            <a:chExt cx="7620000" cy="2926472"/>
          </a:xfrm>
        </p:grpSpPr>
        <p:grpSp>
          <p:nvGrpSpPr>
            <p:cNvPr id="77829" name="Group 2"/>
            <p:cNvGrpSpPr>
              <a:grpSpLocks/>
            </p:cNvGrpSpPr>
            <p:nvPr/>
          </p:nvGrpSpPr>
          <p:grpSpPr bwMode="auto">
            <a:xfrm>
              <a:off x="3200400" y="1371586"/>
              <a:ext cx="2971800" cy="1782763"/>
              <a:chOff x="1440" y="8100"/>
              <a:chExt cx="1800" cy="1080"/>
            </a:xfrm>
          </p:grpSpPr>
          <p:sp>
            <p:nvSpPr>
              <p:cNvPr id="77837" name="AutoShape 3"/>
              <p:cNvSpPr>
                <a:spLocks noChangeArrowheads="1"/>
              </p:cNvSpPr>
              <p:nvPr/>
            </p:nvSpPr>
            <p:spPr bwMode="auto">
              <a:xfrm>
                <a:off x="1440" y="8100"/>
                <a:ext cx="1800" cy="1080"/>
              </a:xfrm>
              <a:prstGeom prst="flowChartDocument">
                <a:avLst/>
              </a:prstGeom>
              <a:noFill/>
              <a:ln w="28575" algn="ctr">
                <a:solidFill>
                  <a:srgbClr val="FF0000"/>
                </a:solidFill>
                <a:miter lim="800000"/>
                <a:headEnd/>
                <a:tailEnd/>
              </a:ln>
            </p:spPr>
            <p:txBody>
              <a:bodyPr/>
              <a:lstStyle/>
              <a:p>
                <a:endParaRPr lang="en-US"/>
              </a:p>
            </p:txBody>
          </p:sp>
          <p:sp>
            <p:nvSpPr>
              <p:cNvPr id="77838" name="Text Box 4"/>
              <p:cNvSpPr txBox="1">
                <a:spLocks noChangeArrowheads="1"/>
              </p:cNvSpPr>
              <p:nvPr/>
            </p:nvSpPr>
            <p:spPr bwMode="auto">
              <a:xfrm>
                <a:off x="1440" y="8280"/>
                <a:ext cx="1800" cy="540"/>
              </a:xfrm>
              <a:prstGeom prst="rect">
                <a:avLst/>
              </a:prstGeom>
              <a:noFill/>
              <a:ln w="28575" algn="ctr">
                <a:noFill/>
                <a:miter lim="800000"/>
                <a:headEnd/>
                <a:tailEnd/>
              </a:ln>
            </p:spPr>
            <p:txBody>
              <a:bodyPr/>
              <a:lstStyle/>
              <a:p>
                <a:r>
                  <a:rPr lang="en-US" b="1">
                    <a:latin typeface="Verdana" pitchFamily="34" charset="0"/>
                  </a:rPr>
                  <a:t>CC_PROJECT</a:t>
                </a:r>
              </a:p>
              <a:p>
                <a:r>
                  <a:rPr lang="en-US" sz="1800" b="1">
                    <a:latin typeface="Verdana" pitchFamily="34" charset="0"/>
                  </a:rPr>
                  <a:t>(Agency Project)</a:t>
                </a:r>
                <a:endParaRPr lang="en-US" sz="1800"/>
              </a:p>
            </p:txBody>
          </p:sp>
        </p:grpSp>
        <p:sp>
          <p:nvSpPr>
            <p:cNvPr id="77830" name="Text Box 5"/>
            <p:cNvSpPr txBox="1">
              <a:spLocks noChangeArrowheads="1"/>
            </p:cNvSpPr>
            <p:nvPr/>
          </p:nvSpPr>
          <p:spPr bwMode="auto">
            <a:xfrm>
              <a:off x="342900" y="3918452"/>
              <a:ext cx="2514600" cy="369332"/>
            </a:xfrm>
            <a:prstGeom prst="rect">
              <a:avLst/>
            </a:prstGeom>
            <a:noFill/>
            <a:ln w="9525">
              <a:noFill/>
              <a:miter lim="800000"/>
              <a:headEnd/>
              <a:tailEnd/>
            </a:ln>
          </p:spPr>
          <p:txBody>
            <a:bodyPr>
              <a:spAutoFit/>
            </a:bodyPr>
            <a:lstStyle/>
            <a:p>
              <a:pPr>
                <a:spcBef>
                  <a:spcPct val="50000"/>
                </a:spcBef>
              </a:pPr>
              <a:r>
                <a:rPr lang="en-US" sz="1800" b="1">
                  <a:latin typeface="Verdana" pitchFamily="34" charset="0"/>
                </a:rPr>
                <a:t>CC_PRJ_BUD</a:t>
              </a:r>
            </a:p>
          </p:txBody>
        </p:sp>
        <p:sp>
          <p:nvSpPr>
            <p:cNvPr id="77831" name="Text Box 6"/>
            <p:cNvSpPr txBox="1">
              <a:spLocks noChangeArrowheads="1"/>
            </p:cNvSpPr>
            <p:nvPr/>
          </p:nvSpPr>
          <p:spPr bwMode="auto">
            <a:xfrm>
              <a:off x="2857500" y="3928726"/>
              <a:ext cx="2514600" cy="369332"/>
            </a:xfrm>
            <a:prstGeom prst="rect">
              <a:avLst/>
            </a:prstGeom>
            <a:noFill/>
            <a:ln w="9525">
              <a:noFill/>
              <a:miter lim="800000"/>
              <a:headEnd/>
              <a:tailEnd/>
            </a:ln>
          </p:spPr>
          <p:txBody>
            <a:bodyPr>
              <a:spAutoFit/>
            </a:bodyPr>
            <a:lstStyle/>
            <a:p>
              <a:pPr>
                <a:spcBef>
                  <a:spcPct val="50000"/>
                </a:spcBef>
              </a:pPr>
              <a:r>
                <a:rPr lang="en-US" sz="1800" b="1">
                  <a:latin typeface="Verdana" pitchFamily="34" charset="0"/>
                </a:rPr>
                <a:t>CC_PRJ_ENC</a:t>
              </a:r>
            </a:p>
          </p:txBody>
        </p:sp>
        <p:sp>
          <p:nvSpPr>
            <p:cNvPr id="77832" name="Text Box 7"/>
            <p:cNvSpPr txBox="1">
              <a:spLocks noChangeArrowheads="1"/>
            </p:cNvSpPr>
            <p:nvPr/>
          </p:nvSpPr>
          <p:spPr bwMode="auto">
            <a:xfrm>
              <a:off x="5372100" y="3928726"/>
              <a:ext cx="2590800" cy="369332"/>
            </a:xfrm>
            <a:prstGeom prst="rect">
              <a:avLst/>
            </a:prstGeom>
            <a:noFill/>
            <a:ln w="9525">
              <a:noFill/>
              <a:miter lim="800000"/>
              <a:headEnd/>
              <a:tailEnd/>
            </a:ln>
          </p:spPr>
          <p:txBody>
            <a:bodyPr>
              <a:spAutoFit/>
            </a:bodyPr>
            <a:lstStyle/>
            <a:p>
              <a:pPr>
                <a:spcBef>
                  <a:spcPct val="50000"/>
                </a:spcBef>
              </a:pPr>
              <a:r>
                <a:rPr lang="en-US" sz="1800" b="1">
                  <a:latin typeface="Verdana" pitchFamily="34" charset="0"/>
                </a:rPr>
                <a:t>CC_PRJ_EXP</a:t>
              </a:r>
            </a:p>
          </p:txBody>
        </p:sp>
        <p:grpSp>
          <p:nvGrpSpPr>
            <p:cNvPr id="77833" name="Group 21"/>
            <p:cNvGrpSpPr>
              <a:grpSpLocks/>
            </p:cNvGrpSpPr>
            <p:nvPr/>
          </p:nvGrpSpPr>
          <p:grpSpPr bwMode="auto">
            <a:xfrm>
              <a:off x="1637876" y="3210660"/>
              <a:ext cx="4534324" cy="707792"/>
              <a:chOff x="1637876" y="3200386"/>
              <a:chExt cx="4534324" cy="707792"/>
            </a:xfrm>
          </p:grpSpPr>
          <p:sp>
            <p:nvSpPr>
              <p:cNvPr id="77834" name="Line 9"/>
              <p:cNvSpPr>
                <a:spLocks noChangeShapeType="1"/>
              </p:cNvSpPr>
              <p:nvPr/>
            </p:nvSpPr>
            <p:spPr bwMode="auto">
              <a:xfrm flipH="1">
                <a:off x="1637876" y="3200386"/>
                <a:ext cx="2476924" cy="707792"/>
              </a:xfrm>
              <a:prstGeom prst="line">
                <a:avLst/>
              </a:prstGeom>
              <a:noFill/>
              <a:ln w="28575">
                <a:solidFill>
                  <a:schemeClr val="tx1"/>
                </a:solidFill>
                <a:round/>
                <a:headEnd/>
                <a:tailEnd/>
              </a:ln>
            </p:spPr>
            <p:txBody>
              <a:bodyPr/>
              <a:lstStyle/>
              <a:p>
                <a:endParaRPr lang="en-US"/>
              </a:p>
            </p:txBody>
          </p:sp>
          <p:sp>
            <p:nvSpPr>
              <p:cNvPr id="77835" name="Line 10"/>
              <p:cNvSpPr>
                <a:spLocks noChangeShapeType="1"/>
              </p:cNvSpPr>
              <p:nvPr/>
            </p:nvSpPr>
            <p:spPr bwMode="auto">
              <a:xfrm flipH="1">
                <a:off x="3923876" y="3200386"/>
                <a:ext cx="190924" cy="707792"/>
              </a:xfrm>
              <a:prstGeom prst="line">
                <a:avLst/>
              </a:prstGeom>
              <a:noFill/>
              <a:ln w="28575">
                <a:solidFill>
                  <a:schemeClr val="tx1"/>
                </a:solidFill>
                <a:round/>
                <a:headEnd/>
                <a:tailEnd/>
              </a:ln>
            </p:spPr>
            <p:txBody>
              <a:bodyPr/>
              <a:lstStyle/>
              <a:p>
                <a:endParaRPr lang="en-US"/>
              </a:p>
            </p:txBody>
          </p:sp>
          <p:sp>
            <p:nvSpPr>
              <p:cNvPr id="77836" name="Line 11"/>
              <p:cNvSpPr>
                <a:spLocks noChangeShapeType="1"/>
              </p:cNvSpPr>
              <p:nvPr/>
            </p:nvSpPr>
            <p:spPr bwMode="auto">
              <a:xfrm>
                <a:off x="4114800" y="3200386"/>
                <a:ext cx="2057400" cy="707792"/>
              </a:xfrm>
              <a:prstGeom prst="line">
                <a:avLst/>
              </a:prstGeom>
              <a:noFill/>
              <a:ln w="28575">
                <a:solidFill>
                  <a:schemeClr val="tx1"/>
                </a:solidFill>
                <a:round/>
                <a:headEnd/>
                <a:tailEnd/>
              </a:ln>
            </p:spPr>
            <p:txBody>
              <a:bodyPr/>
              <a:lstStyle/>
              <a:p>
                <a:endParaRPr lang="en-US"/>
              </a:p>
            </p:txBody>
          </p:sp>
        </p:gr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457200" y="1524000"/>
            <a:ext cx="8305800" cy="5029200"/>
          </a:xfrm>
          <a:prstGeom prst="rect">
            <a:avLst/>
          </a:prstGeom>
          <a:solidFill>
            <a:schemeClr val="accent2"/>
          </a:solidFill>
          <a:ln w="3175" algn="ctr">
            <a:solidFill>
              <a:schemeClr val="bg2"/>
            </a:solidFill>
            <a:miter lim="800000"/>
            <a:headEnd/>
            <a:tailEnd/>
          </a:ln>
        </p:spPr>
        <p:txBody>
          <a:bodyPr lIns="72000" tIns="0" rIns="72000" bIns="0" anchor="ctr"/>
          <a:lstStyle/>
          <a:p>
            <a:pPr marL="176213" indent="-176213">
              <a:spcBef>
                <a:spcPct val="20000"/>
              </a:spcBef>
              <a:buClr>
                <a:schemeClr val="tx1"/>
              </a:buClr>
              <a:buFontTx/>
              <a:buChar char="•"/>
            </a:pPr>
            <a:endParaRPr lang="en-US" sz="2800" b="1"/>
          </a:p>
        </p:txBody>
      </p:sp>
      <p:sp>
        <p:nvSpPr>
          <p:cNvPr id="19459" name="Rectangle 3"/>
          <p:cNvSpPr>
            <a:spLocks noGrp="1" noChangeArrowheads="1"/>
          </p:cNvSpPr>
          <p:nvPr>
            <p:ph type="title"/>
          </p:nvPr>
        </p:nvSpPr>
        <p:spPr>
          <a:xfrm>
            <a:off x="457200" y="0"/>
            <a:ext cx="6283325" cy="1143000"/>
          </a:xfrm>
        </p:spPr>
        <p:txBody>
          <a:bodyPr/>
          <a:lstStyle/>
          <a:p>
            <a:r>
              <a:rPr lang="en-US" dirty="0" smtClean="0"/>
              <a:t>Agenda</a:t>
            </a:r>
          </a:p>
        </p:txBody>
      </p:sp>
      <p:sp>
        <p:nvSpPr>
          <p:cNvPr id="4100" name="Rectangle 4"/>
          <p:cNvSpPr>
            <a:spLocks noChangeArrowheads="1"/>
          </p:cNvSpPr>
          <p:nvPr/>
        </p:nvSpPr>
        <p:spPr bwMode="auto">
          <a:xfrm>
            <a:off x="762000" y="1828800"/>
            <a:ext cx="7696200" cy="4419600"/>
          </a:xfrm>
          <a:prstGeom prst="rect">
            <a:avLst/>
          </a:prstGeom>
          <a:solidFill>
            <a:srgbClr val="FFFFFF"/>
          </a:solidFill>
          <a:ln w="3175" algn="ctr">
            <a:solidFill>
              <a:schemeClr val="bg2"/>
            </a:solidFill>
            <a:miter lim="800000"/>
            <a:headEnd/>
            <a:tailEnd/>
          </a:ln>
        </p:spPr>
        <p:txBody>
          <a:bodyPr lIns="72000" tIns="0" rIns="72000" bIns="0" anchor="ctr"/>
          <a:lstStyle/>
          <a:p>
            <a:pPr>
              <a:spcBef>
                <a:spcPts val="600"/>
              </a:spcBef>
              <a:buClr>
                <a:schemeClr val="accent6"/>
              </a:buClr>
              <a:buFont typeface="Wingdings" pitchFamily="2" charset="2"/>
              <a:buChar char="q"/>
              <a:defRPr/>
            </a:pPr>
            <a:r>
              <a:rPr lang="en-US" b="1" dirty="0" smtClean="0"/>
              <a:t>What is a Ledger?</a:t>
            </a:r>
            <a:endParaRPr lang="en-US" b="1" dirty="0"/>
          </a:p>
          <a:p>
            <a:pPr>
              <a:spcBef>
                <a:spcPts val="600"/>
              </a:spcBef>
              <a:buClr>
                <a:schemeClr val="accent6"/>
              </a:buClr>
              <a:buFont typeface="Wingdings" pitchFamily="2" charset="2"/>
              <a:buChar char="q"/>
              <a:defRPr/>
            </a:pPr>
            <a:r>
              <a:rPr lang="en-US" b="1" dirty="0" smtClean="0"/>
              <a:t>SMART Ledgers</a:t>
            </a:r>
            <a:endParaRPr lang="en-US" b="1" dirty="0"/>
          </a:p>
          <a:p>
            <a:pPr>
              <a:spcBef>
                <a:spcPts val="600"/>
              </a:spcBef>
              <a:buClr>
                <a:schemeClr val="accent6"/>
              </a:buClr>
              <a:buFont typeface="Wingdings" pitchFamily="2" charset="2"/>
              <a:buChar char="q"/>
              <a:defRPr/>
            </a:pPr>
            <a:r>
              <a:rPr lang="en-US" b="1" dirty="0" smtClean="0"/>
              <a:t>Control, Default, &amp; Optional Budgets</a:t>
            </a:r>
            <a:endParaRPr lang="en-US" b="1" dirty="0"/>
          </a:p>
          <a:p>
            <a:pPr>
              <a:spcBef>
                <a:spcPts val="600"/>
              </a:spcBef>
              <a:buClr>
                <a:schemeClr val="accent2"/>
              </a:buClr>
              <a:buFont typeface="Wingdings" pitchFamily="2" charset="2"/>
              <a:buChar char="q"/>
              <a:defRPr/>
            </a:pPr>
            <a:r>
              <a:rPr lang="en-US" b="1" dirty="0" smtClean="0"/>
              <a:t>Updating Ledgers</a:t>
            </a:r>
          </a:p>
          <a:p>
            <a:pPr>
              <a:spcBef>
                <a:spcPts val="600"/>
              </a:spcBef>
              <a:buClr>
                <a:schemeClr val="accent2"/>
              </a:buClr>
              <a:buFont typeface="Wingdings" pitchFamily="2" charset="2"/>
              <a:buChar char="q"/>
              <a:defRPr/>
            </a:pPr>
            <a:r>
              <a:rPr lang="en-US" b="1" dirty="0" smtClean="0"/>
              <a:t>Reconciling Budgetary Expenses to </a:t>
            </a:r>
            <a:r>
              <a:rPr lang="en-US" b="1" dirty="0" err="1" smtClean="0"/>
              <a:t>Actuals</a:t>
            </a:r>
            <a:endParaRPr lang="en-US" b="1" dirty="0" smtClean="0"/>
          </a:p>
          <a:p>
            <a:pPr>
              <a:spcBef>
                <a:spcPts val="600"/>
              </a:spcBef>
              <a:buClr>
                <a:schemeClr val="accent2"/>
              </a:buClr>
              <a:buFont typeface="Wingdings" pitchFamily="2" charset="2"/>
              <a:buChar char="q"/>
              <a:defRPr/>
            </a:pPr>
            <a:r>
              <a:rPr lang="en-US" b="1" dirty="0" smtClean="0"/>
              <a:t>Encumbrance Dashboard</a:t>
            </a:r>
            <a:endParaRPr lang="en-US"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sz="3000" smtClean="0"/>
              <a:t>Agency Revenue Estimate Ledger Group</a:t>
            </a:r>
          </a:p>
        </p:txBody>
      </p:sp>
      <p:sp>
        <p:nvSpPr>
          <p:cNvPr id="78851" name="Content Placeholder 23"/>
          <p:cNvSpPr>
            <a:spLocks noGrp="1"/>
          </p:cNvSpPr>
          <p:nvPr>
            <p:ph idx="1"/>
          </p:nvPr>
        </p:nvSpPr>
        <p:spPr/>
        <p:txBody>
          <a:bodyPr/>
          <a:lstStyle/>
          <a:p>
            <a:endParaRPr lang="en-US" smtClean="0"/>
          </a:p>
          <a:p>
            <a:endParaRPr lang="en-US" smtClean="0"/>
          </a:p>
          <a:p>
            <a:endParaRPr lang="en-US" smtClean="0"/>
          </a:p>
          <a:p>
            <a:endParaRPr lang="en-US" smtClean="0"/>
          </a:p>
          <a:p>
            <a:endParaRPr lang="en-US" smtClean="0"/>
          </a:p>
          <a:p>
            <a:endParaRPr lang="en-US" smtClean="0"/>
          </a:p>
          <a:p>
            <a:r>
              <a:rPr lang="en-US" sz="1800" smtClean="0"/>
              <a:t>Agency managed/entered through online budget journal entry and/or budget journal spreadsheet upload</a:t>
            </a:r>
          </a:p>
          <a:p>
            <a:r>
              <a:rPr lang="en-US" sz="1800" smtClean="0"/>
              <a:t>Monthly Calendar</a:t>
            </a:r>
          </a:p>
          <a:p>
            <a:r>
              <a:rPr lang="en-US" sz="1800" smtClean="0"/>
              <a:t>Key ChartFields: specific to an agency</a:t>
            </a:r>
          </a:p>
        </p:txBody>
      </p:sp>
      <p:grpSp>
        <p:nvGrpSpPr>
          <p:cNvPr id="78852" name="Group 24"/>
          <p:cNvGrpSpPr>
            <a:grpSpLocks/>
          </p:cNvGrpSpPr>
          <p:nvPr/>
        </p:nvGrpSpPr>
        <p:grpSpPr bwMode="auto">
          <a:xfrm>
            <a:off x="609600" y="1371600"/>
            <a:ext cx="7620000" cy="2925763"/>
            <a:chOff x="342900" y="1371586"/>
            <a:chExt cx="7620000" cy="2926472"/>
          </a:xfrm>
        </p:grpSpPr>
        <p:grpSp>
          <p:nvGrpSpPr>
            <p:cNvPr id="78853" name="Group 2"/>
            <p:cNvGrpSpPr>
              <a:grpSpLocks/>
            </p:cNvGrpSpPr>
            <p:nvPr/>
          </p:nvGrpSpPr>
          <p:grpSpPr bwMode="auto">
            <a:xfrm>
              <a:off x="3200400" y="1371586"/>
              <a:ext cx="2971800" cy="1782763"/>
              <a:chOff x="1440" y="8100"/>
              <a:chExt cx="1800" cy="1080"/>
            </a:xfrm>
          </p:grpSpPr>
          <p:sp>
            <p:nvSpPr>
              <p:cNvPr id="78861" name="AutoShape 3"/>
              <p:cNvSpPr>
                <a:spLocks noChangeArrowheads="1"/>
              </p:cNvSpPr>
              <p:nvPr/>
            </p:nvSpPr>
            <p:spPr bwMode="auto">
              <a:xfrm>
                <a:off x="1440" y="8100"/>
                <a:ext cx="1800" cy="1080"/>
              </a:xfrm>
              <a:prstGeom prst="flowChartDocument">
                <a:avLst/>
              </a:prstGeom>
              <a:noFill/>
              <a:ln w="28575" algn="ctr">
                <a:solidFill>
                  <a:srgbClr val="FF0000"/>
                </a:solidFill>
                <a:miter lim="800000"/>
                <a:headEnd/>
                <a:tailEnd/>
              </a:ln>
            </p:spPr>
            <p:txBody>
              <a:bodyPr/>
              <a:lstStyle/>
              <a:p>
                <a:endParaRPr lang="en-US"/>
              </a:p>
            </p:txBody>
          </p:sp>
          <p:sp>
            <p:nvSpPr>
              <p:cNvPr id="78862" name="Text Box 4"/>
              <p:cNvSpPr txBox="1">
                <a:spLocks noChangeArrowheads="1"/>
              </p:cNvSpPr>
              <p:nvPr/>
            </p:nvSpPr>
            <p:spPr bwMode="auto">
              <a:xfrm>
                <a:off x="1440" y="8280"/>
                <a:ext cx="1800" cy="540"/>
              </a:xfrm>
              <a:prstGeom prst="rect">
                <a:avLst/>
              </a:prstGeom>
              <a:noFill/>
              <a:ln w="28575" algn="ctr">
                <a:noFill/>
                <a:miter lim="800000"/>
                <a:headEnd/>
                <a:tailEnd/>
              </a:ln>
            </p:spPr>
            <p:txBody>
              <a:bodyPr/>
              <a:lstStyle/>
              <a:p>
                <a:r>
                  <a:rPr lang="en-US" b="1">
                    <a:latin typeface="Verdana" pitchFamily="34" charset="0"/>
                  </a:rPr>
                  <a:t>CC_REV</a:t>
                </a:r>
              </a:p>
              <a:p>
                <a:r>
                  <a:rPr lang="en-US" sz="1400" b="1">
                    <a:latin typeface="Verdana" pitchFamily="34" charset="0"/>
                  </a:rPr>
                  <a:t>(Agency Revenue Estimate)</a:t>
                </a:r>
                <a:endParaRPr lang="en-US" sz="1400"/>
              </a:p>
            </p:txBody>
          </p:sp>
        </p:grpSp>
        <p:sp>
          <p:nvSpPr>
            <p:cNvPr id="78854" name="Text Box 5"/>
            <p:cNvSpPr txBox="1">
              <a:spLocks noChangeArrowheads="1"/>
            </p:cNvSpPr>
            <p:nvPr/>
          </p:nvSpPr>
          <p:spPr bwMode="auto">
            <a:xfrm>
              <a:off x="342900" y="3918452"/>
              <a:ext cx="2514600" cy="369332"/>
            </a:xfrm>
            <a:prstGeom prst="rect">
              <a:avLst/>
            </a:prstGeom>
            <a:noFill/>
            <a:ln w="9525">
              <a:noFill/>
              <a:miter lim="800000"/>
              <a:headEnd/>
              <a:tailEnd/>
            </a:ln>
          </p:spPr>
          <p:txBody>
            <a:bodyPr>
              <a:spAutoFit/>
            </a:bodyPr>
            <a:lstStyle/>
            <a:p>
              <a:pPr>
                <a:spcBef>
                  <a:spcPct val="50000"/>
                </a:spcBef>
              </a:pPr>
              <a:r>
                <a:rPr lang="en-US" sz="1800" b="1">
                  <a:latin typeface="Verdana" pitchFamily="34" charset="0"/>
                </a:rPr>
                <a:t>CC_REV_BUD</a:t>
              </a:r>
            </a:p>
          </p:txBody>
        </p:sp>
        <p:sp>
          <p:nvSpPr>
            <p:cNvPr id="78855" name="Text Box 6"/>
            <p:cNvSpPr txBox="1">
              <a:spLocks noChangeArrowheads="1"/>
            </p:cNvSpPr>
            <p:nvPr/>
          </p:nvSpPr>
          <p:spPr bwMode="auto">
            <a:xfrm>
              <a:off x="2857500" y="3928726"/>
              <a:ext cx="2514600" cy="369332"/>
            </a:xfrm>
            <a:prstGeom prst="rect">
              <a:avLst/>
            </a:prstGeom>
            <a:noFill/>
            <a:ln w="9525">
              <a:noFill/>
              <a:miter lim="800000"/>
              <a:headEnd/>
              <a:tailEnd/>
            </a:ln>
          </p:spPr>
          <p:txBody>
            <a:bodyPr>
              <a:spAutoFit/>
            </a:bodyPr>
            <a:lstStyle/>
            <a:p>
              <a:pPr>
                <a:spcBef>
                  <a:spcPct val="50000"/>
                </a:spcBef>
              </a:pPr>
              <a:r>
                <a:rPr lang="en-US" sz="1800" b="1">
                  <a:latin typeface="Verdana" pitchFamily="34" charset="0"/>
                </a:rPr>
                <a:t>CC_REV_REC</a:t>
              </a:r>
            </a:p>
          </p:txBody>
        </p:sp>
        <p:sp>
          <p:nvSpPr>
            <p:cNvPr id="78856" name="Text Box 7"/>
            <p:cNvSpPr txBox="1">
              <a:spLocks noChangeArrowheads="1"/>
            </p:cNvSpPr>
            <p:nvPr/>
          </p:nvSpPr>
          <p:spPr bwMode="auto">
            <a:xfrm>
              <a:off x="5372100" y="3928726"/>
              <a:ext cx="2590800" cy="369332"/>
            </a:xfrm>
            <a:prstGeom prst="rect">
              <a:avLst/>
            </a:prstGeom>
            <a:noFill/>
            <a:ln w="9525">
              <a:noFill/>
              <a:miter lim="800000"/>
              <a:headEnd/>
              <a:tailEnd/>
            </a:ln>
          </p:spPr>
          <p:txBody>
            <a:bodyPr>
              <a:spAutoFit/>
            </a:bodyPr>
            <a:lstStyle/>
            <a:p>
              <a:pPr>
                <a:spcBef>
                  <a:spcPct val="50000"/>
                </a:spcBef>
              </a:pPr>
              <a:r>
                <a:rPr lang="en-US" sz="1800" b="1">
                  <a:latin typeface="Verdana" pitchFamily="34" charset="0"/>
                </a:rPr>
                <a:t>CC_REV_COL</a:t>
              </a:r>
            </a:p>
          </p:txBody>
        </p:sp>
        <p:grpSp>
          <p:nvGrpSpPr>
            <p:cNvPr id="78857" name="Group 21"/>
            <p:cNvGrpSpPr>
              <a:grpSpLocks/>
            </p:cNvGrpSpPr>
            <p:nvPr/>
          </p:nvGrpSpPr>
          <p:grpSpPr bwMode="auto">
            <a:xfrm>
              <a:off x="1637876" y="3210660"/>
              <a:ext cx="4534324" cy="707792"/>
              <a:chOff x="1637876" y="3200386"/>
              <a:chExt cx="4534324" cy="707792"/>
            </a:xfrm>
          </p:grpSpPr>
          <p:sp>
            <p:nvSpPr>
              <p:cNvPr id="78858" name="Line 9"/>
              <p:cNvSpPr>
                <a:spLocks noChangeShapeType="1"/>
              </p:cNvSpPr>
              <p:nvPr/>
            </p:nvSpPr>
            <p:spPr bwMode="auto">
              <a:xfrm flipH="1">
                <a:off x="1637876" y="3200386"/>
                <a:ext cx="2476924" cy="707792"/>
              </a:xfrm>
              <a:prstGeom prst="line">
                <a:avLst/>
              </a:prstGeom>
              <a:noFill/>
              <a:ln w="28575">
                <a:solidFill>
                  <a:schemeClr val="tx1"/>
                </a:solidFill>
                <a:round/>
                <a:headEnd/>
                <a:tailEnd/>
              </a:ln>
            </p:spPr>
            <p:txBody>
              <a:bodyPr/>
              <a:lstStyle/>
              <a:p>
                <a:endParaRPr lang="en-US"/>
              </a:p>
            </p:txBody>
          </p:sp>
          <p:sp>
            <p:nvSpPr>
              <p:cNvPr id="78859" name="Line 10"/>
              <p:cNvSpPr>
                <a:spLocks noChangeShapeType="1"/>
              </p:cNvSpPr>
              <p:nvPr/>
            </p:nvSpPr>
            <p:spPr bwMode="auto">
              <a:xfrm flipH="1">
                <a:off x="3923876" y="3200386"/>
                <a:ext cx="190924" cy="707792"/>
              </a:xfrm>
              <a:prstGeom prst="line">
                <a:avLst/>
              </a:prstGeom>
              <a:noFill/>
              <a:ln w="28575">
                <a:solidFill>
                  <a:schemeClr val="tx1"/>
                </a:solidFill>
                <a:round/>
                <a:headEnd/>
                <a:tailEnd/>
              </a:ln>
            </p:spPr>
            <p:txBody>
              <a:bodyPr/>
              <a:lstStyle/>
              <a:p>
                <a:endParaRPr lang="en-US"/>
              </a:p>
            </p:txBody>
          </p:sp>
          <p:sp>
            <p:nvSpPr>
              <p:cNvPr id="78860" name="Line 11"/>
              <p:cNvSpPr>
                <a:spLocks noChangeShapeType="1"/>
              </p:cNvSpPr>
              <p:nvPr/>
            </p:nvSpPr>
            <p:spPr bwMode="auto">
              <a:xfrm>
                <a:off x="4114800" y="3200386"/>
                <a:ext cx="2057400" cy="707792"/>
              </a:xfrm>
              <a:prstGeom prst="line">
                <a:avLst/>
              </a:prstGeom>
              <a:noFill/>
              <a:ln w="28575">
                <a:solidFill>
                  <a:schemeClr val="tx1"/>
                </a:solidFill>
                <a:round/>
                <a:headEnd/>
                <a:tailEnd/>
              </a:ln>
            </p:spPr>
            <p:txBody>
              <a:bodyPr/>
              <a:lstStyle/>
              <a:p>
                <a:endParaRPr lang="en-US"/>
              </a:p>
            </p:txBody>
          </p:sp>
        </p:gr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2" name="Picture 2"/>
          <p:cNvPicPr>
            <a:picLocks noGrp="1" noChangeAspect="1" noChangeArrowheads="1"/>
          </p:cNvPicPr>
          <p:nvPr>
            <p:ph idx="1"/>
          </p:nvPr>
        </p:nvPicPr>
        <p:blipFill>
          <a:blip r:embed="rId2" cstate="print"/>
          <a:srcRect l="2353"/>
          <a:stretch>
            <a:fillRect/>
          </a:stretch>
        </p:blipFill>
        <p:spPr bwMode="auto">
          <a:xfrm>
            <a:off x="2362200" y="1668100"/>
            <a:ext cx="6324600" cy="4046899"/>
          </a:xfrm>
          <a:prstGeom prst="rect">
            <a:avLst/>
          </a:prstGeom>
          <a:noFill/>
          <a:ln w="9525">
            <a:noFill/>
            <a:miter lim="800000"/>
            <a:headEnd/>
            <a:tailEnd/>
          </a:ln>
        </p:spPr>
      </p:pic>
      <p:sp>
        <p:nvSpPr>
          <p:cNvPr id="8" name="Text Placeholder 7"/>
          <p:cNvSpPr>
            <a:spLocks noGrp="1"/>
          </p:cNvSpPr>
          <p:nvPr>
            <p:ph type="body" sz="half" idx="2"/>
          </p:nvPr>
        </p:nvSpPr>
        <p:spPr>
          <a:xfrm>
            <a:off x="457201" y="1435100"/>
            <a:ext cx="1752600" cy="4691063"/>
          </a:xfrm>
        </p:spPr>
        <p:txBody>
          <a:bodyPr/>
          <a:lstStyle/>
          <a:p>
            <a:r>
              <a:rPr lang="en-US" dirty="0" smtClean="0"/>
              <a:t>Job Aids are available on the SMART website: </a:t>
            </a:r>
          </a:p>
          <a:p>
            <a:r>
              <a:rPr lang="en-US" dirty="0" smtClean="0">
                <a:hlinkClick r:id="rId3"/>
              </a:rPr>
              <a:t>http://www.da.ks.gov/smart/Training/CourseMaterials/WBT/resources.html</a:t>
            </a:r>
            <a:r>
              <a:rPr lang="en-US" dirty="0" smtClean="0"/>
              <a:t> </a:t>
            </a:r>
            <a:endParaRPr lang="en-US" dirty="0"/>
          </a:p>
        </p:txBody>
      </p:sp>
      <p:cxnSp>
        <p:nvCxnSpPr>
          <p:cNvPr id="7" name="Straight Arrow Connector 6"/>
          <p:cNvCxnSpPr/>
          <p:nvPr/>
        </p:nvCxnSpPr>
        <p:spPr bwMode="auto">
          <a:xfrm>
            <a:off x="1828801" y="4145884"/>
            <a:ext cx="762000" cy="1588"/>
          </a:xfrm>
          <a:prstGeom prst="straightConnector1">
            <a:avLst/>
          </a:prstGeom>
          <a:solidFill>
            <a:schemeClr val="accent1"/>
          </a:solidFill>
          <a:ln w="38100" cap="flat" cmpd="sng" algn="ctr">
            <a:solidFill>
              <a:srgbClr val="FF0000"/>
            </a:solidFill>
            <a:prstDash val="solid"/>
            <a:round/>
            <a:headEnd type="none" w="sm" len="sm"/>
            <a:tailEnd type="arrow"/>
          </a:ln>
          <a:effectLst/>
        </p:spPr>
      </p:cxnSp>
      <p:sp>
        <p:nvSpPr>
          <p:cNvPr id="9" name="Title 8"/>
          <p:cNvSpPr>
            <a:spLocks noGrp="1"/>
          </p:cNvSpPr>
          <p:nvPr>
            <p:ph type="title"/>
          </p:nvPr>
        </p:nvSpPr>
        <p:spPr>
          <a:xfrm>
            <a:off x="152400" y="152400"/>
            <a:ext cx="6781800" cy="1066800"/>
          </a:xfrm>
        </p:spPr>
        <p:txBody>
          <a:bodyPr/>
          <a:lstStyle/>
          <a:p>
            <a:r>
              <a:rPr lang="en-US" sz="3200" dirty="0" smtClean="0"/>
              <a:t>Additional Resources on </a:t>
            </a:r>
            <a:br>
              <a:rPr lang="en-US" sz="3200" dirty="0" smtClean="0"/>
            </a:br>
            <a:r>
              <a:rPr lang="en-US" sz="3200" dirty="0" smtClean="0"/>
              <a:t>SMART Ledgers</a:t>
            </a:r>
            <a:endParaRPr lang="en-US" sz="3200"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dirty="0" smtClean="0"/>
              <a:t>Updating Ledgers</a:t>
            </a:r>
          </a:p>
        </p:txBody>
      </p:sp>
      <p:sp>
        <p:nvSpPr>
          <p:cNvPr id="75779" name="Content Placeholder 2"/>
          <p:cNvSpPr>
            <a:spLocks noGrp="1"/>
          </p:cNvSpPr>
          <p:nvPr>
            <p:ph idx="1"/>
          </p:nvPr>
        </p:nvSpPr>
        <p:spPr/>
        <p:txBody>
          <a:bodyPr/>
          <a:lstStyle/>
          <a:p>
            <a:r>
              <a:rPr lang="en-US" dirty="0" smtClean="0"/>
              <a:t>Budget Check vs. Posting</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ChangeArrowheads="1"/>
          </p:cNvSpPr>
          <p:nvPr/>
        </p:nvSpPr>
        <p:spPr bwMode="auto">
          <a:xfrm>
            <a:off x="0" y="2232025"/>
            <a:ext cx="9144000" cy="641350"/>
          </a:xfrm>
          <a:prstGeom prst="rect">
            <a:avLst/>
          </a:prstGeom>
          <a:noFill/>
          <a:ln w="9525">
            <a:noFill/>
            <a:miter lim="800000"/>
            <a:headEnd/>
            <a:tailEnd/>
          </a:ln>
        </p:spPr>
        <p:txBody>
          <a:bodyPr>
            <a:spAutoFit/>
          </a:bodyPr>
          <a:lstStyle/>
          <a:p>
            <a:pPr marL="457200" indent="-457200" algn="ctr" eaLnBrk="0" hangingPunct="0">
              <a:spcBef>
                <a:spcPct val="50000"/>
              </a:spcBef>
              <a:buClr>
                <a:schemeClr val="tx1"/>
              </a:buClr>
            </a:pPr>
            <a:r>
              <a:rPr lang="en-US" sz="1800" b="1" dirty="0"/>
              <a:t>	Budgetary control is enforced on financial transactions through the use of commitment control ledgers and control options. </a:t>
            </a:r>
          </a:p>
        </p:txBody>
      </p:sp>
      <p:grpSp>
        <p:nvGrpSpPr>
          <p:cNvPr id="2" name="Group 3"/>
          <p:cNvGrpSpPr>
            <a:grpSpLocks/>
          </p:cNvGrpSpPr>
          <p:nvPr/>
        </p:nvGrpSpPr>
        <p:grpSpPr bwMode="auto">
          <a:xfrm>
            <a:off x="271463" y="3319463"/>
            <a:ext cx="8426450" cy="1938337"/>
            <a:chOff x="864" y="8064"/>
            <a:chExt cx="9936" cy="1440"/>
          </a:xfrm>
        </p:grpSpPr>
        <p:sp>
          <p:nvSpPr>
            <p:cNvPr id="12297" name="Rectangle 4"/>
            <p:cNvSpPr>
              <a:spLocks noChangeArrowheads="1"/>
            </p:cNvSpPr>
            <p:nvPr/>
          </p:nvSpPr>
          <p:spPr bwMode="auto">
            <a:xfrm>
              <a:off x="3456" y="8352"/>
              <a:ext cx="1584" cy="864"/>
            </a:xfrm>
            <a:prstGeom prst="rect">
              <a:avLst/>
            </a:prstGeom>
            <a:solidFill>
              <a:srgbClr val="FFFFCC"/>
            </a:solidFill>
            <a:ln w="9525">
              <a:solidFill>
                <a:srgbClr val="000000"/>
              </a:solidFill>
              <a:miter lim="800000"/>
              <a:headEnd/>
              <a:tailEnd/>
            </a:ln>
          </p:spPr>
          <p:txBody>
            <a:bodyPr tIns="91440"/>
            <a:lstStyle/>
            <a:p>
              <a:pPr algn="ctr" eaLnBrk="0" hangingPunct="0"/>
              <a:r>
                <a:rPr lang="en-US" sz="1200" b="1">
                  <a:latin typeface="Arial Unicode MS" pitchFamily="34" charset="-128"/>
                </a:rPr>
                <a:t>Budget Checking</a:t>
              </a:r>
            </a:p>
            <a:p>
              <a:pPr algn="ctr" eaLnBrk="0" hangingPunct="0"/>
              <a:r>
                <a:rPr lang="en-US" sz="1200" b="1">
                  <a:latin typeface="Arial Unicode MS" pitchFamily="34" charset="-128"/>
                </a:rPr>
                <a:t>Process</a:t>
              </a:r>
              <a:endParaRPr lang="en-US" sz="900" b="1">
                <a:latin typeface="Arial Unicode MS" pitchFamily="34" charset="-128"/>
              </a:endParaRPr>
            </a:p>
            <a:p>
              <a:pPr eaLnBrk="0" hangingPunct="0"/>
              <a:endParaRPr lang="en-US" sz="3200" b="1">
                <a:latin typeface="Arial Unicode MS" pitchFamily="34" charset="-128"/>
              </a:endParaRPr>
            </a:p>
          </p:txBody>
        </p:sp>
        <p:sp>
          <p:nvSpPr>
            <p:cNvPr id="12298" name="Rectangle 5"/>
            <p:cNvSpPr>
              <a:spLocks noChangeArrowheads="1"/>
            </p:cNvSpPr>
            <p:nvPr/>
          </p:nvSpPr>
          <p:spPr bwMode="auto">
            <a:xfrm>
              <a:off x="7344" y="8352"/>
              <a:ext cx="1584" cy="864"/>
            </a:xfrm>
            <a:prstGeom prst="rect">
              <a:avLst/>
            </a:prstGeom>
            <a:solidFill>
              <a:srgbClr val="FFFFCC"/>
            </a:solidFill>
            <a:ln w="9525">
              <a:solidFill>
                <a:srgbClr val="000000"/>
              </a:solidFill>
              <a:miter lim="800000"/>
              <a:headEnd/>
              <a:tailEnd/>
            </a:ln>
          </p:spPr>
          <p:txBody>
            <a:bodyPr/>
            <a:lstStyle/>
            <a:p>
              <a:pPr algn="ctr" eaLnBrk="0" hangingPunct="0"/>
              <a:endParaRPr lang="en-US" sz="1200">
                <a:latin typeface="Arial Unicode MS" pitchFamily="34" charset="-128"/>
              </a:endParaRPr>
            </a:p>
            <a:p>
              <a:pPr algn="ctr" eaLnBrk="0" hangingPunct="0"/>
              <a:r>
                <a:rPr lang="en-US" sz="1200" b="1">
                  <a:latin typeface="Arial Unicode MS" pitchFamily="34" charset="-128"/>
                </a:rPr>
                <a:t>Journal Posting Process</a:t>
              </a:r>
            </a:p>
            <a:p>
              <a:pPr eaLnBrk="0" hangingPunct="0"/>
              <a:endParaRPr lang="en-US" sz="1200" b="1">
                <a:latin typeface="Arial Unicode MS" pitchFamily="34" charset="-128"/>
              </a:endParaRPr>
            </a:p>
          </p:txBody>
        </p:sp>
        <p:sp>
          <p:nvSpPr>
            <p:cNvPr id="12299" name="AutoShape 6"/>
            <p:cNvSpPr>
              <a:spLocks noChangeArrowheads="1"/>
            </p:cNvSpPr>
            <p:nvPr/>
          </p:nvSpPr>
          <p:spPr bwMode="auto">
            <a:xfrm>
              <a:off x="5472" y="8208"/>
              <a:ext cx="1440" cy="1152"/>
            </a:xfrm>
            <a:prstGeom prst="can">
              <a:avLst>
                <a:gd name="adj" fmla="val 25000"/>
              </a:avLst>
            </a:prstGeom>
            <a:solidFill>
              <a:srgbClr val="FFFFCC"/>
            </a:solidFill>
            <a:ln w="9525">
              <a:solidFill>
                <a:srgbClr val="000000"/>
              </a:solidFill>
              <a:round/>
              <a:headEnd/>
              <a:tailEnd/>
            </a:ln>
          </p:spPr>
          <p:txBody>
            <a:bodyPr/>
            <a:lstStyle/>
            <a:p>
              <a:pPr algn="ctr" eaLnBrk="0" hangingPunct="0"/>
              <a:endParaRPr lang="en-US" sz="1200">
                <a:latin typeface="Arial Unicode MS" pitchFamily="34" charset="-128"/>
              </a:endParaRPr>
            </a:p>
            <a:p>
              <a:pPr algn="ctr" eaLnBrk="0" hangingPunct="0"/>
              <a:r>
                <a:rPr lang="en-US" sz="1200" b="1">
                  <a:latin typeface="Arial Unicode MS" pitchFamily="34" charset="-128"/>
                </a:rPr>
                <a:t>Commitment Control</a:t>
              </a:r>
            </a:p>
            <a:p>
              <a:pPr algn="ctr" eaLnBrk="0" hangingPunct="0"/>
              <a:r>
                <a:rPr lang="en-US" sz="1200" b="1">
                  <a:latin typeface="Arial Unicode MS" pitchFamily="34" charset="-128"/>
                </a:rPr>
                <a:t>Ledgers</a:t>
              </a:r>
            </a:p>
          </p:txBody>
        </p:sp>
        <p:sp>
          <p:nvSpPr>
            <p:cNvPr id="12300" name="Line 7"/>
            <p:cNvSpPr>
              <a:spLocks noChangeShapeType="1"/>
            </p:cNvSpPr>
            <p:nvPr/>
          </p:nvSpPr>
          <p:spPr bwMode="auto">
            <a:xfrm>
              <a:off x="6912" y="8784"/>
              <a:ext cx="432" cy="0"/>
            </a:xfrm>
            <a:prstGeom prst="line">
              <a:avLst/>
            </a:prstGeom>
            <a:noFill/>
            <a:ln w="9525">
              <a:solidFill>
                <a:srgbClr val="000000"/>
              </a:solidFill>
              <a:round/>
              <a:headEnd/>
              <a:tailEnd type="triangle" w="med" len="med"/>
            </a:ln>
          </p:spPr>
          <p:txBody>
            <a:bodyPr/>
            <a:lstStyle/>
            <a:p>
              <a:endParaRPr lang="en-US"/>
            </a:p>
          </p:txBody>
        </p:sp>
        <p:sp>
          <p:nvSpPr>
            <p:cNvPr id="12301" name="Line 8"/>
            <p:cNvSpPr>
              <a:spLocks noChangeShapeType="1"/>
            </p:cNvSpPr>
            <p:nvPr/>
          </p:nvSpPr>
          <p:spPr bwMode="auto">
            <a:xfrm>
              <a:off x="8928" y="8784"/>
              <a:ext cx="432" cy="0"/>
            </a:xfrm>
            <a:prstGeom prst="line">
              <a:avLst/>
            </a:prstGeom>
            <a:noFill/>
            <a:ln w="9525">
              <a:solidFill>
                <a:srgbClr val="000000"/>
              </a:solidFill>
              <a:round/>
              <a:headEnd/>
              <a:tailEnd type="triangle" w="med" len="med"/>
            </a:ln>
          </p:spPr>
          <p:txBody>
            <a:bodyPr/>
            <a:lstStyle/>
            <a:p>
              <a:endParaRPr lang="en-US"/>
            </a:p>
          </p:txBody>
        </p:sp>
        <p:sp>
          <p:nvSpPr>
            <p:cNvPr id="12302" name="Rectangle 9"/>
            <p:cNvSpPr>
              <a:spLocks noChangeArrowheads="1"/>
            </p:cNvSpPr>
            <p:nvPr/>
          </p:nvSpPr>
          <p:spPr bwMode="auto">
            <a:xfrm>
              <a:off x="864" y="8064"/>
              <a:ext cx="2160" cy="1440"/>
            </a:xfrm>
            <a:prstGeom prst="rect">
              <a:avLst/>
            </a:prstGeom>
            <a:solidFill>
              <a:srgbClr val="FFFFCC"/>
            </a:solidFill>
            <a:ln w="9525">
              <a:solidFill>
                <a:srgbClr val="000000"/>
              </a:solidFill>
              <a:miter lim="800000"/>
              <a:headEnd/>
              <a:tailEnd/>
            </a:ln>
          </p:spPr>
          <p:txBody>
            <a:bodyPr/>
            <a:lstStyle/>
            <a:p>
              <a:pPr algn="ctr" eaLnBrk="0" hangingPunct="0"/>
              <a:r>
                <a:rPr lang="en-US" sz="1200" b="1" u="sng">
                  <a:latin typeface="Arial Unicode MS" pitchFamily="34" charset="-128"/>
                </a:rPr>
                <a:t>Distribution Lines from Transactions</a:t>
              </a:r>
            </a:p>
            <a:p>
              <a:pPr algn="ctr" eaLnBrk="0" hangingPunct="0"/>
              <a:endParaRPr lang="en-US" sz="1200" u="sng">
                <a:latin typeface="Arial Unicode MS" pitchFamily="34" charset="-128"/>
              </a:endParaRPr>
            </a:p>
            <a:p>
              <a:pPr eaLnBrk="0" hangingPunct="0"/>
              <a:r>
                <a:rPr lang="en-US" sz="1200" b="1">
                  <a:latin typeface="Arial Unicode MS" pitchFamily="34" charset="-128"/>
                </a:rPr>
                <a:t>Journals –  GL</a:t>
              </a:r>
            </a:p>
            <a:p>
              <a:pPr eaLnBrk="0" hangingPunct="0"/>
              <a:r>
                <a:rPr lang="en-US" sz="1200" b="1">
                  <a:latin typeface="Arial Unicode MS" pitchFamily="34" charset="-128"/>
                </a:rPr>
                <a:t>Purchase Orders –PO</a:t>
              </a:r>
            </a:p>
            <a:p>
              <a:pPr eaLnBrk="0" hangingPunct="0"/>
              <a:r>
                <a:rPr lang="en-US" sz="1200" b="1">
                  <a:latin typeface="Arial Unicode MS" pitchFamily="34" charset="-128"/>
                </a:rPr>
                <a:t>Vouchers –  AP</a:t>
              </a:r>
            </a:p>
            <a:p>
              <a:pPr eaLnBrk="0" hangingPunct="0"/>
              <a:endParaRPr lang="en-US" sz="1200" b="1">
                <a:latin typeface="Arial Unicode MS" pitchFamily="34" charset="-128"/>
              </a:endParaRPr>
            </a:p>
          </p:txBody>
        </p:sp>
        <p:sp>
          <p:nvSpPr>
            <p:cNvPr id="12303" name="Line 10"/>
            <p:cNvSpPr>
              <a:spLocks noChangeShapeType="1"/>
            </p:cNvSpPr>
            <p:nvPr/>
          </p:nvSpPr>
          <p:spPr bwMode="auto">
            <a:xfrm>
              <a:off x="3024" y="8784"/>
              <a:ext cx="432" cy="0"/>
            </a:xfrm>
            <a:prstGeom prst="line">
              <a:avLst/>
            </a:prstGeom>
            <a:noFill/>
            <a:ln w="9525">
              <a:solidFill>
                <a:srgbClr val="000000"/>
              </a:solidFill>
              <a:round/>
              <a:headEnd/>
              <a:tailEnd type="triangle" w="med" len="med"/>
            </a:ln>
          </p:spPr>
          <p:txBody>
            <a:bodyPr/>
            <a:lstStyle/>
            <a:p>
              <a:endParaRPr lang="en-US"/>
            </a:p>
          </p:txBody>
        </p:sp>
        <p:sp>
          <p:nvSpPr>
            <p:cNvPr id="12304" name="AutoShape 11"/>
            <p:cNvSpPr>
              <a:spLocks noChangeArrowheads="1"/>
            </p:cNvSpPr>
            <p:nvPr/>
          </p:nvSpPr>
          <p:spPr bwMode="auto">
            <a:xfrm>
              <a:off x="9360" y="8208"/>
              <a:ext cx="1440" cy="1152"/>
            </a:xfrm>
            <a:prstGeom prst="can">
              <a:avLst>
                <a:gd name="adj" fmla="val 25000"/>
              </a:avLst>
            </a:prstGeom>
            <a:solidFill>
              <a:srgbClr val="FFFFCC"/>
            </a:solidFill>
            <a:ln w="9525">
              <a:solidFill>
                <a:srgbClr val="000000"/>
              </a:solidFill>
              <a:round/>
              <a:headEnd/>
              <a:tailEnd/>
            </a:ln>
          </p:spPr>
          <p:txBody>
            <a:bodyPr/>
            <a:lstStyle/>
            <a:p>
              <a:pPr algn="ctr" eaLnBrk="0" hangingPunct="0"/>
              <a:endParaRPr lang="en-US" sz="1200" b="1">
                <a:latin typeface="Arial Unicode MS" pitchFamily="34" charset="-128"/>
              </a:endParaRPr>
            </a:p>
            <a:p>
              <a:pPr algn="ctr" eaLnBrk="0" hangingPunct="0"/>
              <a:r>
                <a:rPr lang="en-US" sz="1200" b="1">
                  <a:latin typeface="Arial Unicode MS" pitchFamily="34" charset="-128"/>
                </a:rPr>
                <a:t>Actuals Ledger</a:t>
              </a:r>
            </a:p>
            <a:p>
              <a:pPr eaLnBrk="0" hangingPunct="0"/>
              <a:endParaRPr lang="en-US" sz="3200" b="1">
                <a:latin typeface="Arial Unicode MS" pitchFamily="34" charset="-128"/>
              </a:endParaRPr>
            </a:p>
          </p:txBody>
        </p:sp>
        <p:sp>
          <p:nvSpPr>
            <p:cNvPr id="12305" name="Line 12"/>
            <p:cNvSpPr>
              <a:spLocks noChangeShapeType="1"/>
            </p:cNvSpPr>
            <p:nvPr/>
          </p:nvSpPr>
          <p:spPr bwMode="auto">
            <a:xfrm>
              <a:off x="5040" y="8784"/>
              <a:ext cx="432" cy="0"/>
            </a:xfrm>
            <a:prstGeom prst="line">
              <a:avLst/>
            </a:prstGeom>
            <a:noFill/>
            <a:ln w="9525">
              <a:solidFill>
                <a:srgbClr val="000000"/>
              </a:solidFill>
              <a:round/>
              <a:headEnd/>
              <a:tailEnd type="triangle" w="med" len="med"/>
            </a:ln>
          </p:spPr>
          <p:txBody>
            <a:bodyPr/>
            <a:lstStyle/>
            <a:p>
              <a:endParaRPr lang="en-US"/>
            </a:p>
          </p:txBody>
        </p:sp>
      </p:grpSp>
      <p:sp>
        <p:nvSpPr>
          <p:cNvPr id="12293" name="Rectangle 14"/>
          <p:cNvSpPr>
            <a:spLocks noChangeArrowheads="1"/>
          </p:cNvSpPr>
          <p:nvPr/>
        </p:nvSpPr>
        <p:spPr bwMode="auto">
          <a:xfrm>
            <a:off x="0" y="381000"/>
            <a:ext cx="7086600" cy="531813"/>
          </a:xfrm>
          <a:prstGeom prst="rect">
            <a:avLst/>
          </a:prstGeom>
          <a:noFill/>
          <a:ln w="12700">
            <a:noFill/>
            <a:miter lim="800000"/>
            <a:headEnd/>
            <a:tailEnd/>
          </a:ln>
        </p:spPr>
        <p:txBody>
          <a:bodyPr lIns="90488" tIns="44450" rIns="90488" bIns="44450" anchor="b"/>
          <a:lstStyle/>
          <a:p>
            <a:r>
              <a:rPr lang="en-US" sz="3200" b="1" dirty="0" smtClean="0">
                <a:solidFill>
                  <a:schemeClr val="bg1"/>
                </a:solidFill>
              </a:rPr>
              <a:t>Transaction Process Flow</a:t>
            </a:r>
            <a:endParaRPr lang="en-US" sz="3200" b="1" dirty="0">
              <a:solidFill>
                <a:schemeClr val="bg1"/>
              </a:solidFill>
            </a:endParaRPr>
          </a:p>
        </p:txBody>
      </p:sp>
      <p:sp>
        <p:nvSpPr>
          <p:cNvPr id="12294" name="Text Box 15"/>
          <p:cNvSpPr txBox="1">
            <a:spLocks noChangeArrowheads="1"/>
          </p:cNvSpPr>
          <p:nvPr/>
        </p:nvSpPr>
        <p:spPr bwMode="auto">
          <a:xfrm>
            <a:off x="4165600" y="5065713"/>
            <a:ext cx="1930400" cy="1474787"/>
          </a:xfrm>
          <a:prstGeom prst="rect">
            <a:avLst/>
          </a:prstGeom>
          <a:noFill/>
          <a:ln w="9525">
            <a:noFill/>
            <a:miter lim="800000"/>
            <a:headEnd/>
            <a:tailEnd/>
          </a:ln>
        </p:spPr>
        <p:txBody>
          <a:bodyPr>
            <a:spAutoFit/>
          </a:bodyPr>
          <a:lstStyle/>
          <a:p>
            <a:pPr>
              <a:buFontTx/>
              <a:buChar char="•"/>
            </a:pPr>
            <a:r>
              <a:rPr lang="en-US" sz="1400" b="1"/>
              <a:t> Budgets</a:t>
            </a:r>
          </a:p>
          <a:p>
            <a:pPr>
              <a:buFontTx/>
              <a:buChar char="•"/>
            </a:pPr>
            <a:r>
              <a:rPr lang="en-US" sz="1400" b="1"/>
              <a:t> Encumbrances</a:t>
            </a:r>
          </a:p>
          <a:p>
            <a:pPr>
              <a:buFontTx/>
              <a:buChar char="•"/>
            </a:pPr>
            <a:r>
              <a:rPr lang="en-US" sz="1400" b="1"/>
              <a:t> Expenses</a:t>
            </a:r>
          </a:p>
          <a:p>
            <a:pPr>
              <a:buFontTx/>
              <a:buChar char="•"/>
            </a:pPr>
            <a:r>
              <a:rPr lang="en-US" sz="1400" b="1"/>
              <a:t> Revenue Estimates</a:t>
            </a:r>
          </a:p>
          <a:p>
            <a:pPr>
              <a:buFontTx/>
              <a:buChar char="•"/>
            </a:pPr>
            <a:r>
              <a:rPr lang="en-US" sz="1400" b="1"/>
              <a:t> Revenue</a:t>
            </a:r>
          </a:p>
          <a:p>
            <a:pPr>
              <a:spcBef>
                <a:spcPct val="50000"/>
              </a:spcBef>
              <a:buFontTx/>
              <a:buChar char="•"/>
            </a:pPr>
            <a:endParaRPr lang="en-US" sz="1400">
              <a:solidFill>
                <a:srgbClr val="FFFFCC"/>
              </a:solidFill>
            </a:endParaRPr>
          </a:p>
        </p:txBody>
      </p:sp>
      <p:sp>
        <p:nvSpPr>
          <p:cNvPr id="12295" name="Text Box 16"/>
          <p:cNvSpPr txBox="1">
            <a:spLocks noChangeArrowheads="1"/>
          </p:cNvSpPr>
          <p:nvPr/>
        </p:nvSpPr>
        <p:spPr bwMode="auto">
          <a:xfrm>
            <a:off x="7556500" y="5022850"/>
            <a:ext cx="1395413" cy="1687513"/>
          </a:xfrm>
          <a:prstGeom prst="rect">
            <a:avLst/>
          </a:prstGeom>
          <a:noFill/>
          <a:ln w="9525">
            <a:noFill/>
            <a:miter lim="800000"/>
            <a:headEnd/>
            <a:tailEnd/>
          </a:ln>
        </p:spPr>
        <p:txBody>
          <a:bodyPr>
            <a:spAutoFit/>
          </a:bodyPr>
          <a:lstStyle/>
          <a:p>
            <a:pPr>
              <a:buFontTx/>
              <a:buChar char="•"/>
            </a:pPr>
            <a:r>
              <a:rPr lang="en-US" sz="1400"/>
              <a:t>  Assets</a:t>
            </a:r>
          </a:p>
          <a:p>
            <a:pPr>
              <a:buFontTx/>
              <a:buChar char="•"/>
            </a:pPr>
            <a:r>
              <a:rPr lang="en-US" sz="1400"/>
              <a:t>  Liabilities</a:t>
            </a:r>
          </a:p>
          <a:p>
            <a:pPr>
              <a:buFontTx/>
              <a:buChar char="•"/>
            </a:pPr>
            <a:r>
              <a:rPr lang="en-US" sz="1400"/>
              <a:t>  Fund Equity</a:t>
            </a:r>
          </a:p>
          <a:p>
            <a:pPr>
              <a:buFontTx/>
              <a:buChar char="•"/>
            </a:pPr>
            <a:r>
              <a:rPr lang="en-US" sz="1400"/>
              <a:t>  Revenue</a:t>
            </a:r>
          </a:p>
          <a:p>
            <a:pPr>
              <a:buFontTx/>
              <a:buChar char="•"/>
            </a:pPr>
            <a:r>
              <a:rPr lang="en-US" sz="1400"/>
              <a:t>  Expenses</a:t>
            </a:r>
          </a:p>
          <a:p>
            <a:endParaRPr lang="en-US" sz="1400">
              <a:solidFill>
                <a:srgbClr val="FFFFCC"/>
              </a:solidFill>
            </a:endParaRPr>
          </a:p>
          <a:p>
            <a:pPr>
              <a:spcBef>
                <a:spcPct val="50000"/>
              </a:spcBef>
              <a:buFontTx/>
              <a:buChar char="•"/>
            </a:pPr>
            <a:endParaRPr lang="en-US" sz="1400">
              <a:solidFill>
                <a:srgbClr val="FFFFCC"/>
              </a:solidFill>
            </a:endParaRPr>
          </a:p>
        </p:txBody>
      </p:sp>
      <p:sp>
        <p:nvSpPr>
          <p:cNvPr id="35857" name="Oval 17"/>
          <p:cNvSpPr>
            <a:spLocks noChangeArrowheads="1"/>
          </p:cNvSpPr>
          <p:nvPr/>
        </p:nvSpPr>
        <p:spPr bwMode="auto">
          <a:xfrm>
            <a:off x="2177303" y="3124200"/>
            <a:ext cx="1909641" cy="2362200"/>
          </a:xfrm>
          <a:prstGeom prst="ellipse">
            <a:avLst/>
          </a:prstGeom>
          <a:noFill/>
          <a:ln w="31750">
            <a:solidFill>
              <a:schemeClr val="folHlink"/>
            </a:solidFill>
            <a:round/>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857"/>
                                        </p:tgtEl>
                                        <p:attrNameLst>
                                          <p:attrName>style.visibility</p:attrName>
                                        </p:attrNameLst>
                                      </p:cBhvr>
                                      <p:to>
                                        <p:strVal val="visible"/>
                                      </p:to>
                                    </p:set>
                                    <p:animEffect transition="in" filter="dissolve">
                                      <p:cBhvr>
                                        <p:cTn id="7" dur="500"/>
                                        <p:tgtEl>
                                          <p:spTgt spid="358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dirty="0" smtClean="0"/>
              <a:t>Posting to Commitment Control Ledgers</a:t>
            </a:r>
          </a:p>
        </p:txBody>
      </p:sp>
      <p:sp>
        <p:nvSpPr>
          <p:cNvPr id="62467" name="Text Box 6"/>
          <p:cNvSpPr txBox="1">
            <a:spLocks noChangeArrowheads="1"/>
          </p:cNvSpPr>
          <p:nvPr/>
        </p:nvSpPr>
        <p:spPr bwMode="auto">
          <a:xfrm>
            <a:off x="1676400" y="2273300"/>
            <a:ext cx="1728788" cy="519113"/>
          </a:xfrm>
          <a:prstGeom prst="rect">
            <a:avLst/>
          </a:prstGeom>
          <a:solidFill>
            <a:srgbClr val="FFFF99"/>
          </a:solidFill>
          <a:ln w="12700" algn="ctr">
            <a:solidFill>
              <a:srgbClr val="000000"/>
            </a:solidFill>
            <a:miter lim="800000"/>
            <a:headEnd/>
            <a:tailEnd/>
          </a:ln>
        </p:spPr>
        <p:txBody>
          <a:bodyPr/>
          <a:lstStyle/>
          <a:p>
            <a:r>
              <a:rPr lang="en-US" sz="1400" b="1">
                <a:latin typeface="Verdana" pitchFamily="34" charset="0"/>
              </a:rPr>
              <a:t>SMART TE</a:t>
            </a:r>
            <a:endParaRPr lang="en-US" sz="1400"/>
          </a:p>
        </p:txBody>
      </p:sp>
      <p:sp>
        <p:nvSpPr>
          <p:cNvPr id="62468" name="Text Box 7"/>
          <p:cNvSpPr txBox="1">
            <a:spLocks noChangeArrowheads="1"/>
          </p:cNvSpPr>
          <p:nvPr/>
        </p:nvSpPr>
        <p:spPr bwMode="auto">
          <a:xfrm>
            <a:off x="1676400" y="2965450"/>
            <a:ext cx="1728788" cy="519113"/>
          </a:xfrm>
          <a:prstGeom prst="rect">
            <a:avLst/>
          </a:prstGeom>
          <a:solidFill>
            <a:srgbClr val="CCFFFF"/>
          </a:solidFill>
          <a:ln w="12700" algn="ctr">
            <a:solidFill>
              <a:srgbClr val="000000"/>
            </a:solidFill>
            <a:miter lim="800000"/>
            <a:headEnd/>
            <a:tailEnd/>
          </a:ln>
        </p:spPr>
        <p:txBody>
          <a:bodyPr/>
          <a:lstStyle/>
          <a:p>
            <a:r>
              <a:rPr lang="en-US" sz="1400" b="1">
                <a:latin typeface="Verdana" pitchFamily="34" charset="0"/>
              </a:rPr>
              <a:t>SMART AR</a:t>
            </a:r>
            <a:endParaRPr lang="en-US" sz="1400"/>
          </a:p>
        </p:txBody>
      </p:sp>
      <p:sp>
        <p:nvSpPr>
          <p:cNvPr id="7" name="Text Box 8"/>
          <p:cNvSpPr txBox="1">
            <a:spLocks noChangeArrowheads="1"/>
          </p:cNvSpPr>
          <p:nvPr/>
        </p:nvSpPr>
        <p:spPr bwMode="auto">
          <a:xfrm>
            <a:off x="1676400" y="3657600"/>
            <a:ext cx="1728788" cy="519113"/>
          </a:xfrm>
          <a:prstGeom prst="rect">
            <a:avLst/>
          </a:prstGeom>
          <a:solidFill>
            <a:schemeClr val="accent5">
              <a:lumMod val="60000"/>
              <a:lumOff val="40000"/>
            </a:schemeClr>
          </a:solidFill>
          <a:ln w="12700" algn="ctr">
            <a:solidFill>
              <a:srgbClr val="000000"/>
            </a:solidFill>
            <a:miter lim="800000"/>
            <a:headEnd/>
            <a:tailEnd/>
          </a:ln>
          <a:effectLst/>
        </p:spPr>
        <p:txBody>
          <a:bodyPr/>
          <a:lstStyle/>
          <a:p>
            <a:pPr>
              <a:defRPr/>
            </a:pPr>
            <a:r>
              <a:rPr lang="en-US" sz="1400" b="1" dirty="0">
                <a:latin typeface="Verdana" pitchFamily="34" charset="0"/>
              </a:rPr>
              <a:t>SMART PO</a:t>
            </a:r>
            <a:endParaRPr lang="en-US" sz="1400" dirty="0"/>
          </a:p>
        </p:txBody>
      </p:sp>
      <p:sp>
        <p:nvSpPr>
          <p:cNvPr id="62470" name="Line 9"/>
          <p:cNvSpPr>
            <a:spLocks noChangeShapeType="1"/>
          </p:cNvSpPr>
          <p:nvPr/>
        </p:nvSpPr>
        <p:spPr bwMode="auto">
          <a:xfrm>
            <a:off x="3405188" y="2619375"/>
            <a:ext cx="595312" cy="0"/>
          </a:xfrm>
          <a:prstGeom prst="line">
            <a:avLst/>
          </a:prstGeom>
          <a:noFill/>
          <a:ln w="28575">
            <a:solidFill>
              <a:srgbClr val="FF0000"/>
            </a:solidFill>
            <a:round/>
            <a:headEnd/>
            <a:tailEnd type="triangle" w="med" len="med"/>
          </a:ln>
        </p:spPr>
        <p:txBody>
          <a:bodyPr/>
          <a:lstStyle/>
          <a:p>
            <a:endParaRPr lang="en-US"/>
          </a:p>
        </p:txBody>
      </p:sp>
      <p:sp>
        <p:nvSpPr>
          <p:cNvPr id="62471" name="Line 10"/>
          <p:cNvSpPr>
            <a:spLocks noChangeShapeType="1"/>
          </p:cNvSpPr>
          <p:nvPr/>
        </p:nvSpPr>
        <p:spPr bwMode="auto">
          <a:xfrm>
            <a:off x="3405188" y="3311525"/>
            <a:ext cx="595312" cy="0"/>
          </a:xfrm>
          <a:prstGeom prst="line">
            <a:avLst/>
          </a:prstGeom>
          <a:noFill/>
          <a:ln w="28575">
            <a:solidFill>
              <a:srgbClr val="FF0000"/>
            </a:solidFill>
            <a:round/>
            <a:headEnd/>
            <a:tailEnd type="triangle" w="med" len="med"/>
          </a:ln>
        </p:spPr>
        <p:txBody>
          <a:bodyPr/>
          <a:lstStyle/>
          <a:p>
            <a:endParaRPr lang="en-US"/>
          </a:p>
        </p:txBody>
      </p:sp>
      <p:sp>
        <p:nvSpPr>
          <p:cNvPr id="62472" name="Line 11"/>
          <p:cNvSpPr>
            <a:spLocks noChangeShapeType="1"/>
          </p:cNvSpPr>
          <p:nvPr/>
        </p:nvSpPr>
        <p:spPr bwMode="auto">
          <a:xfrm flipV="1">
            <a:off x="3405188" y="4003675"/>
            <a:ext cx="595312" cy="0"/>
          </a:xfrm>
          <a:prstGeom prst="line">
            <a:avLst/>
          </a:prstGeom>
          <a:noFill/>
          <a:ln w="28575">
            <a:solidFill>
              <a:srgbClr val="FF0000"/>
            </a:solidFill>
            <a:round/>
            <a:headEnd/>
            <a:tailEnd type="triangle" w="med" len="med"/>
          </a:ln>
        </p:spPr>
        <p:txBody>
          <a:bodyPr/>
          <a:lstStyle/>
          <a:p>
            <a:endParaRPr lang="en-US"/>
          </a:p>
        </p:txBody>
      </p:sp>
      <p:sp>
        <p:nvSpPr>
          <p:cNvPr id="62473" name="Rectangle 12"/>
          <p:cNvSpPr>
            <a:spLocks noChangeArrowheads="1"/>
          </p:cNvSpPr>
          <p:nvPr/>
        </p:nvSpPr>
        <p:spPr bwMode="auto">
          <a:xfrm>
            <a:off x="4098925" y="1752600"/>
            <a:ext cx="519113" cy="3124200"/>
          </a:xfrm>
          <a:prstGeom prst="rect">
            <a:avLst/>
          </a:prstGeom>
          <a:noFill/>
          <a:ln w="28575" algn="ctr">
            <a:solidFill>
              <a:srgbClr val="008000"/>
            </a:solidFill>
            <a:miter lim="800000"/>
            <a:headEnd/>
            <a:tailEnd/>
          </a:ln>
        </p:spPr>
        <p:txBody>
          <a:bodyPr/>
          <a:lstStyle/>
          <a:p>
            <a:r>
              <a:rPr lang="en-US" sz="1600" b="1">
                <a:latin typeface="Verdana" pitchFamily="34" charset="0"/>
              </a:rPr>
              <a:t>B</a:t>
            </a:r>
          </a:p>
          <a:p>
            <a:r>
              <a:rPr lang="en-US" sz="1600" b="1">
                <a:latin typeface="Verdana" pitchFamily="34" charset="0"/>
              </a:rPr>
              <a:t>U</a:t>
            </a:r>
          </a:p>
          <a:p>
            <a:r>
              <a:rPr lang="en-US" sz="1600" b="1">
                <a:latin typeface="Verdana" pitchFamily="34" charset="0"/>
              </a:rPr>
              <a:t>D</a:t>
            </a:r>
          </a:p>
          <a:p>
            <a:r>
              <a:rPr lang="en-US" sz="1600" b="1">
                <a:latin typeface="Verdana" pitchFamily="34" charset="0"/>
              </a:rPr>
              <a:t>G</a:t>
            </a:r>
          </a:p>
          <a:p>
            <a:r>
              <a:rPr lang="en-US" sz="1600" b="1">
                <a:latin typeface="Verdana" pitchFamily="34" charset="0"/>
              </a:rPr>
              <a:t>E</a:t>
            </a:r>
          </a:p>
          <a:p>
            <a:r>
              <a:rPr lang="en-US" sz="1600" b="1">
                <a:latin typeface="Verdana" pitchFamily="34" charset="0"/>
              </a:rPr>
              <a:t>T</a:t>
            </a:r>
          </a:p>
          <a:p>
            <a:endParaRPr lang="en-US" sz="1600" b="1">
              <a:latin typeface="Verdana" pitchFamily="34" charset="0"/>
            </a:endParaRPr>
          </a:p>
          <a:p>
            <a:r>
              <a:rPr lang="en-US" sz="1600" b="1">
                <a:latin typeface="Verdana" pitchFamily="34" charset="0"/>
              </a:rPr>
              <a:t>C</a:t>
            </a:r>
          </a:p>
          <a:p>
            <a:r>
              <a:rPr lang="en-US" sz="1600" b="1">
                <a:latin typeface="Verdana" pitchFamily="34" charset="0"/>
              </a:rPr>
              <a:t>H</a:t>
            </a:r>
          </a:p>
          <a:p>
            <a:r>
              <a:rPr lang="en-US" sz="1600" b="1">
                <a:latin typeface="Verdana" pitchFamily="34" charset="0"/>
              </a:rPr>
              <a:t>E</a:t>
            </a:r>
          </a:p>
          <a:p>
            <a:r>
              <a:rPr lang="en-US" sz="1600" b="1">
                <a:latin typeface="Verdana" pitchFamily="34" charset="0"/>
              </a:rPr>
              <a:t>C</a:t>
            </a:r>
          </a:p>
          <a:p>
            <a:r>
              <a:rPr lang="en-US" sz="1600" b="1">
                <a:latin typeface="Verdana" pitchFamily="34" charset="0"/>
              </a:rPr>
              <a:t>K</a:t>
            </a:r>
            <a:endParaRPr lang="en-US" sz="1600"/>
          </a:p>
        </p:txBody>
      </p:sp>
      <p:sp>
        <p:nvSpPr>
          <p:cNvPr id="62474" name="Line 13"/>
          <p:cNvSpPr>
            <a:spLocks noChangeShapeType="1"/>
          </p:cNvSpPr>
          <p:nvPr/>
        </p:nvSpPr>
        <p:spPr bwMode="auto">
          <a:xfrm>
            <a:off x="4791075" y="3033713"/>
            <a:ext cx="1036638" cy="0"/>
          </a:xfrm>
          <a:prstGeom prst="line">
            <a:avLst/>
          </a:prstGeom>
          <a:noFill/>
          <a:ln w="28575">
            <a:solidFill>
              <a:srgbClr val="FF0000"/>
            </a:solidFill>
            <a:round/>
            <a:headEnd/>
            <a:tailEnd type="triangle" w="med" len="med"/>
          </a:ln>
        </p:spPr>
        <p:txBody>
          <a:bodyPr/>
          <a:lstStyle/>
          <a:p>
            <a:endParaRPr lang="en-US"/>
          </a:p>
        </p:txBody>
      </p:sp>
      <p:sp>
        <p:nvSpPr>
          <p:cNvPr id="62475" name="AutoShape 14"/>
          <p:cNvSpPr>
            <a:spLocks noChangeArrowheads="1"/>
          </p:cNvSpPr>
          <p:nvPr/>
        </p:nvSpPr>
        <p:spPr bwMode="auto">
          <a:xfrm>
            <a:off x="6000750" y="2341563"/>
            <a:ext cx="2076450" cy="1384300"/>
          </a:xfrm>
          <a:prstGeom prst="flowChartMultidocument">
            <a:avLst/>
          </a:prstGeom>
          <a:noFill/>
          <a:ln w="28575">
            <a:solidFill>
              <a:srgbClr val="FF0000"/>
            </a:solidFill>
            <a:miter lim="800000"/>
            <a:headEnd/>
            <a:tailEnd/>
          </a:ln>
        </p:spPr>
        <p:txBody>
          <a:bodyPr/>
          <a:lstStyle/>
          <a:p>
            <a:r>
              <a:rPr lang="en-US" sz="1600" b="1">
                <a:latin typeface="Verdana" pitchFamily="34" charset="0"/>
              </a:rPr>
              <a:t>Commitment Control Ledgers </a:t>
            </a:r>
            <a:r>
              <a:rPr lang="en-US" sz="1200" b="1">
                <a:latin typeface="Verdana" pitchFamily="34" charset="0"/>
              </a:rPr>
              <a:t>(LEDGER_KK)</a:t>
            </a:r>
            <a:endParaRPr lang="en-US" sz="1200"/>
          </a:p>
        </p:txBody>
      </p:sp>
      <p:sp>
        <p:nvSpPr>
          <p:cNvPr id="62476" name="Text Box 15"/>
          <p:cNvSpPr txBox="1">
            <a:spLocks noChangeArrowheads="1"/>
          </p:cNvSpPr>
          <p:nvPr/>
        </p:nvSpPr>
        <p:spPr bwMode="auto">
          <a:xfrm>
            <a:off x="4618038" y="2446338"/>
            <a:ext cx="1382712" cy="692150"/>
          </a:xfrm>
          <a:prstGeom prst="rect">
            <a:avLst/>
          </a:prstGeom>
          <a:noFill/>
          <a:ln w="12700" algn="ctr">
            <a:noFill/>
            <a:miter lim="800000"/>
            <a:headEnd/>
            <a:tailEnd/>
          </a:ln>
        </p:spPr>
        <p:txBody>
          <a:bodyPr/>
          <a:lstStyle/>
          <a:p>
            <a:r>
              <a:rPr lang="en-US" sz="1400" b="1">
                <a:latin typeface="Verdana" pitchFamily="34" charset="0"/>
              </a:rPr>
              <a:t>Accounting Entries</a:t>
            </a:r>
            <a:endParaRPr lang="en-US" sz="1400"/>
          </a:p>
        </p:txBody>
      </p:sp>
      <p:sp>
        <p:nvSpPr>
          <p:cNvPr id="62477" name="Text Box 8"/>
          <p:cNvSpPr txBox="1">
            <a:spLocks noChangeArrowheads="1"/>
          </p:cNvSpPr>
          <p:nvPr/>
        </p:nvSpPr>
        <p:spPr bwMode="auto">
          <a:xfrm>
            <a:off x="1674813" y="4344988"/>
            <a:ext cx="1728787" cy="519112"/>
          </a:xfrm>
          <a:prstGeom prst="rect">
            <a:avLst/>
          </a:prstGeom>
          <a:solidFill>
            <a:srgbClr val="CCFFCC"/>
          </a:solidFill>
          <a:ln w="12700" algn="ctr">
            <a:solidFill>
              <a:srgbClr val="000000"/>
            </a:solidFill>
            <a:miter lim="800000"/>
            <a:headEnd/>
            <a:tailEnd/>
          </a:ln>
        </p:spPr>
        <p:txBody>
          <a:bodyPr/>
          <a:lstStyle/>
          <a:p>
            <a:r>
              <a:rPr lang="en-US" sz="1400" b="1">
                <a:latin typeface="Verdana" pitchFamily="34" charset="0"/>
              </a:rPr>
              <a:t>SHaRP</a:t>
            </a:r>
          </a:p>
          <a:p>
            <a:r>
              <a:rPr lang="en-US" sz="1400" b="1">
                <a:latin typeface="Verdana" pitchFamily="34" charset="0"/>
              </a:rPr>
              <a:t>PAYROLL</a:t>
            </a:r>
            <a:endParaRPr lang="en-US" sz="1400"/>
          </a:p>
        </p:txBody>
      </p:sp>
      <p:sp>
        <p:nvSpPr>
          <p:cNvPr id="62478" name="Line 11"/>
          <p:cNvSpPr>
            <a:spLocks noChangeShapeType="1"/>
          </p:cNvSpPr>
          <p:nvPr/>
        </p:nvSpPr>
        <p:spPr bwMode="auto">
          <a:xfrm flipV="1">
            <a:off x="3403600" y="4691063"/>
            <a:ext cx="595313" cy="0"/>
          </a:xfrm>
          <a:prstGeom prst="line">
            <a:avLst/>
          </a:prstGeom>
          <a:noFill/>
          <a:ln w="28575">
            <a:solidFill>
              <a:srgbClr val="FF0000"/>
            </a:solidFill>
            <a:round/>
            <a:headEnd/>
            <a:tailEnd type="triangle" w="med" len="med"/>
          </a:ln>
        </p:spPr>
        <p:txBody>
          <a:bodyPr/>
          <a:lstStyle/>
          <a:p>
            <a:endParaRPr lang="en-US"/>
          </a:p>
        </p:txBody>
      </p:sp>
      <p:sp>
        <p:nvSpPr>
          <p:cNvPr id="62479" name="Text Box 6"/>
          <p:cNvSpPr txBox="1">
            <a:spLocks noChangeArrowheads="1"/>
          </p:cNvSpPr>
          <p:nvPr/>
        </p:nvSpPr>
        <p:spPr bwMode="auto">
          <a:xfrm>
            <a:off x="1663700" y="1651000"/>
            <a:ext cx="1728788" cy="519113"/>
          </a:xfrm>
          <a:prstGeom prst="rect">
            <a:avLst/>
          </a:prstGeom>
          <a:solidFill>
            <a:srgbClr val="FFFF99"/>
          </a:solidFill>
          <a:ln w="12700" algn="ctr">
            <a:solidFill>
              <a:srgbClr val="000000"/>
            </a:solidFill>
            <a:miter lim="800000"/>
            <a:headEnd/>
            <a:tailEnd/>
          </a:ln>
        </p:spPr>
        <p:txBody>
          <a:bodyPr/>
          <a:lstStyle/>
          <a:p>
            <a:r>
              <a:rPr lang="en-US" sz="1400" b="1">
                <a:latin typeface="Verdana" pitchFamily="34" charset="0"/>
              </a:rPr>
              <a:t>SMART AP</a:t>
            </a:r>
            <a:endParaRPr lang="en-US" sz="1400"/>
          </a:p>
        </p:txBody>
      </p:sp>
      <p:sp>
        <p:nvSpPr>
          <p:cNvPr id="62480" name="Line 9"/>
          <p:cNvSpPr>
            <a:spLocks noChangeShapeType="1"/>
          </p:cNvSpPr>
          <p:nvPr/>
        </p:nvSpPr>
        <p:spPr bwMode="auto">
          <a:xfrm>
            <a:off x="3392488" y="1997075"/>
            <a:ext cx="595312" cy="0"/>
          </a:xfrm>
          <a:prstGeom prst="line">
            <a:avLst/>
          </a:prstGeom>
          <a:noFill/>
          <a:ln w="28575">
            <a:solidFill>
              <a:srgbClr val="FF0000"/>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ChangeArrowheads="1"/>
          </p:cNvSpPr>
          <p:nvPr/>
        </p:nvSpPr>
        <p:spPr bwMode="auto">
          <a:xfrm>
            <a:off x="0" y="2232025"/>
            <a:ext cx="9144000" cy="641350"/>
          </a:xfrm>
          <a:prstGeom prst="rect">
            <a:avLst/>
          </a:prstGeom>
          <a:noFill/>
          <a:ln w="9525">
            <a:noFill/>
            <a:miter lim="800000"/>
            <a:headEnd/>
            <a:tailEnd/>
          </a:ln>
        </p:spPr>
        <p:txBody>
          <a:bodyPr>
            <a:spAutoFit/>
          </a:bodyPr>
          <a:lstStyle/>
          <a:p>
            <a:pPr marL="457200" indent="-457200" algn="ctr" eaLnBrk="0" hangingPunct="0">
              <a:spcBef>
                <a:spcPct val="50000"/>
              </a:spcBef>
              <a:buClr>
                <a:schemeClr val="tx1"/>
              </a:buClr>
            </a:pPr>
            <a:r>
              <a:rPr lang="en-US" sz="1800" b="1" dirty="0"/>
              <a:t>	Budgetary control is enforced on financial transactions through the use of commitment control ledgers and control options. </a:t>
            </a:r>
          </a:p>
        </p:txBody>
      </p:sp>
      <p:grpSp>
        <p:nvGrpSpPr>
          <p:cNvPr id="2" name="Group 3"/>
          <p:cNvGrpSpPr>
            <a:grpSpLocks/>
          </p:cNvGrpSpPr>
          <p:nvPr/>
        </p:nvGrpSpPr>
        <p:grpSpPr bwMode="auto">
          <a:xfrm>
            <a:off x="271463" y="3319463"/>
            <a:ext cx="8426450" cy="1938337"/>
            <a:chOff x="864" y="8064"/>
            <a:chExt cx="9936" cy="1440"/>
          </a:xfrm>
        </p:grpSpPr>
        <p:sp>
          <p:nvSpPr>
            <p:cNvPr id="12297" name="Rectangle 4"/>
            <p:cNvSpPr>
              <a:spLocks noChangeArrowheads="1"/>
            </p:cNvSpPr>
            <p:nvPr/>
          </p:nvSpPr>
          <p:spPr bwMode="auto">
            <a:xfrm>
              <a:off x="3456" y="8352"/>
              <a:ext cx="1584" cy="864"/>
            </a:xfrm>
            <a:prstGeom prst="rect">
              <a:avLst/>
            </a:prstGeom>
            <a:solidFill>
              <a:srgbClr val="FFFFCC"/>
            </a:solidFill>
            <a:ln w="9525">
              <a:solidFill>
                <a:srgbClr val="000000"/>
              </a:solidFill>
              <a:miter lim="800000"/>
              <a:headEnd/>
              <a:tailEnd/>
            </a:ln>
          </p:spPr>
          <p:txBody>
            <a:bodyPr tIns="91440"/>
            <a:lstStyle/>
            <a:p>
              <a:pPr algn="ctr" eaLnBrk="0" hangingPunct="0"/>
              <a:r>
                <a:rPr lang="en-US" sz="1200" b="1">
                  <a:latin typeface="Arial Unicode MS" pitchFamily="34" charset="-128"/>
                </a:rPr>
                <a:t>Budget Checking</a:t>
              </a:r>
            </a:p>
            <a:p>
              <a:pPr algn="ctr" eaLnBrk="0" hangingPunct="0"/>
              <a:r>
                <a:rPr lang="en-US" sz="1200" b="1">
                  <a:latin typeface="Arial Unicode MS" pitchFamily="34" charset="-128"/>
                </a:rPr>
                <a:t>Process</a:t>
              </a:r>
              <a:endParaRPr lang="en-US" sz="900" b="1">
                <a:latin typeface="Arial Unicode MS" pitchFamily="34" charset="-128"/>
              </a:endParaRPr>
            </a:p>
            <a:p>
              <a:pPr eaLnBrk="0" hangingPunct="0"/>
              <a:endParaRPr lang="en-US" sz="3200" b="1">
                <a:latin typeface="Arial Unicode MS" pitchFamily="34" charset="-128"/>
              </a:endParaRPr>
            </a:p>
          </p:txBody>
        </p:sp>
        <p:sp>
          <p:nvSpPr>
            <p:cNvPr id="12298" name="Rectangle 5"/>
            <p:cNvSpPr>
              <a:spLocks noChangeArrowheads="1"/>
            </p:cNvSpPr>
            <p:nvPr/>
          </p:nvSpPr>
          <p:spPr bwMode="auto">
            <a:xfrm>
              <a:off x="7344" y="8352"/>
              <a:ext cx="1584" cy="864"/>
            </a:xfrm>
            <a:prstGeom prst="rect">
              <a:avLst/>
            </a:prstGeom>
            <a:solidFill>
              <a:srgbClr val="FFFFCC"/>
            </a:solidFill>
            <a:ln w="9525">
              <a:solidFill>
                <a:srgbClr val="000000"/>
              </a:solidFill>
              <a:miter lim="800000"/>
              <a:headEnd/>
              <a:tailEnd/>
            </a:ln>
          </p:spPr>
          <p:txBody>
            <a:bodyPr/>
            <a:lstStyle/>
            <a:p>
              <a:pPr algn="ctr" eaLnBrk="0" hangingPunct="0"/>
              <a:endParaRPr lang="en-US" sz="1200">
                <a:latin typeface="Arial Unicode MS" pitchFamily="34" charset="-128"/>
              </a:endParaRPr>
            </a:p>
            <a:p>
              <a:pPr algn="ctr" eaLnBrk="0" hangingPunct="0"/>
              <a:r>
                <a:rPr lang="en-US" sz="1200" b="1">
                  <a:latin typeface="Arial Unicode MS" pitchFamily="34" charset="-128"/>
                </a:rPr>
                <a:t>Journal Posting Process</a:t>
              </a:r>
            </a:p>
            <a:p>
              <a:pPr eaLnBrk="0" hangingPunct="0"/>
              <a:endParaRPr lang="en-US" sz="1200" b="1">
                <a:latin typeface="Arial Unicode MS" pitchFamily="34" charset="-128"/>
              </a:endParaRPr>
            </a:p>
          </p:txBody>
        </p:sp>
        <p:sp>
          <p:nvSpPr>
            <p:cNvPr id="12299" name="AutoShape 6"/>
            <p:cNvSpPr>
              <a:spLocks noChangeArrowheads="1"/>
            </p:cNvSpPr>
            <p:nvPr/>
          </p:nvSpPr>
          <p:spPr bwMode="auto">
            <a:xfrm>
              <a:off x="5472" y="8208"/>
              <a:ext cx="1440" cy="1152"/>
            </a:xfrm>
            <a:prstGeom prst="can">
              <a:avLst>
                <a:gd name="adj" fmla="val 25000"/>
              </a:avLst>
            </a:prstGeom>
            <a:solidFill>
              <a:srgbClr val="FFFFCC"/>
            </a:solidFill>
            <a:ln w="9525">
              <a:solidFill>
                <a:srgbClr val="000000"/>
              </a:solidFill>
              <a:round/>
              <a:headEnd/>
              <a:tailEnd/>
            </a:ln>
          </p:spPr>
          <p:txBody>
            <a:bodyPr/>
            <a:lstStyle/>
            <a:p>
              <a:pPr algn="ctr" eaLnBrk="0" hangingPunct="0"/>
              <a:endParaRPr lang="en-US" sz="1200">
                <a:latin typeface="Arial Unicode MS" pitchFamily="34" charset="-128"/>
              </a:endParaRPr>
            </a:p>
            <a:p>
              <a:pPr algn="ctr" eaLnBrk="0" hangingPunct="0"/>
              <a:r>
                <a:rPr lang="en-US" sz="1200" b="1">
                  <a:latin typeface="Arial Unicode MS" pitchFamily="34" charset="-128"/>
                </a:rPr>
                <a:t>Commitment Control</a:t>
              </a:r>
            </a:p>
            <a:p>
              <a:pPr algn="ctr" eaLnBrk="0" hangingPunct="0"/>
              <a:r>
                <a:rPr lang="en-US" sz="1200" b="1">
                  <a:latin typeface="Arial Unicode MS" pitchFamily="34" charset="-128"/>
                </a:rPr>
                <a:t>Ledgers</a:t>
              </a:r>
            </a:p>
          </p:txBody>
        </p:sp>
        <p:sp>
          <p:nvSpPr>
            <p:cNvPr id="12300" name="Line 7"/>
            <p:cNvSpPr>
              <a:spLocks noChangeShapeType="1"/>
            </p:cNvSpPr>
            <p:nvPr/>
          </p:nvSpPr>
          <p:spPr bwMode="auto">
            <a:xfrm>
              <a:off x="6912" y="8784"/>
              <a:ext cx="432" cy="0"/>
            </a:xfrm>
            <a:prstGeom prst="line">
              <a:avLst/>
            </a:prstGeom>
            <a:noFill/>
            <a:ln w="9525">
              <a:solidFill>
                <a:srgbClr val="000000"/>
              </a:solidFill>
              <a:round/>
              <a:headEnd/>
              <a:tailEnd type="triangle" w="med" len="med"/>
            </a:ln>
          </p:spPr>
          <p:txBody>
            <a:bodyPr/>
            <a:lstStyle/>
            <a:p>
              <a:endParaRPr lang="en-US"/>
            </a:p>
          </p:txBody>
        </p:sp>
        <p:sp>
          <p:nvSpPr>
            <p:cNvPr id="12301" name="Line 8"/>
            <p:cNvSpPr>
              <a:spLocks noChangeShapeType="1"/>
            </p:cNvSpPr>
            <p:nvPr/>
          </p:nvSpPr>
          <p:spPr bwMode="auto">
            <a:xfrm>
              <a:off x="8928" y="8784"/>
              <a:ext cx="432" cy="0"/>
            </a:xfrm>
            <a:prstGeom prst="line">
              <a:avLst/>
            </a:prstGeom>
            <a:noFill/>
            <a:ln w="9525">
              <a:solidFill>
                <a:srgbClr val="000000"/>
              </a:solidFill>
              <a:round/>
              <a:headEnd/>
              <a:tailEnd type="triangle" w="med" len="med"/>
            </a:ln>
          </p:spPr>
          <p:txBody>
            <a:bodyPr/>
            <a:lstStyle/>
            <a:p>
              <a:endParaRPr lang="en-US"/>
            </a:p>
          </p:txBody>
        </p:sp>
        <p:sp>
          <p:nvSpPr>
            <p:cNvPr id="12302" name="Rectangle 9"/>
            <p:cNvSpPr>
              <a:spLocks noChangeArrowheads="1"/>
            </p:cNvSpPr>
            <p:nvPr/>
          </p:nvSpPr>
          <p:spPr bwMode="auto">
            <a:xfrm>
              <a:off x="864" y="8064"/>
              <a:ext cx="2160" cy="1440"/>
            </a:xfrm>
            <a:prstGeom prst="rect">
              <a:avLst/>
            </a:prstGeom>
            <a:solidFill>
              <a:srgbClr val="FFFFCC"/>
            </a:solidFill>
            <a:ln w="9525">
              <a:solidFill>
                <a:srgbClr val="000000"/>
              </a:solidFill>
              <a:miter lim="800000"/>
              <a:headEnd/>
              <a:tailEnd/>
            </a:ln>
          </p:spPr>
          <p:txBody>
            <a:bodyPr/>
            <a:lstStyle/>
            <a:p>
              <a:pPr algn="ctr" eaLnBrk="0" hangingPunct="0"/>
              <a:r>
                <a:rPr lang="en-US" sz="1200" b="1" u="sng">
                  <a:latin typeface="Arial Unicode MS" pitchFamily="34" charset="-128"/>
                </a:rPr>
                <a:t>Distribution Lines from Transactions</a:t>
              </a:r>
            </a:p>
            <a:p>
              <a:pPr algn="ctr" eaLnBrk="0" hangingPunct="0"/>
              <a:endParaRPr lang="en-US" sz="1200" u="sng">
                <a:latin typeface="Arial Unicode MS" pitchFamily="34" charset="-128"/>
              </a:endParaRPr>
            </a:p>
            <a:p>
              <a:pPr eaLnBrk="0" hangingPunct="0"/>
              <a:r>
                <a:rPr lang="en-US" sz="1200" b="1">
                  <a:latin typeface="Arial Unicode MS" pitchFamily="34" charset="-128"/>
                </a:rPr>
                <a:t>Journals –  GL</a:t>
              </a:r>
            </a:p>
            <a:p>
              <a:pPr eaLnBrk="0" hangingPunct="0"/>
              <a:r>
                <a:rPr lang="en-US" sz="1200" b="1">
                  <a:latin typeface="Arial Unicode MS" pitchFamily="34" charset="-128"/>
                </a:rPr>
                <a:t>Purchase Orders –PO</a:t>
              </a:r>
            </a:p>
            <a:p>
              <a:pPr eaLnBrk="0" hangingPunct="0"/>
              <a:r>
                <a:rPr lang="en-US" sz="1200" b="1">
                  <a:latin typeface="Arial Unicode MS" pitchFamily="34" charset="-128"/>
                </a:rPr>
                <a:t>Vouchers –  AP</a:t>
              </a:r>
            </a:p>
            <a:p>
              <a:pPr eaLnBrk="0" hangingPunct="0"/>
              <a:endParaRPr lang="en-US" sz="1200" b="1">
                <a:latin typeface="Arial Unicode MS" pitchFamily="34" charset="-128"/>
              </a:endParaRPr>
            </a:p>
          </p:txBody>
        </p:sp>
        <p:sp>
          <p:nvSpPr>
            <p:cNvPr id="12303" name="Line 10"/>
            <p:cNvSpPr>
              <a:spLocks noChangeShapeType="1"/>
            </p:cNvSpPr>
            <p:nvPr/>
          </p:nvSpPr>
          <p:spPr bwMode="auto">
            <a:xfrm>
              <a:off x="3024" y="8784"/>
              <a:ext cx="432" cy="0"/>
            </a:xfrm>
            <a:prstGeom prst="line">
              <a:avLst/>
            </a:prstGeom>
            <a:noFill/>
            <a:ln w="9525">
              <a:solidFill>
                <a:srgbClr val="000000"/>
              </a:solidFill>
              <a:round/>
              <a:headEnd/>
              <a:tailEnd type="triangle" w="med" len="med"/>
            </a:ln>
          </p:spPr>
          <p:txBody>
            <a:bodyPr/>
            <a:lstStyle/>
            <a:p>
              <a:endParaRPr lang="en-US"/>
            </a:p>
          </p:txBody>
        </p:sp>
        <p:sp>
          <p:nvSpPr>
            <p:cNvPr id="12304" name="AutoShape 11"/>
            <p:cNvSpPr>
              <a:spLocks noChangeArrowheads="1"/>
            </p:cNvSpPr>
            <p:nvPr/>
          </p:nvSpPr>
          <p:spPr bwMode="auto">
            <a:xfrm>
              <a:off x="9360" y="8208"/>
              <a:ext cx="1440" cy="1152"/>
            </a:xfrm>
            <a:prstGeom prst="can">
              <a:avLst>
                <a:gd name="adj" fmla="val 25000"/>
              </a:avLst>
            </a:prstGeom>
            <a:solidFill>
              <a:srgbClr val="FFFFCC"/>
            </a:solidFill>
            <a:ln w="9525">
              <a:solidFill>
                <a:srgbClr val="000000"/>
              </a:solidFill>
              <a:round/>
              <a:headEnd/>
              <a:tailEnd/>
            </a:ln>
          </p:spPr>
          <p:txBody>
            <a:bodyPr/>
            <a:lstStyle/>
            <a:p>
              <a:pPr algn="ctr" eaLnBrk="0" hangingPunct="0"/>
              <a:endParaRPr lang="en-US" sz="1200" b="1">
                <a:latin typeface="Arial Unicode MS" pitchFamily="34" charset="-128"/>
              </a:endParaRPr>
            </a:p>
            <a:p>
              <a:pPr algn="ctr" eaLnBrk="0" hangingPunct="0"/>
              <a:r>
                <a:rPr lang="en-US" sz="1200" b="1">
                  <a:latin typeface="Arial Unicode MS" pitchFamily="34" charset="-128"/>
                </a:rPr>
                <a:t>Actuals Ledger</a:t>
              </a:r>
            </a:p>
            <a:p>
              <a:pPr eaLnBrk="0" hangingPunct="0"/>
              <a:endParaRPr lang="en-US" sz="3200" b="1">
                <a:latin typeface="Arial Unicode MS" pitchFamily="34" charset="-128"/>
              </a:endParaRPr>
            </a:p>
          </p:txBody>
        </p:sp>
        <p:sp>
          <p:nvSpPr>
            <p:cNvPr id="12305" name="Line 12"/>
            <p:cNvSpPr>
              <a:spLocks noChangeShapeType="1"/>
            </p:cNvSpPr>
            <p:nvPr/>
          </p:nvSpPr>
          <p:spPr bwMode="auto">
            <a:xfrm>
              <a:off x="5040" y="8784"/>
              <a:ext cx="432" cy="0"/>
            </a:xfrm>
            <a:prstGeom prst="line">
              <a:avLst/>
            </a:prstGeom>
            <a:noFill/>
            <a:ln w="9525">
              <a:solidFill>
                <a:srgbClr val="000000"/>
              </a:solidFill>
              <a:round/>
              <a:headEnd/>
              <a:tailEnd type="triangle" w="med" len="med"/>
            </a:ln>
          </p:spPr>
          <p:txBody>
            <a:bodyPr/>
            <a:lstStyle/>
            <a:p>
              <a:endParaRPr lang="en-US"/>
            </a:p>
          </p:txBody>
        </p:sp>
      </p:grpSp>
      <p:sp>
        <p:nvSpPr>
          <p:cNvPr id="12293" name="Rectangle 14"/>
          <p:cNvSpPr>
            <a:spLocks noChangeArrowheads="1"/>
          </p:cNvSpPr>
          <p:nvPr/>
        </p:nvSpPr>
        <p:spPr bwMode="auto">
          <a:xfrm>
            <a:off x="0" y="381000"/>
            <a:ext cx="7086600" cy="531813"/>
          </a:xfrm>
          <a:prstGeom prst="rect">
            <a:avLst/>
          </a:prstGeom>
          <a:noFill/>
          <a:ln w="12700">
            <a:noFill/>
            <a:miter lim="800000"/>
            <a:headEnd/>
            <a:tailEnd/>
          </a:ln>
        </p:spPr>
        <p:txBody>
          <a:bodyPr lIns="90488" tIns="44450" rIns="90488" bIns="44450" anchor="b"/>
          <a:lstStyle/>
          <a:p>
            <a:r>
              <a:rPr lang="en-US" sz="3200" b="1" dirty="0" smtClean="0">
                <a:solidFill>
                  <a:schemeClr val="bg1"/>
                </a:solidFill>
              </a:rPr>
              <a:t>Transaction Process Flow</a:t>
            </a:r>
            <a:endParaRPr lang="en-US" sz="3200" b="1" dirty="0">
              <a:solidFill>
                <a:schemeClr val="bg1"/>
              </a:solidFill>
            </a:endParaRPr>
          </a:p>
        </p:txBody>
      </p:sp>
      <p:sp>
        <p:nvSpPr>
          <p:cNvPr id="12294" name="Text Box 15"/>
          <p:cNvSpPr txBox="1">
            <a:spLocks noChangeArrowheads="1"/>
          </p:cNvSpPr>
          <p:nvPr/>
        </p:nvSpPr>
        <p:spPr bwMode="auto">
          <a:xfrm>
            <a:off x="4165600" y="5065713"/>
            <a:ext cx="1930400" cy="1474787"/>
          </a:xfrm>
          <a:prstGeom prst="rect">
            <a:avLst/>
          </a:prstGeom>
          <a:noFill/>
          <a:ln w="9525">
            <a:noFill/>
            <a:miter lim="800000"/>
            <a:headEnd/>
            <a:tailEnd/>
          </a:ln>
        </p:spPr>
        <p:txBody>
          <a:bodyPr>
            <a:spAutoFit/>
          </a:bodyPr>
          <a:lstStyle/>
          <a:p>
            <a:pPr>
              <a:buFontTx/>
              <a:buChar char="•"/>
            </a:pPr>
            <a:r>
              <a:rPr lang="en-US" sz="1400" b="1"/>
              <a:t> Budgets</a:t>
            </a:r>
          </a:p>
          <a:p>
            <a:pPr>
              <a:buFontTx/>
              <a:buChar char="•"/>
            </a:pPr>
            <a:r>
              <a:rPr lang="en-US" sz="1400" b="1"/>
              <a:t> Encumbrances</a:t>
            </a:r>
          </a:p>
          <a:p>
            <a:pPr>
              <a:buFontTx/>
              <a:buChar char="•"/>
            </a:pPr>
            <a:r>
              <a:rPr lang="en-US" sz="1400" b="1"/>
              <a:t> Expenses</a:t>
            </a:r>
          </a:p>
          <a:p>
            <a:pPr>
              <a:buFontTx/>
              <a:buChar char="•"/>
            </a:pPr>
            <a:r>
              <a:rPr lang="en-US" sz="1400" b="1"/>
              <a:t> Revenue Estimates</a:t>
            </a:r>
          </a:p>
          <a:p>
            <a:pPr>
              <a:buFontTx/>
              <a:buChar char="•"/>
            </a:pPr>
            <a:r>
              <a:rPr lang="en-US" sz="1400" b="1"/>
              <a:t> Revenue</a:t>
            </a:r>
          </a:p>
          <a:p>
            <a:pPr>
              <a:spcBef>
                <a:spcPct val="50000"/>
              </a:spcBef>
              <a:buFontTx/>
              <a:buChar char="•"/>
            </a:pPr>
            <a:endParaRPr lang="en-US" sz="1400">
              <a:solidFill>
                <a:srgbClr val="FFFFCC"/>
              </a:solidFill>
            </a:endParaRPr>
          </a:p>
        </p:txBody>
      </p:sp>
      <p:sp>
        <p:nvSpPr>
          <p:cNvPr id="12295" name="Text Box 16"/>
          <p:cNvSpPr txBox="1">
            <a:spLocks noChangeArrowheads="1"/>
          </p:cNvSpPr>
          <p:nvPr/>
        </p:nvSpPr>
        <p:spPr bwMode="auto">
          <a:xfrm>
            <a:off x="7556500" y="5022850"/>
            <a:ext cx="1395413" cy="1687513"/>
          </a:xfrm>
          <a:prstGeom prst="rect">
            <a:avLst/>
          </a:prstGeom>
          <a:noFill/>
          <a:ln w="9525">
            <a:noFill/>
            <a:miter lim="800000"/>
            <a:headEnd/>
            <a:tailEnd/>
          </a:ln>
        </p:spPr>
        <p:txBody>
          <a:bodyPr>
            <a:spAutoFit/>
          </a:bodyPr>
          <a:lstStyle/>
          <a:p>
            <a:pPr>
              <a:buFontTx/>
              <a:buChar char="•"/>
            </a:pPr>
            <a:r>
              <a:rPr lang="en-US" sz="1400"/>
              <a:t>  Assets</a:t>
            </a:r>
          </a:p>
          <a:p>
            <a:pPr>
              <a:buFontTx/>
              <a:buChar char="•"/>
            </a:pPr>
            <a:r>
              <a:rPr lang="en-US" sz="1400"/>
              <a:t>  Liabilities</a:t>
            </a:r>
          </a:p>
          <a:p>
            <a:pPr>
              <a:buFontTx/>
              <a:buChar char="•"/>
            </a:pPr>
            <a:r>
              <a:rPr lang="en-US" sz="1400"/>
              <a:t>  Fund Equity</a:t>
            </a:r>
          </a:p>
          <a:p>
            <a:pPr>
              <a:buFontTx/>
              <a:buChar char="•"/>
            </a:pPr>
            <a:r>
              <a:rPr lang="en-US" sz="1400"/>
              <a:t>  Revenue</a:t>
            </a:r>
          </a:p>
          <a:p>
            <a:pPr>
              <a:buFontTx/>
              <a:buChar char="•"/>
            </a:pPr>
            <a:r>
              <a:rPr lang="en-US" sz="1400"/>
              <a:t>  Expenses</a:t>
            </a:r>
          </a:p>
          <a:p>
            <a:endParaRPr lang="en-US" sz="1400">
              <a:solidFill>
                <a:srgbClr val="FFFFCC"/>
              </a:solidFill>
            </a:endParaRPr>
          </a:p>
          <a:p>
            <a:pPr>
              <a:spcBef>
                <a:spcPct val="50000"/>
              </a:spcBef>
              <a:buFontTx/>
              <a:buChar char="•"/>
            </a:pPr>
            <a:endParaRPr lang="en-US" sz="1400">
              <a:solidFill>
                <a:srgbClr val="FFFFCC"/>
              </a:solidFill>
            </a:endParaRPr>
          </a:p>
        </p:txBody>
      </p:sp>
      <p:sp>
        <p:nvSpPr>
          <p:cNvPr id="35857" name="Oval 17"/>
          <p:cNvSpPr>
            <a:spLocks noChangeArrowheads="1"/>
          </p:cNvSpPr>
          <p:nvPr/>
        </p:nvSpPr>
        <p:spPr bwMode="auto">
          <a:xfrm>
            <a:off x="5528734" y="3122613"/>
            <a:ext cx="1947954" cy="2332038"/>
          </a:xfrm>
          <a:prstGeom prst="ellipse">
            <a:avLst/>
          </a:prstGeom>
          <a:noFill/>
          <a:ln w="31750">
            <a:solidFill>
              <a:schemeClr val="folHlink"/>
            </a:solidFill>
            <a:round/>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857"/>
                                        </p:tgtEl>
                                        <p:attrNameLst>
                                          <p:attrName>style.visibility</p:attrName>
                                        </p:attrNameLst>
                                      </p:cBhvr>
                                      <p:to>
                                        <p:strVal val="visible"/>
                                      </p:to>
                                    </p:set>
                                    <p:animEffect transition="in" filter="dissolve">
                                      <p:cBhvr>
                                        <p:cTn id="7" dur="500"/>
                                        <p:tgtEl>
                                          <p:spTgt spid="358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3"/>
          <p:cNvSpPr>
            <a:spLocks noGrp="1"/>
          </p:cNvSpPr>
          <p:nvPr>
            <p:ph type="title" idx="4294967295"/>
          </p:nvPr>
        </p:nvSpPr>
        <p:spPr>
          <a:xfrm>
            <a:off x="76200" y="0"/>
            <a:ext cx="6934200" cy="1143000"/>
          </a:xfrm>
        </p:spPr>
        <p:txBody>
          <a:bodyPr/>
          <a:lstStyle/>
          <a:p>
            <a:r>
              <a:rPr lang="en-US" smtClean="0"/>
              <a:t>Posting to the GL</a:t>
            </a:r>
          </a:p>
        </p:txBody>
      </p:sp>
      <p:grpSp>
        <p:nvGrpSpPr>
          <p:cNvPr id="63491" name="Group 17"/>
          <p:cNvGrpSpPr>
            <a:grpSpLocks/>
          </p:cNvGrpSpPr>
          <p:nvPr/>
        </p:nvGrpSpPr>
        <p:grpSpPr bwMode="auto">
          <a:xfrm>
            <a:off x="304800" y="2667000"/>
            <a:ext cx="8229600" cy="998538"/>
            <a:chOff x="288" y="1680"/>
            <a:chExt cx="5184" cy="629"/>
          </a:xfrm>
        </p:grpSpPr>
        <p:sp>
          <p:nvSpPr>
            <p:cNvPr id="63493" name="Line 6"/>
            <p:cNvSpPr>
              <a:spLocks noChangeShapeType="1"/>
            </p:cNvSpPr>
            <p:nvPr/>
          </p:nvSpPr>
          <p:spPr bwMode="auto">
            <a:xfrm>
              <a:off x="1248" y="2016"/>
              <a:ext cx="420" cy="0"/>
            </a:xfrm>
            <a:prstGeom prst="line">
              <a:avLst/>
            </a:prstGeom>
            <a:noFill/>
            <a:ln w="28575">
              <a:solidFill>
                <a:srgbClr val="FF0000"/>
              </a:solidFill>
              <a:round/>
              <a:headEnd/>
              <a:tailEnd type="triangle" w="med" len="med"/>
            </a:ln>
          </p:spPr>
          <p:txBody>
            <a:bodyPr/>
            <a:lstStyle/>
            <a:p>
              <a:endParaRPr lang="en-US"/>
            </a:p>
          </p:txBody>
        </p:sp>
        <p:grpSp>
          <p:nvGrpSpPr>
            <p:cNvPr id="63494" name="Group 16"/>
            <p:cNvGrpSpPr>
              <a:grpSpLocks/>
            </p:cNvGrpSpPr>
            <p:nvPr/>
          </p:nvGrpSpPr>
          <p:grpSpPr bwMode="auto">
            <a:xfrm>
              <a:off x="288" y="1680"/>
              <a:ext cx="5184" cy="629"/>
              <a:chOff x="288" y="1680"/>
              <a:chExt cx="5184" cy="629"/>
            </a:xfrm>
          </p:grpSpPr>
          <p:sp>
            <p:nvSpPr>
              <p:cNvPr id="63495" name="AutoShape 8"/>
              <p:cNvSpPr>
                <a:spLocks noChangeArrowheads="1"/>
              </p:cNvSpPr>
              <p:nvPr/>
            </p:nvSpPr>
            <p:spPr bwMode="auto">
              <a:xfrm>
                <a:off x="4633" y="1785"/>
                <a:ext cx="839" cy="524"/>
              </a:xfrm>
              <a:prstGeom prst="flowChartDocument">
                <a:avLst/>
              </a:prstGeom>
              <a:noFill/>
              <a:ln w="28575" algn="ctr">
                <a:solidFill>
                  <a:srgbClr val="000000"/>
                </a:solidFill>
                <a:miter lim="800000"/>
                <a:headEnd/>
                <a:tailEnd/>
              </a:ln>
            </p:spPr>
            <p:txBody>
              <a:bodyPr/>
              <a:lstStyle/>
              <a:p>
                <a:r>
                  <a:rPr lang="en-US" sz="1400" b="1">
                    <a:latin typeface="Verdana" pitchFamily="34" charset="0"/>
                  </a:rPr>
                  <a:t>General Ledger (Actuals)</a:t>
                </a:r>
                <a:endParaRPr lang="en-US" sz="1400"/>
              </a:p>
            </p:txBody>
          </p:sp>
          <p:sp>
            <p:nvSpPr>
              <p:cNvPr id="63496" name="Text Box 9"/>
              <p:cNvSpPr txBox="1">
                <a:spLocks noChangeArrowheads="1"/>
              </p:cNvSpPr>
              <p:nvPr/>
            </p:nvSpPr>
            <p:spPr bwMode="auto">
              <a:xfrm>
                <a:off x="1200" y="1680"/>
                <a:ext cx="839" cy="419"/>
              </a:xfrm>
              <a:prstGeom prst="rect">
                <a:avLst/>
              </a:prstGeom>
              <a:noFill/>
              <a:ln w="12700" algn="ctr">
                <a:noFill/>
                <a:miter lim="800000"/>
                <a:headEnd/>
                <a:tailEnd/>
              </a:ln>
            </p:spPr>
            <p:txBody>
              <a:bodyPr/>
              <a:lstStyle/>
              <a:p>
                <a:r>
                  <a:rPr lang="en-US" sz="1200" b="1">
                    <a:latin typeface="Verdana" pitchFamily="34" charset="0"/>
                  </a:rPr>
                  <a:t>Accounting Entries</a:t>
                </a:r>
                <a:endParaRPr lang="en-US" sz="1200"/>
              </a:p>
            </p:txBody>
          </p:sp>
          <p:sp>
            <p:nvSpPr>
              <p:cNvPr id="63497" name="Oval 10"/>
              <p:cNvSpPr>
                <a:spLocks noChangeArrowheads="1"/>
              </p:cNvSpPr>
              <p:nvPr/>
            </p:nvSpPr>
            <p:spPr bwMode="auto">
              <a:xfrm>
                <a:off x="1803" y="1680"/>
                <a:ext cx="944" cy="629"/>
              </a:xfrm>
              <a:prstGeom prst="ellipse">
                <a:avLst/>
              </a:prstGeom>
              <a:noFill/>
              <a:ln w="28575" algn="ctr">
                <a:solidFill>
                  <a:srgbClr val="FF0000"/>
                </a:solidFill>
                <a:round/>
                <a:headEnd/>
                <a:tailEnd/>
              </a:ln>
            </p:spPr>
            <p:txBody>
              <a:bodyPr/>
              <a:lstStyle/>
              <a:p>
                <a:r>
                  <a:rPr lang="en-US" sz="1200" b="1">
                    <a:latin typeface="Verdana" pitchFamily="34" charset="0"/>
                  </a:rPr>
                  <a:t>Journal Generator</a:t>
                </a:r>
                <a:endParaRPr lang="en-US" sz="1200" b="1"/>
              </a:p>
            </p:txBody>
          </p:sp>
          <p:sp>
            <p:nvSpPr>
              <p:cNvPr id="63498" name="Text Box 11"/>
              <p:cNvSpPr txBox="1">
                <a:spLocks noChangeArrowheads="1"/>
              </p:cNvSpPr>
              <p:nvPr/>
            </p:nvSpPr>
            <p:spPr bwMode="auto">
              <a:xfrm>
                <a:off x="2747" y="1680"/>
                <a:ext cx="838" cy="524"/>
              </a:xfrm>
              <a:prstGeom prst="rect">
                <a:avLst/>
              </a:prstGeom>
              <a:noFill/>
              <a:ln w="12700" algn="ctr">
                <a:noFill/>
                <a:miter lim="800000"/>
                <a:headEnd/>
                <a:tailEnd/>
              </a:ln>
            </p:spPr>
            <p:txBody>
              <a:bodyPr/>
              <a:lstStyle/>
              <a:p>
                <a:r>
                  <a:rPr lang="en-US" sz="1200" b="1">
                    <a:latin typeface="Verdana" pitchFamily="34" charset="0"/>
                  </a:rPr>
                  <a:t>Journal</a:t>
                </a:r>
              </a:p>
              <a:p>
                <a:r>
                  <a:rPr lang="en-US" sz="1200" b="1">
                    <a:latin typeface="Verdana" pitchFamily="34" charset="0"/>
                  </a:rPr>
                  <a:t>Entries</a:t>
                </a:r>
                <a:endParaRPr lang="en-US" sz="1200"/>
              </a:p>
            </p:txBody>
          </p:sp>
          <p:sp>
            <p:nvSpPr>
              <p:cNvPr id="63499" name="Line 12"/>
              <p:cNvSpPr>
                <a:spLocks noChangeShapeType="1"/>
              </p:cNvSpPr>
              <p:nvPr/>
            </p:nvSpPr>
            <p:spPr bwMode="auto">
              <a:xfrm>
                <a:off x="2747" y="1995"/>
                <a:ext cx="524" cy="0"/>
              </a:xfrm>
              <a:prstGeom prst="line">
                <a:avLst/>
              </a:prstGeom>
              <a:noFill/>
              <a:ln w="28575">
                <a:solidFill>
                  <a:srgbClr val="FF0000"/>
                </a:solidFill>
                <a:round/>
                <a:headEnd/>
                <a:tailEnd type="triangle" w="med" len="med"/>
              </a:ln>
            </p:spPr>
            <p:txBody>
              <a:bodyPr/>
              <a:lstStyle/>
              <a:p>
                <a:endParaRPr lang="en-US"/>
              </a:p>
            </p:txBody>
          </p:sp>
          <p:sp>
            <p:nvSpPr>
              <p:cNvPr id="63500" name="Oval 13"/>
              <p:cNvSpPr>
                <a:spLocks noChangeArrowheads="1"/>
              </p:cNvSpPr>
              <p:nvPr/>
            </p:nvSpPr>
            <p:spPr bwMode="auto">
              <a:xfrm>
                <a:off x="3376" y="1680"/>
                <a:ext cx="943" cy="629"/>
              </a:xfrm>
              <a:prstGeom prst="ellipse">
                <a:avLst/>
              </a:prstGeom>
              <a:noFill/>
              <a:ln w="28575" algn="ctr">
                <a:solidFill>
                  <a:srgbClr val="FF0000"/>
                </a:solidFill>
                <a:round/>
                <a:headEnd/>
                <a:tailEnd/>
              </a:ln>
            </p:spPr>
            <p:txBody>
              <a:bodyPr/>
              <a:lstStyle/>
              <a:p>
                <a:r>
                  <a:rPr lang="en-US" sz="1200" b="1">
                    <a:latin typeface="Verdana" pitchFamily="34" charset="0"/>
                  </a:rPr>
                  <a:t>Journal Post Process</a:t>
                </a:r>
                <a:endParaRPr lang="en-US" sz="1200"/>
              </a:p>
            </p:txBody>
          </p:sp>
          <p:sp>
            <p:nvSpPr>
              <p:cNvPr id="63501" name="Oval 14"/>
              <p:cNvSpPr>
                <a:spLocks noChangeArrowheads="1"/>
              </p:cNvSpPr>
              <p:nvPr/>
            </p:nvSpPr>
            <p:spPr bwMode="auto">
              <a:xfrm>
                <a:off x="288" y="1680"/>
                <a:ext cx="960" cy="629"/>
              </a:xfrm>
              <a:prstGeom prst="ellipse">
                <a:avLst/>
              </a:prstGeom>
              <a:noFill/>
              <a:ln w="28575" algn="ctr">
                <a:solidFill>
                  <a:srgbClr val="FF0000"/>
                </a:solidFill>
                <a:round/>
                <a:headEnd/>
                <a:tailEnd/>
              </a:ln>
            </p:spPr>
            <p:txBody>
              <a:bodyPr/>
              <a:lstStyle/>
              <a:p>
                <a:r>
                  <a:rPr lang="en-US" sz="1600" b="1">
                    <a:latin typeface="Verdana" pitchFamily="34" charset="0"/>
                  </a:rPr>
                  <a:t>Post Process</a:t>
                </a:r>
                <a:endParaRPr lang="en-US" sz="1600"/>
              </a:p>
            </p:txBody>
          </p:sp>
          <p:sp>
            <p:nvSpPr>
              <p:cNvPr id="63502" name="Line 15"/>
              <p:cNvSpPr>
                <a:spLocks noChangeShapeType="1"/>
              </p:cNvSpPr>
              <p:nvPr/>
            </p:nvSpPr>
            <p:spPr bwMode="auto">
              <a:xfrm>
                <a:off x="4319" y="1995"/>
                <a:ext cx="210" cy="0"/>
              </a:xfrm>
              <a:prstGeom prst="line">
                <a:avLst/>
              </a:prstGeom>
              <a:noFill/>
              <a:ln w="28575">
                <a:solidFill>
                  <a:srgbClr val="FF0000"/>
                </a:solidFill>
                <a:round/>
                <a:headEnd/>
                <a:tailEnd type="triangle" w="med" len="med"/>
              </a:ln>
            </p:spPr>
            <p:txBody>
              <a:bodyPr/>
              <a:lstStyle/>
              <a:p>
                <a:endParaRPr lang="en-US"/>
              </a:p>
            </p:txBody>
          </p:sp>
        </p:grpSp>
      </p:grpSp>
      <p:sp>
        <p:nvSpPr>
          <p:cNvPr id="63492" name="Text Box 18"/>
          <p:cNvSpPr txBox="1">
            <a:spLocks noChangeArrowheads="1"/>
          </p:cNvSpPr>
          <p:nvPr/>
        </p:nvSpPr>
        <p:spPr bwMode="auto">
          <a:xfrm>
            <a:off x="228600" y="3886200"/>
            <a:ext cx="1600200" cy="1077913"/>
          </a:xfrm>
          <a:prstGeom prst="rect">
            <a:avLst/>
          </a:prstGeom>
          <a:noFill/>
          <a:ln w="28575" algn="ctr">
            <a:noFill/>
            <a:miter lim="800000"/>
            <a:headEnd/>
            <a:tailEnd/>
          </a:ln>
        </p:spPr>
        <p:txBody>
          <a:bodyPr>
            <a:spAutoFit/>
          </a:bodyPr>
          <a:lstStyle/>
          <a:p>
            <a:pPr>
              <a:spcBef>
                <a:spcPct val="50000"/>
              </a:spcBef>
            </a:pPr>
            <a:r>
              <a:rPr lang="en-US" sz="1600" dirty="0" smtClean="0">
                <a:latin typeface="Verdana" pitchFamily="34" charset="0"/>
              </a:rPr>
              <a:t>Voucher Post</a:t>
            </a:r>
            <a:endParaRPr lang="en-US" sz="1600" dirty="0">
              <a:latin typeface="Verdana" pitchFamily="34" charset="0"/>
            </a:endParaRPr>
          </a:p>
          <a:p>
            <a:pPr>
              <a:spcBef>
                <a:spcPct val="50000"/>
              </a:spcBef>
            </a:pPr>
            <a:r>
              <a:rPr lang="en-US" sz="1600" dirty="0">
                <a:latin typeface="Verdana" pitchFamily="34" charset="0"/>
              </a:rPr>
              <a:t>AR Update</a:t>
            </a:r>
          </a:p>
          <a:p>
            <a:pPr>
              <a:spcBef>
                <a:spcPct val="50000"/>
              </a:spcBef>
            </a:pPr>
            <a:r>
              <a:rPr lang="en-US" sz="1600" dirty="0" smtClean="0">
                <a:latin typeface="Verdana" pitchFamily="34" charset="0"/>
              </a:rPr>
              <a:t>Payment Post</a:t>
            </a:r>
            <a:endParaRPr lang="en-US" sz="1600" dirty="0">
              <a:latin typeface="Verdana"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Reconciling Budgetary Expenses to </a:t>
            </a:r>
            <a:r>
              <a:rPr lang="en-US" dirty="0" err="1" smtClean="0"/>
              <a:t>Actuals</a:t>
            </a:r>
            <a:endParaRPr lang="en-US" dirty="0"/>
          </a:p>
        </p:txBody>
      </p:sp>
      <p:sp>
        <p:nvSpPr>
          <p:cNvPr id="3" name="Content Placeholder 2"/>
          <p:cNvSpPr>
            <a:spLocks noGrp="1"/>
          </p:cNvSpPr>
          <p:nvPr>
            <p:ph idx="1"/>
          </p:nvPr>
        </p:nvSpPr>
        <p:spPr/>
        <p:txBody>
          <a:bodyPr/>
          <a:lstStyle/>
          <a:p>
            <a:r>
              <a:rPr lang="en-US" dirty="0" smtClean="0"/>
              <a:t>Reconciling differences are the result of process timing and transactions that have not been fully processed</a:t>
            </a:r>
          </a:p>
          <a:p>
            <a:r>
              <a:rPr lang="en-US" dirty="0" smtClean="0"/>
              <a:t>Posting Processes occur during the nightly batch; Budget Check is run during daily batches and on demand</a:t>
            </a:r>
          </a:p>
          <a:p>
            <a:r>
              <a:rPr lang="en-US" dirty="0" smtClean="0"/>
              <a:t>Queries are in development to identify transactions that have passed budget check but aren’t yet posted</a:t>
            </a:r>
          </a:p>
          <a:p>
            <a:r>
              <a:rPr lang="en-US" dirty="0" smtClean="0"/>
              <a:t>GL Exp + Bud Check/Not Posted </a:t>
            </a:r>
            <a:r>
              <a:rPr lang="en-US" dirty="0" err="1" smtClean="0"/>
              <a:t>Trx</a:t>
            </a:r>
            <a:r>
              <a:rPr lang="en-US" dirty="0" smtClean="0"/>
              <a:t> = Bud Exp</a:t>
            </a:r>
          </a:p>
          <a:p>
            <a:endParaRPr lang="en-US" dirty="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Encumbrance Dashboard</a:t>
            </a:r>
            <a:br>
              <a:rPr lang="en-US" dirty="0" smtClean="0"/>
            </a:br>
            <a:r>
              <a:rPr lang="en-US" dirty="0" smtClean="0"/>
              <a:t>Now Available</a:t>
            </a:r>
            <a:endParaRPr lang="en-US" dirty="0"/>
          </a:p>
        </p:txBody>
      </p:sp>
      <p:pic>
        <p:nvPicPr>
          <p:cNvPr id="208898" name="Picture 2"/>
          <p:cNvPicPr>
            <a:picLocks noGrp="1" noChangeAspect="1" noChangeArrowheads="1"/>
          </p:cNvPicPr>
          <p:nvPr>
            <p:ph idx="1"/>
          </p:nvPr>
        </p:nvPicPr>
        <p:blipFill>
          <a:blip r:embed="rId2" cstate="print"/>
          <a:srcRect/>
          <a:stretch>
            <a:fillRect/>
          </a:stretch>
        </p:blipFill>
        <p:spPr bwMode="auto">
          <a:xfrm>
            <a:off x="191405" y="1658422"/>
            <a:ext cx="8800195" cy="4350589"/>
          </a:xfrm>
          <a:prstGeom prst="rect">
            <a:avLst/>
          </a:prstGeom>
          <a:noFill/>
          <a:ln w="9525">
            <a:noFill/>
            <a:miter lim="800000"/>
            <a:headEnd/>
            <a:tailEnd/>
          </a:ln>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smtClean="0"/>
              <a:t>Budget Reports/Inquiries</a:t>
            </a:r>
          </a:p>
        </p:txBody>
      </p:sp>
      <p:sp>
        <p:nvSpPr>
          <p:cNvPr id="79875" name="Content Placeholder 2"/>
          <p:cNvSpPr>
            <a:spLocks noGrp="1"/>
          </p:cNvSpPr>
          <p:nvPr>
            <p:ph idx="1"/>
          </p:nvPr>
        </p:nvSpPr>
        <p:spPr/>
        <p:txBody>
          <a:bodyPr/>
          <a:lstStyle/>
          <a:p>
            <a:r>
              <a:rPr lang="en-US" smtClean="0"/>
              <a:t>Budget Status Report (GLS8020)</a:t>
            </a:r>
          </a:p>
          <a:p>
            <a:r>
              <a:rPr lang="en-US" smtClean="0"/>
              <a:t>Budget Details Inquiry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dirty="0" smtClean="0"/>
              <a:t/>
            </a:r>
            <a:br>
              <a:rPr lang="en-US" dirty="0" smtClean="0"/>
            </a:br>
            <a:r>
              <a:rPr lang="en-US" dirty="0" smtClean="0"/>
              <a:t>What is a Ledger?</a:t>
            </a:r>
            <a:br>
              <a:rPr lang="en-US" dirty="0" smtClean="0"/>
            </a:br>
            <a:r>
              <a:rPr lang="en-US" sz="1600" b="0" dirty="0" smtClean="0"/>
              <a:t>An accounting book of final entry where transactions are listed in separate accounts .</a:t>
            </a:r>
            <a:endParaRPr lang="en-US" dirty="0" smtClean="0"/>
          </a:p>
        </p:txBody>
      </p:sp>
      <p:pic>
        <p:nvPicPr>
          <p:cNvPr id="54275" name="Picture 5"/>
          <p:cNvPicPr>
            <a:picLocks noGrp="1" noChangeAspect="1" noChangeArrowheads="1"/>
          </p:cNvPicPr>
          <p:nvPr>
            <p:ph idx="1"/>
          </p:nvPr>
        </p:nvPicPr>
        <p:blipFill>
          <a:blip r:embed="rId2" cstate="print"/>
          <a:srcRect l="13268" t="23149" r="56712" b="12808"/>
          <a:stretch>
            <a:fillRect/>
          </a:stretch>
        </p:blipFill>
        <p:spPr bwMode="auto">
          <a:xfrm>
            <a:off x="2667000" y="1295400"/>
            <a:ext cx="3657600" cy="4876800"/>
          </a:xfrm>
        </p:spPr>
      </p:pic>
      <p:sp>
        <p:nvSpPr>
          <p:cNvPr id="54276" name="Text Box 6"/>
          <p:cNvSpPr txBox="1">
            <a:spLocks noChangeArrowheads="1"/>
          </p:cNvSpPr>
          <p:nvPr/>
        </p:nvSpPr>
        <p:spPr bwMode="auto">
          <a:xfrm>
            <a:off x="6172200" y="4297363"/>
            <a:ext cx="2133600" cy="1006475"/>
          </a:xfrm>
          <a:prstGeom prst="rect">
            <a:avLst/>
          </a:prstGeom>
          <a:noFill/>
          <a:ln w="9525">
            <a:noFill/>
            <a:miter lim="800000"/>
            <a:headEnd/>
            <a:tailEnd/>
          </a:ln>
        </p:spPr>
        <p:txBody>
          <a:bodyPr>
            <a:spAutoFit/>
          </a:bodyPr>
          <a:lstStyle/>
          <a:p>
            <a:pPr>
              <a:spcBef>
                <a:spcPct val="50000"/>
              </a:spcBef>
            </a:pPr>
            <a:r>
              <a:rPr lang="en-US" sz="2000">
                <a:latin typeface="Verdana" pitchFamily="34" charset="0"/>
              </a:rPr>
              <a:t>Commitment Control Ledgers</a:t>
            </a:r>
          </a:p>
        </p:txBody>
      </p:sp>
      <p:sp>
        <p:nvSpPr>
          <p:cNvPr id="54277" name="AutoShape 10"/>
          <p:cNvSpPr>
            <a:spLocks/>
          </p:cNvSpPr>
          <p:nvPr/>
        </p:nvSpPr>
        <p:spPr bwMode="auto">
          <a:xfrm>
            <a:off x="5486400" y="3810000"/>
            <a:ext cx="609600" cy="1905000"/>
          </a:xfrm>
          <a:prstGeom prst="rightBrace">
            <a:avLst>
              <a:gd name="adj1" fmla="val 30208"/>
              <a:gd name="adj2" fmla="val 50000"/>
            </a:avLst>
          </a:prstGeom>
          <a:noFill/>
          <a:ln w="38100">
            <a:solidFill>
              <a:schemeClr val="tx1"/>
            </a:solidFill>
            <a:round/>
            <a:headEnd/>
            <a:tailEnd/>
          </a:ln>
        </p:spPr>
        <p:txBody>
          <a:bodyPr wrap="none" anchor="ctr"/>
          <a:lstStyle/>
          <a:p>
            <a:endParaRPr lang="en-US"/>
          </a:p>
        </p:txBody>
      </p:sp>
      <p:sp>
        <p:nvSpPr>
          <p:cNvPr id="54278" name="Text Box 8"/>
          <p:cNvSpPr txBox="1">
            <a:spLocks noChangeArrowheads="1"/>
          </p:cNvSpPr>
          <p:nvPr/>
        </p:nvSpPr>
        <p:spPr bwMode="auto">
          <a:xfrm>
            <a:off x="546100" y="2138363"/>
            <a:ext cx="2133600" cy="701675"/>
          </a:xfrm>
          <a:prstGeom prst="rect">
            <a:avLst/>
          </a:prstGeom>
          <a:noFill/>
          <a:ln w="9525">
            <a:noFill/>
            <a:miter lim="800000"/>
            <a:headEnd/>
            <a:tailEnd/>
          </a:ln>
        </p:spPr>
        <p:txBody>
          <a:bodyPr>
            <a:spAutoFit/>
          </a:bodyPr>
          <a:lstStyle/>
          <a:p>
            <a:pPr>
              <a:spcBef>
                <a:spcPct val="50000"/>
              </a:spcBef>
            </a:pPr>
            <a:r>
              <a:rPr lang="en-US" sz="2000" dirty="0">
                <a:latin typeface="Verdana" pitchFamily="34" charset="0"/>
              </a:rPr>
              <a:t>The General Ledger</a:t>
            </a:r>
          </a:p>
        </p:txBody>
      </p:sp>
      <p:sp>
        <p:nvSpPr>
          <p:cNvPr id="54279" name="Line 9"/>
          <p:cNvSpPr>
            <a:spLocks noChangeShapeType="1"/>
          </p:cNvSpPr>
          <p:nvPr/>
        </p:nvSpPr>
        <p:spPr bwMode="auto">
          <a:xfrm>
            <a:off x="1765300" y="2747963"/>
            <a:ext cx="990600" cy="457200"/>
          </a:xfrm>
          <a:prstGeom prst="line">
            <a:avLst/>
          </a:prstGeom>
          <a:noFill/>
          <a:ln w="38100">
            <a:solidFill>
              <a:schemeClr val="tx1"/>
            </a:solidFill>
            <a:round/>
            <a:headEnd/>
            <a:tailEnd type="triangle" w="med" len="med"/>
          </a:ln>
        </p:spPr>
        <p:txBody>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smtClean="0"/>
              <a:t>Budget Details Inquiry</a:t>
            </a:r>
          </a:p>
        </p:txBody>
      </p:sp>
      <p:sp>
        <p:nvSpPr>
          <p:cNvPr id="80899" name="Text Placeholder 5"/>
          <p:cNvSpPr>
            <a:spLocks noGrp="1"/>
          </p:cNvSpPr>
          <p:nvPr>
            <p:ph type="body" sz="half" idx="4294967295"/>
          </p:nvPr>
        </p:nvSpPr>
        <p:spPr>
          <a:xfrm>
            <a:off x="0" y="1435100"/>
            <a:ext cx="3008313" cy="4691063"/>
          </a:xfrm>
        </p:spPr>
        <p:txBody>
          <a:bodyPr/>
          <a:lstStyle/>
          <a:p>
            <a:r>
              <a:rPr lang="en-US" sz="1800" smtClean="0"/>
              <a:t>Navigation: Commitment Control &gt; Review Budget Activities &gt; Budget Details</a:t>
            </a:r>
          </a:p>
          <a:p>
            <a:r>
              <a:rPr lang="en-US" sz="1800" smtClean="0"/>
              <a:t>Narrow your search by entering as many parameters as is known/appropriate </a:t>
            </a:r>
          </a:p>
          <a:p>
            <a:r>
              <a:rPr lang="en-US" sz="1800" smtClean="0"/>
              <a:t>Don’t enter ChartFields that are not budget keys</a:t>
            </a:r>
          </a:p>
          <a:p>
            <a:r>
              <a:rPr lang="en-US" sz="1800" smtClean="0"/>
              <a:t>Do enter ChartFields at the correct budget translation</a:t>
            </a:r>
          </a:p>
          <a:p>
            <a:endParaRPr lang="en-US" sz="1800" smtClean="0"/>
          </a:p>
        </p:txBody>
      </p:sp>
      <p:pic>
        <p:nvPicPr>
          <p:cNvPr id="80900" name="Picture 3"/>
          <p:cNvPicPr>
            <a:picLocks noGrp="1" noChangeAspect="1" noChangeArrowheads="1"/>
          </p:cNvPicPr>
          <p:nvPr>
            <p:ph idx="1"/>
          </p:nvPr>
        </p:nvPicPr>
        <p:blipFill>
          <a:blip r:embed="rId2" cstate="print"/>
          <a:srcRect l="13716" t="20796" r="50443" b="14072"/>
          <a:stretch>
            <a:fillRect/>
          </a:stretch>
        </p:blipFill>
        <p:spPr bwMode="auto">
          <a:xfrm>
            <a:off x="3733800" y="1435100"/>
            <a:ext cx="4419600" cy="5019675"/>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smtClean="0"/>
              <a:t>Budget Details Inquiry</a:t>
            </a:r>
          </a:p>
        </p:txBody>
      </p:sp>
      <p:pic>
        <p:nvPicPr>
          <p:cNvPr id="81923" name="Picture 2"/>
          <p:cNvPicPr>
            <a:picLocks noGrp="1" noChangeAspect="1" noChangeArrowheads="1"/>
          </p:cNvPicPr>
          <p:nvPr>
            <p:ph idx="1"/>
          </p:nvPr>
        </p:nvPicPr>
        <p:blipFill>
          <a:blip r:embed="rId2" cstate="print"/>
          <a:srcRect l="14146" t="24750" r="27693" b="27219"/>
          <a:stretch>
            <a:fillRect/>
          </a:stretch>
        </p:blipFill>
        <p:spPr bwMode="auto">
          <a:xfrm>
            <a:off x="914400" y="1447800"/>
            <a:ext cx="7010400" cy="3617913"/>
          </a:xfrm>
        </p:spPr>
      </p:pic>
      <p:graphicFrame>
        <p:nvGraphicFramePr>
          <p:cNvPr id="7" name="Group 91"/>
          <p:cNvGraphicFramePr>
            <a:graphicFrameLocks/>
          </p:cNvGraphicFramePr>
          <p:nvPr/>
        </p:nvGraphicFramePr>
        <p:xfrm>
          <a:off x="914400" y="5065713"/>
          <a:ext cx="3124200" cy="1234440"/>
        </p:xfrm>
        <a:graphic>
          <a:graphicData uri="http://schemas.openxmlformats.org/drawingml/2006/table">
            <a:tbl>
              <a:tblPr/>
              <a:tblGrid>
                <a:gridCol w="3124200"/>
              </a:tblGrid>
              <a:tr h="30861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Verdana" pitchFamily="34" charset="0"/>
                          <a:cs typeface="Times New Roman" pitchFamily="18" charset="0"/>
                        </a:rPr>
                        <a:t>Corresponding Ledgers</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861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Verdana" pitchFamily="34" charset="0"/>
                          <a:cs typeface="Times New Roman" pitchFamily="18" charset="0"/>
                        </a:rPr>
                        <a:t>CC_OPR_BUD</a:t>
                      </a:r>
                      <a:endParaRPr kumimoji="0" lang="en-US" sz="14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861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Verdana" pitchFamily="34" charset="0"/>
                          <a:cs typeface="Times New Roman" pitchFamily="18" charset="0"/>
                        </a:rPr>
                        <a:t>CC_OPR_EXP</a:t>
                      </a:r>
                      <a:endParaRPr kumimoji="0" lang="en-US" sz="14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861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Verdana" pitchFamily="34" charset="0"/>
                          <a:cs typeface="Times New Roman" pitchFamily="18" charset="0"/>
                        </a:rPr>
                        <a:t>CC_OPR_ENC</a:t>
                      </a:r>
                      <a:endParaRPr kumimoji="0" lang="en-US" sz="14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1936" name="Line 92"/>
          <p:cNvSpPr>
            <a:spLocks noChangeShapeType="1"/>
          </p:cNvSpPr>
          <p:nvPr/>
        </p:nvSpPr>
        <p:spPr bwMode="auto">
          <a:xfrm flipV="1">
            <a:off x="3429000" y="3200400"/>
            <a:ext cx="838200" cy="1865313"/>
          </a:xfrm>
          <a:prstGeom prst="line">
            <a:avLst/>
          </a:prstGeom>
          <a:noFill/>
          <a:ln w="38100">
            <a:solidFill>
              <a:srgbClr val="FF0000"/>
            </a:solidFill>
            <a:round/>
            <a:headEnd/>
            <a:tailEnd type="triangle" w="med" len="med"/>
          </a:ln>
        </p:spPr>
        <p:txBody>
          <a:bodyPr/>
          <a:lstStyle/>
          <a:p>
            <a:endParaRPr lang="en-US"/>
          </a:p>
        </p:txBody>
      </p:sp>
      <p:sp>
        <p:nvSpPr>
          <p:cNvPr id="81937" name="Rectangle 8"/>
          <p:cNvSpPr>
            <a:spLocks noChangeArrowheads="1"/>
          </p:cNvSpPr>
          <p:nvPr/>
        </p:nvSpPr>
        <p:spPr bwMode="auto">
          <a:xfrm>
            <a:off x="4343400" y="2705100"/>
            <a:ext cx="1143000" cy="800100"/>
          </a:xfrm>
          <a:prstGeom prst="rect">
            <a:avLst/>
          </a:prstGeom>
          <a:noFill/>
          <a:ln w="57150" algn="ctr">
            <a:solidFill>
              <a:srgbClr val="FF0000"/>
            </a:solidFill>
            <a:miter lim="800000"/>
            <a:headEnd/>
            <a:tailEnd/>
          </a:ln>
        </p:spPr>
        <p:txBody>
          <a:bodyPr wrap="none" anchor="ctr"/>
          <a:lstStyle/>
          <a:p>
            <a:endParaRPr lang="en-US"/>
          </a:p>
        </p:txBody>
      </p:sp>
      <p:sp>
        <p:nvSpPr>
          <p:cNvPr id="81938" name="Rectangle 93"/>
          <p:cNvSpPr>
            <a:spLocks noChangeArrowheads="1"/>
          </p:cNvSpPr>
          <p:nvPr/>
        </p:nvSpPr>
        <p:spPr bwMode="auto">
          <a:xfrm>
            <a:off x="4800600" y="4608513"/>
            <a:ext cx="1219200" cy="457200"/>
          </a:xfrm>
          <a:prstGeom prst="rect">
            <a:avLst/>
          </a:prstGeom>
          <a:noFill/>
          <a:ln w="57150" algn="ctr">
            <a:solidFill>
              <a:srgbClr val="FF0000"/>
            </a:solidFill>
            <a:miter lim="800000"/>
            <a:headEnd/>
            <a:tailEnd/>
          </a:ln>
        </p:spPr>
        <p:txBody>
          <a:bodyPr wrap="none" anchor="ctr"/>
          <a:lstStyle/>
          <a:p>
            <a:endParaRPr lang="en-US"/>
          </a:p>
        </p:txBody>
      </p:sp>
      <p:sp>
        <p:nvSpPr>
          <p:cNvPr id="81939" name="Text Box 94"/>
          <p:cNvSpPr txBox="1">
            <a:spLocks noChangeArrowheads="1"/>
          </p:cNvSpPr>
          <p:nvPr/>
        </p:nvSpPr>
        <p:spPr bwMode="auto">
          <a:xfrm>
            <a:off x="5249863" y="5638800"/>
            <a:ext cx="2971800" cy="830263"/>
          </a:xfrm>
          <a:prstGeom prst="rect">
            <a:avLst/>
          </a:prstGeom>
          <a:noFill/>
          <a:ln w="28575" algn="ctr">
            <a:noFill/>
            <a:miter lim="800000"/>
            <a:headEnd/>
            <a:tailEnd/>
          </a:ln>
        </p:spPr>
        <p:txBody>
          <a:bodyPr>
            <a:spAutoFit/>
          </a:bodyPr>
          <a:lstStyle/>
          <a:p>
            <a:pPr>
              <a:spcBef>
                <a:spcPct val="50000"/>
              </a:spcBef>
            </a:pPr>
            <a:r>
              <a:rPr lang="en-US" sz="1600" b="1">
                <a:latin typeface="Verdana" pitchFamily="34" charset="0"/>
              </a:rPr>
              <a:t>If there are budget exceptions, a link will appear here</a:t>
            </a:r>
          </a:p>
        </p:txBody>
      </p:sp>
      <p:sp>
        <p:nvSpPr>
          <p:cNvPr id="81940" name="Line 95"/>
          <p:cNvSpPr>
            <a:spLocks noChangeShapeType="1"/>
          </p:cNvSpPr>
          <p:nvPr/>
        </p:nvSpPr>
        <p:spPr bwMode="auto">
          <a:xfrm flipH="1" flipV="1">
            <a:off x="5638800" y="5257800"/>
            <a:ext cx="381000" cy="381000"/>
          </a:xfrm>
          <a:prstGeom prst="line">
            <a:avLst/>
          </a:prstGeom>
          <a:noFill/>
          <a:ln w="28575">
            <a:solidFill>
              <a:srgbClr val="FF0000"/>
            </a:solidFill>
            <a:round/>
            <a:headEnd/>
            <a:tailEnd type="triangle" w="med" len="med"/>
          </a:ln>
        </p:spPr>
        <p:txBody>
          <a:bodyP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r>
              <a:rPr lang="en-US" smtClean="0"/>
              <a:t>Budget Status Report</a:t>
            </a:r>
            <a:br>
              <a:rPr lang="en-US" smtClean="0"/>
            </a:br>
            <a:r>
              <a:rPr lang="en-US" smtClean="0"/>
              <a:t>GLS8020</a:t>
            </a:r>
          </a:p>
        </p:txBody>
      </p:sp>
      <p:sp>
        <p:nvSpPr>
          <p:cNvPr id="92163" name="Text Placeholder 5"/>
          <p:cNvSpPr>
            <a:spLocks noGrp="1"/>
          </p:cNvSpPr>
          <p:nvPr>
            <p:ph type="body" sz="half" idx="4294967295"/>
          </p:nvPr>
        </p:nvSpPr>
        <p:spPr>
          <a:xfrm>
            <a:off x="0" y="1435100"/>
            <a:ext cx="3008313" cy="4691063"/>
          </a:xfrm>
        </p:spPr>
        <p:txBody>
          <a:bodyPr/>
          <a:lstStyle/>
          <a:p>
            <a:r>
              <a:rPr lang="en-US" sz="1800" smtClean="0"/>
              <a:t>Navigation: Commitment Control &gt; Budget Reports &gt; Budget Status</a:t>
            </a:r>
          </a:p>
          <a:p>
            <a:r>
              <a:rPr lang="en-US" sz="1800" smtClean="0"/>
              <a:t>Select the proper Ledger Group for the budget structure you wish to report against</a:t>
            </a:r>
          </a:p>
          <a:p>
            <a:r>
              <a:rPr lang="en-US" sz="1800" smtClean="0"/>
              <a:t>Don’t select ChartFields that are not budget keys</a:t>
            </a:r>
          </a:p>
          <a:p>
            <a:r>
              <a:rPr lang="en-US" sz="1800" smtClean="0"/>
              <a:t>Pay attention to the sort order (sequence) of the ChartFields you have selected to include</a:t>
            </a:r>
          </a:p>
          <a:p>
            <a:endParaRPr lang="en-US" sz="1800" smtClean="0"/>
          </a:p>
        </p:txBody>
      </p:sp>
      <p:pic>
        <p:nvPicPr>
          <p:cNvPr id="92164" name="Content Placeholder 6"/>
          <p:cNvPicPr>
            <a:picLocks noGrp="1"/>
          </p:cNvPicPr>
          <p:nvPr>
            <p:ph idx="1"/>
          </p:nvPr>
        </p:nvPicPr>
        <p:blipFill>
          <a:blip r:embed="rId2" cstate="print"/>
          <a:srcRect t="23590" r="50641" b="5641"/>
          <a:stretch>
            <a:fillRect/>
          </a:stretch>
        </p:blipFill>
        <p:spPr bwMode="auto">
          <a:xfrm>
            <a:off x="3352800" y="1565275"/>
            <a:ext cx="5311775" cy="4759325"/>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6"/>
          <p:cNvSpPr>
            <a:spLocks noGrp="1"/>
          </p:cNvSpPr>
          <p:nvPr>
            <p:ph type="title"/>
          </p:nvPr>
        </p:nvSpPr>
        <p:spPr/>
        <p:txBody>
          <a:bodyPr/>
          <a:lstStyle/>
          <a:p>
            <a:r>
              <a:rPr lang="en-US" smtClean="0"/>
              <a:t>Budget Status Report</a:t>
            </a:r>
            <a:br>
              <a:rPr lang="en-US" smtClean="0"/>
            </a:br>
            <a:r>
              <a:rPr lang="en-US" smtClean="0"/>
              <a:t>GLS8020</a:t>
            </a:r>
          </a:p>
        </p:txBody>
      </p:sp>
      <p:pic>
        <p:nvPicPr>
          <p:cNvPr id="93187" name="Content Placeholder 8"/>
          <p:cNvPicPr>
            <a:picLocks noGrp="1"/>
          </p:cNvPicPr>
          <p:nvPr>
            <p:ph idx="1"/>
          </p:nvPr>
        </p:nvPicPr>
        <p:blipFill>
          <a:blip r:embed="rId2" cstate="print"/>
          <a:srcRect l="8813" t="17949" r="7372" b="6667"/>
          <a:stretch>
            <a:fillRect/>
          </a:stretch>
        </p:blipFill>
        <p:spPr bwMode="auto">
          <a:xfrm>
            <a:off x="228600" y="1371600"/>
            <a:ext cx="8572500" cy="5148263"/>
          </a:xfrm>
        </p:spPr>
      </p:pic>
      <p:sp>
        <p:nvSpPr>
          <p:cNvPr id="11" name="Rounded Rectangle 10"/>
          <p:cNvSpPr/>
          <p:nvPr/>
        </p:nvSpPr>
        <p:spPr bwMode="auto">
          <a:xfrm>
            <a:off x="228600" y="4495800"/>
            <a:ext cx="8382000" cy="228600"/>
          </a:xfrm>
          <a:prstGeom prst="round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anchor="b">
            <a:spAutoFit/>
          </a:bodyPr>
          <a:lstStyle/>
          <a:p>
            <a:pPr algn="ctr">
              <a:defRPr/>
            </a:pPr>
            <a:endParaRPr lang="en-US" sz="1600" b="1" dirty="0">
              <a:solidFill>
                <a:srgbClr val="3665EA"/>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304800" y="0"/>
            <a:ext cx="6283325" cy="1143000"/>
          </a:xfrm>
        </p:spPr>
        <p:txBody>
          <a:bodyPr/>
          <a:lstStyle/>
          <a:p>
            <a:pPr eaLnBrk="1" hangingPunct="1"/>
            <a:r>
              <a:rPr lang="en-US" smtClean="0"/>
              <a:t>Questions?</a:t>
            </a:r>
          </a:p>
        </p:txBody>
      </p:sp>
      <p:pic>
        <p:nvPicPr>
          <p:cNvPr id="5" name="Picture 2" descr="C:\Documents and Settings\Jdennon\Local Settings\Temporary Internet Files\Content.IE5\EHAF0765\MCj03970740000[1].wmf"/>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2019300" y="1524000"/>
            <a:ext cx="4991100" cy="49434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smtClean="0"/>
              <a:t>Commitment Control Ledgers</a:t>
            </a:r>
          </a:p>
        </p:txBody>
      </p:sp>
      <p:sp>
        <p:nvSpPr>
          <p:cNvPr id="60419" name="Content Placeholder 2"/>
          <p:cNvSpPr>
            <a:spLocks noGrp="1"/>
          </p:cNvSpPr>
          <p:nvPr>
            <p:ph idx="1"/>
          </p:nvPr>
        </p:nvSpPr>
        <p:spPr/>
        <p:txBody>
          <a:bodyPr/>
          <a:lstStyle/>
          <a:p>
            <a:r>
              <a:rPr lang="en-US" smtClean="0"/>
              <a:t>Referred to as “KK” Ledgers</a:t>
            </a:r>
          </a:p>
          <a:p>
            <a:r>
              <a:rPr lang="en-US" smtClean="0"/>
              <a:t>Used in budget checking</a:t>
            </a:r>
          </a:p>
          <a:p>
            <a:r>
              <a:rPr lang="en-US" smtClean="0"/>
              <a:t>Stores an agency’s budget</a:t>
            </a:r>
          </a:p>
          <a:p>
            <a:r>
              <a:rPr lang="en-US" smtClean="0"/>
              <a:t>“Saves” transaction details if budget check is successful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9"/>
          <p:cNvSpPr>
            <a:spLocks noGrp="1"/>
          </p:cNvSpPr>
          <p:nvPr>
            <p:ph type="title"/>
          </p:nvPr>
        </p:nvSpPr>
        <p:spPr/>
        <p:txBody>
          <a:bodyPr/>
          <a:lstStyle/>
          <a:p>
            <a:r>
              <a:rPr lang="en-US" smtClean="0"/>
              <a:t>General Ledger:</a:t>
            </a:r>
          </a:p>
        </p:txBody>
      </p:sp>
      <p:sp>
        <p:nvSpPr>
          <p:cNvPr id="61443" name="Content Placeholder 2"/>
          <p:cNvSpPr>
            <a:spLocks noGrp="1"/>
          </p:cNvSpPr>
          <p:nvPr>
            <p:ph idx="1"/>
          </p:nvPr>
        </p:nvSpPr>
        <p:spPr/>
        <p:txBody>
          <a:bodyPr/>
          <a:lstStyle/>
          <a:p>
            <a:r>
              <a:rPr lang="en-US" smtClean="0"/>
              <a:t>Known as the “Actuals” ledger</a:t>
            </a:r>
          </a:p>
          <a:p>
            <a:r>
              <a:rPr lang="en-US" smtClean="0"/>
              <a:t>Records accounting entries from sub-modules</a:t>
            </a:r>
          </a:p>
          <a:p>
            <a:r>
              <a:rPr lang="en-US" smtClean="0"/>
              <a:t>Official book of record for the State of Kansas</a:t>
            </a:r>
          </a:p>
          <a:p>
            <a:r>
              <a:rPr lang="en-US" smtClean="0"/>
              <a:t>Modified Accrual Basis of Accounting</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304800" y="0"/>
            <a:ext cx="6705600" cy="1162050"/>
          </a:xfrm>
        </p:spPr>
        <p:txBody>
          <a:bodyPr/>
          <a:lstStyle/>
          <a:p>
            <a:r>
              <a:rPr lang="en-US" sz="3600" smtClean="0"/>
              <a:t>Detail Ledgers:</a:t>
            </a:r>
          </a:p>
        </p:txBody>
      </p:sp>
      <p:sp>
        <p:nvSpPr>
          <p:cNvPr id="64515" name="Text Placeholder 8"/>
          <p:cNvSpPr>
            <a:spLocks noGrp="1"/>
          </p:cNvSpPr>
          <p:nvPr>
            <p:ph type="body" sz="half" idx="2"/>
          </p:nvPr>
        </p:nvSpPr>
        <p:spPr>
          <a:xfrm>
            <a:off x="457200" y="1676400"/>
            <a:ext cx="3008313" cy="4691063"/>
          </a:xfrm>
        </p:spPr>
        <p:txBody>
          <a:bodyPr/>
          <a:lstStyle/>
          <a:p>
            <a:r>
              <a:rPr lang="en-US" sz="2400" smtClean="0"/>
              <a:t>Two types:</a:t>
            </a:r>
          </a:p>
          <a:p>
            <a:pPr>
              <a:buFontTx/>
              <a:buChar char="•"/>
            </a:pPr>
            <a:r>
              <a:rPr lang="en-US" sz="2400" smtClean="0"/>
              <a:t> Expense</a:t>
            </a:r>
          </a:p>
          <a:p>
            <a:pPr>
              <a:buFontTx/>
              <a:buChar char="•"/>
            </a:pPr>
            <a:r>
              <a:rPr lang="en-US" sz="2400" smtClean="0"/>
              <a:t> Revenue</a:t>
            </a:r>
          </a:p>
        </p:txBody>
      </p:sp>
      <p:pic>
        <p:nvPicPr>
          <p:cNvPr id="64516" name="Picture 2"/>
          <p:cNvPicPr>
            <a:picLocks noChangeAspect="1" noChangeArrowheads="1"/>
          </p:cNvPicPr>
          <p:nvPr/>
        </p:nvPicPr>
        <p:blipFill>
          <a:blip r:embed="rId2" cstate="print"/>
          <a:srcRect l="13889" t="21333" r="66667" b="39964"/>
          <a:stretch>
            <a:fillRect/>
          </a:stretch>
        </p:blipFill>
        <p:spPr bwMode="auto">
          <a:xfrm>
            <a:off x="2298700" y="1392238"/>
            <a:ext cx="3187700" cy="3965575"/>
          </a:xfrm>
          <a:prstGeom prst="rect">
            <a:avLst/>
          </a:prstGeom>
          <a:noFill/>
          <a:ln w="9525">
            <a:noFill/>
            <a:miter lim="800000"/>
            <a:headEnd/>
            <a:tailEnd/>
          </a:ln>
        </p:spPr>
      </p:pic>
      <p:sp>
        <p:nvSpPr>
          <p:cNvPr id="64517" name="AutoShape 7"/>
          <p:cNvSpPr>
            <a:spLocks noChangeArrowheads="1"/>
          </p:cNvSpPr>
          <p:nvPr/>
        </p:nvSpPr>
        <p:spPr bwMode="auto">
          <a:xfrm>
            <a:off x="5922963" y="4786313"/>
            <a:ext cx="1905000" cy="1143000"/>
          </a:xfrm>
          <a:prstGeom prst="wedgeEllipseCallout">
            <a:avLst>
              <a:gd name="adj1" fmla="val -69296"/>
              <a:gd name="adj2" fmla="val -17824"/>
            </a:avLst>
          </a:prstGeom>
          <a:solidFill>
            <a:schemeClr val="bg1"/>
          </a:solidFill>
          <a:ln w="28575" algn="ctr">
            <a:solidFill>
              <a:srgbClr val="FF0000"/>
            </a:solidFill>
            <a:miter lim="800000"/>
            <a:headEnd/>
            <a:tailEnd/>
          </a:ln>
        </p:spPr>
        <p:txBody>
          <a:bodyPr/>
          <a:lstStyle/>
          <a:p>
            <a:r>
              <a:rPr lang="en-US" sz="1500" i="1">
                <a:latin typeface="Verdana" pitchFamily="34" charset="0"/>
              </a:rPr>
              <a:t>Check out our suffixes!</a:t>
            </a:r>
          </a:p>
        </p:txBody>
      </p:sp>
      <p:pic>
        <p:nvPicPr>
          <p:cNvPr id="64518" name="Picture 2"/>
          <p:cNvPicPr>
            <a:picLocks noChangeAspect="1" noChangeArrowheads="1"/>
          </p:cNvPicPr>
          <p:nvPr/>
        </p:nvPicPr>
        <p:blipFill>
          <a:blip r:embed="rId2" cstate="print"/>
          <a:srcRect l="13889" t="59949" r="66667" b="9332"/>
          <a:stretch>
            <a:fillRect/>
          </a:stretch>
        </p:blipFill>
        <p:spPr bwMode="auto">
          <a:xfrm>
            <a:off x="5715000" y="1392238"/>
            <a:ext cx="2911475" cy="2874962"/>
          </a:xfrm>
          <a:prstGeom prst="rect">
            <a:avLst/>
          </a:prstGeom>
          <a:noFill/>
          <a:ln w="9525">
            <a:noFill/>
            <a:miter lim="800000"/>
            <a:headEnd/>
            <a:tailEnd/>
          </a:ln>
        </p:spPr>
      </p:pic>
      <p:sp>
        <p:nvSpPr>
          <p:cNvPr id="13" name="Oval 12"/>
          <p:cNvSpPr/>
          <p:nvPr/>
        </p:nvSpPr>
        <p:spPr bwMode="auto">
          <a:xfrm>
            <a:off x="2865438" y="4911725"/>
            <a:ext cx="457200" cy="228600"/>
          </a:xfrm>
          <a:prstGeom prst="ellipse">
            <a:avLst/>
          </a:prstGeom>
          <a:noFill/>
          <a:ln w="12700">
            <a:solidFill>
              <a:srgbClr val="FF0000"/>
            </a:solidFill>
          </a:ln>
        </p:spPr>
        <p:style>
          <a:lnRef idx="2">
            <a:schemeClr val="accent2"/>
          </a:lnRef>
          <a:fillRef idx="1">
            <a:schemeClr val="lt1"/>
          </a:fillRef>
          <a:effectRef idx="0">
            <a:schemeClr val="accent2"/>
          </a:effectRef>
          <a:fontRef idx="minor">
            <a:schemeClr val="dk1"/>
          </a:fontRef>
        </p:style>
        <p:txBody>
          <a:bodyPr anchor="b">
            <a:spAutoFit/>
          </a:bodyPr>
          <a:lstStyle/>
          <a:p>
            <a:pPr algn="ctr">
              <a:defRPr/>
            </a:pPr>
            <a:endParaRPr lang="en-US" sz="1600" b="1" dirty="0">
              <a:solidFill>
                <a:srgbClr val="3665EA"/>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C:\Documents and Settings\gvinyard\Local Settings\Temporary Internet Files\Content.IE5\OA873XXO\MPj04307280000[1].jpg"/>
          <p:cNvPicPr>
            <a:picLocks noChangeAspect="1" noChangeArrowheads="1"/>
          </p:cNvPicPr>
          <p:nvPr/>
        </p:nvPicPr>
        <p:blipFill>
          <a:blip r:embed="rId3" cstate="print">
            <a:duotone>
              <a:schemeClr val="accent3">
                <a:shade val="45000"/>
                <a:satMod val="135000"/>
              </a:schemeClr>
              <a:prstClr val="white"/>
            </a:duotone>
          </a:blip>
          <a:srcRect/>
          <a:stretch>
            <a:fillRect/>
          </a:stretch>
        </p:blipFill>
        <p:spPr bwMode="auto">
          <a:xfrm>
            <a:off x="2462784" y="1143000"/>
            <a:ext cx="5462016" cy="5462016"/>
          </a:xfrm>
          <a:prstGeom prst="rect">
            <a:avLst/>
          </a:prstGeom>
          <a:ln>
            <a:noFill/>
          </a:ln>
          <a:effectLst>
            <a:softEdge rad="112500"/>
          </a:effectLst>
        </p:spPr>
      </p:pic>
      <p:sp>
        <p:nvSpPr>
          <p:cNvPr id="65539" name="Rectangle 2"/>
          <p:cNvSpPr>
            <a:spLocks noGrp="1" noChangeArrowheads="1"/>
          </p:cNvSpPr>
          <p:nvPr>
            <p:ph type="title"/>
          </p:nvPr>
        </p:nvSpPr>
        <p:spPr/>
        <p:txBody>
          <a:bodyPr/>
          <a:lstStyle/>
          <a:p>
            <a:r>
              <a:rPr lang="en-US" smtClean="0"/>
              <a:t>Expense Ledger Types</a:t>
            </a:r>
          </a:p>
        </p:txBody>
      </p:sp>
      <p:graphicFrame>
        <p:nvGraphicFramePr>
          <p:cNvPr id="7" name="Group 102"/>
          <p:cNvGraphicFramePr>
            <a:graphicFrameLocks noGrp="1"/>
          </p:cNvGraphicFramePr>
          <p:nvPr>
            <p:ph idx="1"/>
          </p:nvPr>
        </p:nvGraphicFramePr>
        <p:xfrm>
          <a:off x="304800" y="1600200"/>
          <a:ext cx="8382000" cy="4245610"/>
        </p:xfrm>
        <a:graphic>
          <a:graphicData uri="http://schemas.openxmlformats.org/drawingml/2006/table">
            <a:tbl>
              <a:tblPr/>
              <a:tblGrid>
                <a:gridCol w="2286000"/>
                <a:gridCol w="1066800"/>
                <a:gridCol w="5029200"/>
              </a:tblGrid>
              <a:tr h="4572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Verdana" pitchFamily="34" charset="0"/>
                          <a:cs typeface="Times New Roman" pitchFamily="18" charset="0"/>
                        </a:rPr>
                        <a:t>Ledger Type</a:t>
                      </a: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Verdana" pitchFamily="34" charset="0"/>
                          <a:cs typeface="Times New Roman" pitchFamily="18" charset="0"/>
                        </a:rPr>
                        <a:t>Suffix</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Verdana" pitchFamily="34" charset="0"/>
                          <a:cs typeface="Times New Roman" pitchFamily="18" charset="0"/>
                        </a:rPr>
                        <a:t>Purpose</a:t>
                      </a: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748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Verdana" pitchFamily="34" charset="0"/>
                          <a:cs typeface="Times New Roman" pitchFamily="18" charset="0"/>
                        </a:rPr>
                        <a:t>Budget</a:t>
                      </a:r>
                      <a:endParaRPr kumimoji="0" lang="en-US" sz="24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34" charset="0"/>
                          <a:cs typeface="Times New Roman" pitchFamily="18" charset="0"/>
                        </a:rPr>
                        <a:t>BUD</a:t>
                      </a:r>
                      <a:endParaRPr kumimoji="0" lang="en-US" sz="24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350" marR="0" lvl="0" indent="7938"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Verdana" pitchFamily="34" charset="0"/>
                          <a:cs typeface="Times New Roman" pitchFamily="18" charset="0"/>
                        </a:rPr>
                        <a:t>Stores the budget used in budget checking.  The budget is set up at the beginning of the fiscal year and remains fairly static throughout (unless there are legislative actions that impact the budget)</a:t>
                      </a: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83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Verdana" pitchFamily="34" charset="0"/>
                          <a:cs typeface="Times New Roman" pitchFamily="18" charset="0"/>
                        </a:rPr>
                        <a:t>Encumbrance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Verdana" pitchFamily="34" charset="0"/>
                          <a:cs typeface="Times New Roman" pitchFamily="18" charset="0"/>
                        </a:rPr>
                        <a:t>ENC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Verdana" pitchFamily="34" charset="0"/>
                          <a:cs typeface="Times New Roman" pitchFamily="18" charset="0"/>
                        </a:rPr>
                        <a:t>PO processing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83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Verdana" pitchFamily="34" charset="0"/>
                          <a:cs typeface="Times New Roman" pitchFamily="18" charset="0"/>
                        </a:rPr>
                        <a:t>Expense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Verdana" pitchFamily="34" charset="0"/>
                          <a:cs typeface="Times New Roman" pitchFamily="18" charset="0"/>
                        </a:rPr>
                        <a:t>EXP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Verdana" pitchFamily="34" charset="0"/>
                          <a:cs typeface="Times New Roman" pitchFamily="18" charset="0"/>
                        </a:rPr>
                        <a:t>Expense processing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smtClean="0"/>
              <a:t>Revenue Ledger Types</a:t>
            </a:r>
          </a:p>
        </p:txBody>
      </p:sp>
      <p:graphicFrame>
        <p:nvGraphicFramePr>
          <p:cNvPr id="6" name="Group 38"/>
          <p:cNvGraphicFramePr>
            <a:graphicFrameLocks noGrp="1"/>
          </p:cNvGraphicFramePr>
          <p:nvPr>
            <p:ph idx="1"/>
          </p:nvPr>
        </p:nvGraphicFramePr>
        <p:xfrm>
          <a:off x="304800" y="1600200"/>
          <a:ext cx="8382000" cy="3715068"/>
        </p:xfrm>
        <a:graphic>
          <a:graphicData uri="http://schemas.openxmlformats.org/drawingml/2006/table">
            <a:tbl>
              <a:tblPr/>
              <a:tblGrid>
                <a:gridCol w="2133600"/>
                <a:gridCol w="1066800"/>
                <a:gridCol w="5181600"/>
              </a:tblGrid>
              <a:tr h="5334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Verdana" pitchFamily="34" charset="0"/>
                          <a:cs typeface="Times New Roman" pitchFamily="18" charset="0"/>
                        </a:rPr>
                        <a:t>Ledger Type</a:t>
                      </a:r>
                      <a:endParaRPr kumimoji="0" lang="en-US" sz="2000" b="0"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Verdana" pitchFamily="34" charset="0"/>
                          <a:cs typeface="Times New Roman" pitchFamily="18" charset="0"/>
                        </a:rPr>
                        <a:t>Suffix</a:t>
                      </a:r>
                      <a:endParaRPr kumimoji="0" lang="en-US" sz="20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Verdana" pitchFamily="34" charset="0"/>
                          <a:cs typeface="Times New Roman" pitchFamily="18" charset="0"/>
                        </a:rPr>
                        <a:t>Purpose</a:t>
                      </a:r>
                      <a:endParaRPr kumimoji="0" lang="en-US" sz="20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906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34" charset="0"/>
                          <a:cs typeface="Times New Roman" pitchFamily="18" charset="0"/>
                        </a:rPr>
                        <a:t>Collected</a:t>
                      </a:r>
                      <a:endParaRPr kumimoji="0" lang="en-US" sz="2400" b="0" i="0" u="none" strike="noStrike" cap="none" normalizeH="0" baseline="0" smtClean="0">
                        <a:ln>
                          <a:noFill/>
                        </a:ln>
                        <a:solidFill>
                          <a:schemeClr val="tx1"/>
                        </a:solidFill>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34" charset="0"/>
                          <a:cs typeface="Times New Roman" pitchFamily="18" charset="0"/>
                        </a:rPr>
                        <a:t>COL</a:t>
                      </a:r>
                      <a:endParaRPr kumimoji="0" lang="en-US" sz="2400" b="0" i="0" u="none" strike="noStrike" cap="none" normalizeH="0" baseline="0" smtClean="0">
                        <a:ln>
                          <a:noFill/>
                        </a:ln>
                        <a:solidFill>
                          <a:schemeClr val="tx1"/>
                        </a:solidFill>
                        <a:effectLst/>
                        <a:latin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350" marR="0" lvl="0" indent="7938"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Verdana" pitchFamily="34" charset="0"/>
                        <a:cs typeface="Times New Roman" pitchFamily="18" charset="0"/>
                      </a:endParaRPr>
                    </a:p>
                    <a:p>
                      <a:pPr marL="6350" marR="0" lvl="0" indent="7938"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34" charset="0"/>
                        </a:rPr>
                        <a:t>Cash has been deposited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413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34" charset="0"/>
                          <a:cs typeface="Times New Roman" pitchFamily="18" charset="0"/>
                        </a:rPr>
                        <a:t>Estimated</a:t>
                      </a:r>
                      <a:endParaRPr kumimoji="0" lang="en-US" sz="24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34" charset="0"/>
                          <a:cs typeface="Times New Roman" pitchFamily="18" charset="0"/>
                        </a:rPr>
                        <a:t>EST</a:t>
                      </a:r>
                      <a:endParaRPr kumimoji="0" lang="en-US" sz="24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34" charset="0"/>
                        </a:rPr>
                        <a:t>Estimated revenue expected for the period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83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34" charset="0"/>
                          <a:cs typeface="Times New Roman" pitchFamily="18" charset="0"/>
                        </a:rPr>
                        <a:t>Recognized</a:t>
                      </a:r>
                      <a:endParaRPr kumimoji="0" lang="en-US" sz="24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34" charset="0"/>
                          <a:cs typeface="Times New Roman" pitchFamily="18" charset="0"/>
                        </a:rPr>
                        <a:t>REC</a:t>
                      </a:r>
                      <a:endParaRPr kumimoji="0" lang="en-US" sz="24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Verdana" pitchFamily="34" charset="0"/>
                        </a:rPr>
                        <a:t>Revenue that has been recorded but not yet physically received as cash</a:t>
                      </a:r>
                      <a:r>
                        <a:rPr kumimoji="0" lang="en-US" sz="2800" b="0" i="0" u="none" strike="noStrike" cap="none" normalizeH="0" baseline="0" dirty="0" smtClean="0">
                          <a:ln>
                            <a:noFill/>
                          </a:ln>
                          <a:solidFill>
                            <a:schemeClr val="tx1"/>
                          </a:solidFill>
                          <a:effectLst/>
                          <a:latin typeface="Verdana"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smtClean="0"/>
              <a:t>Control Budgets</a:t>
            </a:r>
          </a:p>
        </p:txBody>
      </p:sp>
      <p:sp>
        <p:nvSpPr>
          <p:cNvPr id="67587" name="Content Placeholder 2"/>
          <p:cNvSpPr>
            <a:spLocks noGrp="1"/>
          </p:cNvSpPr>
          <p:nvPr>
            <p:ph idx="1"/>
          </p:nvPr>
        </p:nvSpPr>
        <p:spPr/>
        <p:txBody>
          <a:bodyPr/>
          <a:lstStyle/>
          <a:p>
            <a:r>
              <a:rPr lang="en-US" smtClean="0"/>
              <a:t>CC_APPROP (Appropriation Budget)</a:t>
            </a:r>
          </a:p>
          <a:p>
            <a:r>
              <a:rPr lang="en-US" smtClean="0"/>
              <a:t>CC_CASH (CashControl Budget)</a:t>
            </a:r>
          </a:p>
        </p:txBody>
      </p:sp>
    </p:spTree>
  </p:cSld>
  <p:clrMapOvr>
    <a:masterClrMapping/>
  </p:clrMapOvr>
</p:sld>
</file>

<file path=ppt/theme/theme1.xml><?xml version="1.0" encoding="utf-8"?>
<a:theme xmlns:a="http://schemas.openxmlformats.org/drawingml/2006/main" name="Accenture Freeway">
  <a:themeElements>
    <a:clrScheme name="Accenture Freeway 3">
      <a:dk1>
        <a:srgbClr val="000000"/>
      </a:dk1>
      <a:lt1>
        <a:srgbClr val="FFFFFF"/>
      </a:lt1>
      <a:dk2>
        <a:srgbClr val="F8F8F8"/>
      </a:dk2>
      <a:lt2>
        <a:srgbClr val="C0C0C0"/>
      </a:lt2>
      <a:accent1>
        <a:srgbClr val="AA1133"/>
      </a:accent1>
      <a:accent2>
        <a:srgbClr val="66AA44"/>
      </a:accent2>
      <a:accent3>
        <a:srgbClr val="FFFFFF"/>
      </a:accent3>
      <a:accent4>
        <a:srgbClr val="000000"/>
      </a:accent4>
      <a:accent5>
        <a:srgbClr val="D2AAAD"/>
      </a:accent5>
      <a:accent6>
        <a:srgbClr val="5C9A3D"/>
      </a:accent6>
      <a:hlink>
        <a:srgbClr val="887799"/>
      </a:hlink>
      <a:folHlink>
        <a:srgbClr val="224433"/>
      </a:folHlink>
    </a:clrScheme>
    <a:fontScheme name="Accenture Freewa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lumMod val="95000"/>
          </a:schemeClr>
        </a:solidFill>
        <a:ln w="38100">
          <a:solidFill>
            <a:srgbClr val="5767B4"/>
          </a:solidFill>
        </a:ln>
      </a:spPr>
      <a:bodyPr wrap="square" tIns="457200" rtlCol="0" anchor="b">
        <a:spAutoFit/>
      </a:bodyPr>
      <a:lstStyle>
        <a:defPPr algn="ctr">
          <a:defRPr sz="1800" b="1" dirty="0" smtClean="0">
            <a:solidFill>
              <a:schemeClr val="tx1">
                <a:lumMod val="65000"/>
                <a:lumOff val="35000"/>
              </a:schemeClr>
            </a:solidFill>
          </a:defRPr>
        </a:defPPr>
      </a:lstStyle>
      <a:style>
        <a:lnRef idx="2">
          <a:schemeClr val="accent2"/>
        </a:lnRef>
        <a:fillRef idx="1">
          <a:schemeClr val="lt1"/>
        </a:fillRef>
        <a:effectRef idx="0">
          <a:schemeClr val="accent2"/>
        </a:effectRef>
        <a:fontRef idx="minor">
          <a:schemeClr val="dk1"/>
        </a:fontRef>
      </a: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Accenture Freeway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Accenture Freeway 2">
        <a:dk1>
          <a:srgbClr val="000000"/>
        </a:dk1>
        <a:lt1>
          <a:srgbClr val="FFFFFF"/>
        </a:lt1>
        <a:dk2>
          <a:srgbClr val="F8F8F8"/>
        </a:dk2>
        <a:lt2>
          <a:srgbClr val="C0C0C0"/>
        </a:lt2>
        <a:accent1>
          <a:srgbClr val="00AA99"/>
        </a:accent1>
        <a:accent2>
          <a:srgbClr val="DD4411"/>
        </a:accent2>
        <a:accent3>
          <a:srgbClr val="FFFFFF"/>
        </a:accent3>
        <a:accent4>
          <a:srgbClr val="000000"/>
        </a:accent4>
        <a:accent5>
          <a:srgbClr val="AAD2CA"/>
        </a:accent5>
        <a:accent6>
          <a:srgbClr val="C83D0E"/>
        </a:accent6>
        <a:hlink>
          <a:srgbClr val="BBBB00"/>
        </a:hlink>
        <a:folHlink>
          <a:srgbClr val="660000"/>
        </a:folHlink>
      </a:clrScheme>
      <a:clrMap bg1="lt1" tx1="dk1" bg2="lt2" tx2="dk2" accent1="accent1" accent2="accent2" accent3="accent3" accent4="accent4" accent5="accent5" accent6="accent6" hlink="hlink" folHlink="folHlink"/>
    </a:extraClrScheme>
    <a:extraClrScheme>
      <a:clrScheme name="Accenture Freeway 3">
        <a:dk1>
          <a:srgbClr val="000000"/>
        </a:dk1>
        <a:lt1>
          <a:srgbClr val="FFFFFF"/>
        </a:lt1>
        <a:dk2>
          <a:srgbClr val="F8F8F8"/>
        </a:dk2>
        <a:lt2>
          <a:srgbClr val="C0C0C0"/>
        </a:lt2>
        <a:accent1>
          <a:srgbClr val="AA1133"/>
        </a:accent1>
        <a:accent2>
          <a:srgbClr val="66AA44"/>
        </a:accent2>
        <a:accent3>
          <a:srgbClr val="FFFFFF"/>
        </a:accent3>
        <a:accent4>
          <a:srgbClr val="000000"/>
        </a:accent4>
        <a:accent5>
          <a:srgbClr val="D2AAAD"/>
        </a:accent5>
        <a:accent6>
          <a:srgbClr val="5C9A3D"/>
        </a:accent6>
        <a:hlink>
          <a:srgbClr val="887799"/>
        </a:hlink>
        <a:folHlink>
          <a:srgbClr val="224433"/>
        </a:folHlink>
      </a:clrScheme>
      <a:clrMap bg1="lt1" tx1="dk1" bg2="lt2" tx2="dk2" accent1="accent1" accent2="accent2" accent3="accent3" accent4="accent4" accent5="accent5" accent6="accent6" hlink="hlink" folHlink="folHlink"/>
    </a:extraClrScheme>
    <a:extraClrScheme>
      <a:clrScheme name="Accenture Freeway 4">
        <a:dk1>
          <a:srgbClr val="000000"/>
        </a:dk1>
        <a:lt1>
          <a:srgbClr val="FFFFFF"/>
        </a:lt1>
        <a:dk2>
          <a:srgbClr val="F8F8F8"/>
        </a:dk2>
        <a:lt2>
          <a:srgbClr val="C0C0C0"/>
        </a:lt2>
        <a:accent1>
          <a:srgbClr val="FF0000"/>
        </a:accent1>
        <a:accent2>
          <a:srgbClr val="FF9900"/>
        </a:accent2>
        <a:accent3>
          <a:srgbClr val="FFFFFF"/>
        </a:accent3>
        <a:accent4>
          <a:srgbClr val="000000"/>
        </a:accent4>
        <a:accent5>
          <a:srgbClr val="FFAAAA"/>
        </a:accent5>
        <a:accent6>
          <a:srgbClr val="E78A00"/>
        </a:accent6>
        <a:hlink>
          <a:srgbClr val="557799"/>
        </a:hlink>
        <a:folHlink>
          <a:srgbClr val="44551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53985</TotalTime>
  <Words>1051</Words>
  <Application>Microsoft Office PowerPoint</Application>
  <PresentationFormat>On-screen Show (4:3)</PresentationFormat>
  <Paragraphs>291</Paragraphs>
  <Slides>34</Slides>
  <Notes>10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Accenture Freeway</vt:lpstr>
      <vt:lpstr>ASTRA SMART LEDGERS</vt:lpstr>
      <vt:lpstr>Agenda</vt:lpstr>
      <vt:lpstr> What is a Ledger? An accounting book of final entry where transactions are listed in separate accounts .</vt:lpstr>
      <vt:lpstr>Commitment Control Ledgers</vt:lpstr>
      <vt:lpstr>General Ledger:</vt:lpstr>
      <vt:lpstr>Detail Ledgers:</vt:lpstr>
      <vt:lpstr>Expense Ledger Types</vt:lpstr>
      <vt:lpstr>Revenue Ledger Types</vt:lpstr>
      <vt:lpstr>Control Budgets</vt:lpstr>
      <vt:lpstr>Appropriation Ledger Group</vt:lpstr>
      <vt:lpstr>Cash Control Ledger Group</vt:lpstr>
      <vt:lpstr>CC_CASH Formula</vt:lpstr>
      <vt:lpstr>Default Budgets</vt:lpstr>
      <vt:lpstr>CC_OPR_DOB Default Operating Budget</vt:lpstr>
      <vt:lpstr>CC_REV_DOB Default Revenue Estimate</vt:lpstr>
      <vt:lpstr>CC_DETAIL Default Detail Budget</vt:lpstr>
      <vt:lpstr>Optional Budgets</vt:lpstr>
      <vt:lpstr>Agency Operating Ledger Group</vt:lpstr>
      <vt:lpstr>Agency Project Ledger Group</vt:lpstr>
      <vt:lpstr>Agency Revenue Estimate Ledger Group</vt:lpstr>
      <vt:lpstr>Additional Resources on  SMART Ledgers</vt:lpstr>
      <vt:lpstr>Updating Ledgers</vt:lpstr>
      <vt:lpstr>Slide 23</vt:lpstr>
      <vt:lpstr>Posting to Commitment Control Ledgers</vt:lpstr>
      <vt:lpstr>Slide 25</vt:lpstr>
      <vt:lpstr>Posting to the GL</vt:lpstr>
      <vt:lpstr>Reconciling Budgetary Expenses to Actuals</vt:lpstr>
      <vt:lpstr>Encumbrance Dashboard Now Available</vt:lpstr>
      <vt:lpstr>Budget Reports/Inquiries</vt:lpstr>
      <vt:lpstr>Budget Details Inquiry</vt:lpstr>
      <vt:lpstr>Budget Details Inquiry</vt:lpstr>
      <vt:lpstr>Budget Status Report GLS8020</vt:lpstr>
      <vt:lpstr>Budget Status Report GLS8020</vt:lpstr>
      <vt:lpstr>Questions?</vt:lpstr>
    </vt:vector>
  </TitlesOfParts>
  <Company>Accenture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dc:description>Blank Presentation. Accenture Firmwide Templates v10.0.</dc:description>
  <cp:lastModifiedBy>bbahr</cp:lastModifiedBy>
  <cp:revision>4563</cp:revision>
  <dcterms:created xsi:type="dcterms:W3CDTF">2008-09-23T19:22:04Z</dcterms:created>
  <dcterms:modified xsi:type="dcterms:W3CDTF">2011-01-11T21:57:42Z</dcterms:modified>
</cp:coreProperties>
</file>