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80" r:id="rId1"/>
  </p:sldMasterIdLst>
  <p:handoutMasterIdLst>
    <p:handoutMasterId r:id="rId15"/>
  </p:handoutMasterIdLst>
  <p:sldIdLst>
    <p:sldId id="256" r:id="rId2"/>
    <p:sldId id="279" r:id="rId3"/>
    <p:sldId id="278" r:id="rId4"/>
    <p:sldId id="277" r:id="rId5"/>
    <p:sldId id="276" r:id="rId6"/>
    <p:sldId id="275" r:id="rId7"/>
    <p:sldId id="274" r:id="rId8"/>
    <p:sldId id="282" r:id="rId9"/>
    <p:sldId id="281" r:id="rId10"/>
    <p:sldId id="284" r:id="rId11"/>
    <p:sldId id="287" r:id="rId12"/>
    <p:sldId id="285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7F630-FF46-47C0-AA31-4EB758B62205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378636-657C-4292-989D-C63C91B6F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DB4A234-EA35-456E-A762-869B620C86CE}" type="datetimeFigureOut">
              <a:rPr lang="en-US" smtClean="0"/>
              <a:pPr/>
              <a:t>1/11/2011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0E44A99-ACCF-46DF-B63B-3AF8177C73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.ks.gov/gov/listserv.htm" TargetMode="External"/><Relationship Id="rId2" Type="http://schemas.openxmlformats.org/officeDocument/2006/relationships/hyperlink" Target="http://www.da.ks.gov/shar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SHARP PeopleSoft 9.1 Upgrade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5638800" cy="36502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990600" y="5257800"/>
            <a:ext cx="693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Presentation to ASTRA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January 6, 2011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Kent Olson, Director, Division of Accounts &amp; Reports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Miscellaneous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smtClean="0"/>
              <a:t>Consultant Resources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Maintenance and Support of PeopleSoft Version 9.1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Data Warehouse upgrade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Long Term Strategic Planning</a:t>
            </a:r>
          </a:p>
          <a:p>
            <a:pPr lvl="0"/>
            <a:endParaRPr lang="en-US" sz="2400" dirty="0" smtClean="0"/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Next 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/>
              <a:t>Build of Development, Test, and Production Architectures</a:t>
            </a:r>
          </a:p>
          <a:p>
            <a:endParaRPr lang="en-US" sz="2400" b="1" dirty="0" smtClean="0"/>
          </a:p>
          <a:p>
            <a:r>
              <a:rPr lang="en-US" sz="2400" dirty="0" smtClean="0"/>
              <a:t>State Functional Team members in the Division of Accounts and Reports, Division of Personnel Services and the Kansas Health Policy Authority will conduct a Fit/Gap Analysis of the new software</a:t>
            </a:r>
          </a:p>
          <a:p>
            <a:endParaRPr lang="en-US" sz="2400" dirty="0" smtClean="0"/>
          </a:p>
          <a:p>
            <a:r>
              <a:rPr lang="en-US" sz="2400" dirty="0" smtClean="0"/>
              <a:t>Agencies will be invited to participate in Time and Labor  conference room pilot sessions</a:t>
            </a:r>
          </a:p>
          <a:p>
            <a:endParaRPr lang="en-US" sz="2400" b="1" dirty="0" smtClean="0"/>
          </a:p>
          <a:p>
            <a:pPr lvl="0"/>
            <a:endParaRPr lang="en-US" sz="2400" dirty="0" smtClean="0"/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Questions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010400" cy="4876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25000" b="1" i="1" dirty="0" smtClean="0">
                <a:solidFill>
                  <a:srgbClr val="FFC000"/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3104388" cy="4956048"/>
          </a:xfrm>
          <a:prstGeom prst="rect">
            <a:avLst/>
          </a:prstGeom>
        </p:spPr>
      </p:pic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3172968" cy="493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Bradley Hand ITC" pitchFamily="66" charset="0"/>
              </a:rPr>
              <a:t>Happy Birthday, Kansas!</a:t>
            </a:r>
            <a:endParaRPr lang="en-US" sz="4400" b="1" dirty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History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400" dirty="0" smtClean="0"/>
              <a:t>The Statewide Human Resource and Payroll System (SHARP) was implemented 12/17/1995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		PeopleSoft Version 4.02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Upgrades completed:</a:t>
            </a:r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		10/14/1998	Version 7.0</a:t>
            </a:r>
          </a:p>
          <a:p>
            <a:pPr lvl="0">
              <a:buNone/>
            </a:pPr>
            <a:r>
              <a:rPr lang="en-US" sz="2400" dirty="0" smtClean="0"/>
              <a:t>		05/11/1999	Version 7.01</a:t>
            </a:r>
          </a:p>
          <a:p>
            <a:pPr lvl="0">
              <a:buNone/>
            </a:pPr>
            <a:r>
              <a:rPr lang="en-US" sz="2400" dirty="0" smtClean="0"/>
              <a:t>		10/26/1999	Version 7.02</a:t>
            </a:r>
          </a:p>
          <a:p>
            <a:pPr lvl="0">
              <a:buNone/>
            </a:pPr>
            <a:r>
              <a:rPr lang="en-US" sz="2400" dirty="0" smtClean="0"/>
              <a:t>		06/18/2003	Version 8.0 SP1</a:t>
            </a:r>
          </a:p>
          <a:p>
            <a:pPr lvl="0">
              <a:buNone/>
            </a:pPr>
            <a:r>
              <a:rPr lang="en-US" sz="2400" dirty="0" smtClean="0"/>
              <a:t>		07/25/2007	Version 8.9</a:t>
            </a:r>
          </a:p>
          <a:p>
            <a:pPr lvl="0">
              <a:buNone/>
            </a:pPr>
            <a:r>
              <a:rPr lang="en-US" sz="2400" dirty="0" smtClean="0"/>
              <a:t>		06/23/2010	SMART Integration/Time &amp; Labor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Benefits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600" b="1" dirty="0" smtClean="0"/>
              <a:t>Maintains support for the mission-critical SHARP application 	</a:t>
            </a:r>
          </a:p>
          <a:p>
            <a:pPr lvl="0"/>
            <a:endParaRPr lang="en-US" sz="2600" b="1" dirty="0" smtClean="0"/>
          </a:p>
          <a:p>
            <a:pPr lvl="1"/>
            <a:r>
              <a:rPr lang="en-US" dirty="0" smtClean="0"/>
              <a:t>Workforce Administration</a:t>
            </a:r>
          </a:p>
          <a:p>
            <a:pPr lvl="1"/>
            <a:r>
              <a:rPr lang="en-US" dirty="0" smtClean="0"/>
              <a:t>Recruitment</a:t>
            </a:r>
          </a:p>
          <a:p>
            <a:pPr lvl="1"/>
            <a:r>
              <a:rPr lang="en-US" dirty="0" smtClean="0"/>
              <a:t>Base Benefits</a:t>
            </a:r>
          </a:p>
          <a:p>
            <a:pPr lvl="1"/>
            <a:r>
              <a:rPr lang="en-US" dirty="0" smtClean="0"/>
              <a:t>Compensation</a:t>
            </a:r>
          </a:p>
          <a:p>
            <a:pPr lvl="1"/>
            <a:r>
              <a:rPr lang="en-US" dirty="0" smtClean="0"/>
              <a:t>Time and Labor</a:t>
            </a:r>
          </a:p>
          <a:p>
            <a:pPr lvl="1"/>
            <a:r>
              <a:rPr lang="en-US" dirty="0" smtClean="0"/>
              <a:t>Payroll</a:t>
            </a:r>
          </a:p>
          <a:p>
            <a:pPr lvl="1"/>
            <a:r>
              <a:rPr lang="en-US" dirty="0" smtClean="0"/>
              <a:t>Integration to G/L and Financials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Benefits (continued)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400" b="1" dirty="0" smtClean="0"/>
              <a:t>Completes transition of all non-regent State agencies to PeopleSoft Time and Labor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400" dirty="0" smtClean="0"/>
              <a:t>Custom Time and Leave programs/processes will be eliminated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Provides ability for agencies to utilize Employee Self-Service for on-line employee time entry, eliminating paper time documents</a:t>
            </a:r>
          </a:p>
          <a:p>
            <a:pPr>
              <a:buNone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Benefits (continued)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400" b="1" dirty="0" smtClean="0"/>
              <a:t>Provides opportunity for increased efficiencies through use of 64-bit architecture and XML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400" dirty="0" smtClean="0"/>
              <a:t>64-bit technical architecture has potential to decrease processing time of payroll programs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Provides ability for electronic issuance of W-2s, lowering the cost of printing/mailing W-2s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XML structure provides increased flexibility for document and report development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Benefits (continued)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endParaRPr lang="en-US" sz="35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400" b="1" dirty="0" smtClean="0"/>
              <a:t>Reduces customizations and streamlines administrative tasks/costs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400" dirty="0" smtClean="0"/>
              <a:t>Provides improved integration between HCM and Financials with Full Project </a:t>
            </a:r>
            <a:r>
              <a:rPr lang="en-US" sz="2400" dirty="0" err="1" smtClean="0"/>
              <a:t>Chartfield</a:t>
            </a:r>
            <a:r>
              <a:rPr lang="en-US" sz="2400" dirty="0" smtClean="0"/>
              <a:t> Integrations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New Excel spreadsheet to component interface load reduces need for custom loads</a:t>
            </a:r>
          </a:p>
          <a:p>
            <a:pPr lvl="1">
              <a:buNone/>
            </a:pPr>
            <a:endParaRPr lang="en-US" sz="2800" strike="sngStrike" dirty="0" smtClean="0"/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Benefits (continued)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sz="30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US" sz="2400" b="1" dirty="0" smtClean="0"/>
              <a:t>Delivers enhancements to drive higher organization productivity</a:t>
            </a:r>
          </a:p>
          <a:p>
            <a:pPr lvl="0"/>
            <a:endParaRPr lang="en-US" sz="2400" dirty="0" smtClean="0"/>
          </a:p>
          <a:p>
            <a:pPr lvl="1"/>
            <a:r>
              <a:rPr lang="en-US" sz="2400" dirty="0" smtClean="0"/>
              <a:t>Improves productivity with faster navigation, streamlined interface, and Web 2.0 tools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Improves HR service delivery with new workforce communication tools and improved self service capabilities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Improves decision-making through integrated business intelligence with Oracle Human Resources Analytics</a:t>
            </a:r>
          </a:p>
          <a:p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Project Timeline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5" name="Group 48"/>
          <p:cNvGraphicFramePr>
            <a:graphicFrameLocks noGrp="1"/>
          </p:cNvGraphicFramePr>
          <p:nvPr/>
        </p:nvGraphicFramePr>
        <p:xfrm>
          <a:off x="152400" y="2133600"/>
          <a:ext cx="8839202" cy="3810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87574"/>
                <a:gridCol w="971113"/>
                <a:gridCol w="1013114"/>
                <a:gridCol w="990600"/>
                <a:gridCol w="1066800"/>
                <a:gridCol w="1066800"/>
                <a:gridCol w="990600"/>
                <a:gridCol w="990600"/>
                <a:gridCol w="7620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Jan/Feb/Mar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Apr/May/Jun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Jul/Aug/Sep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Oct/Nov/Dec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Jan/Feb/Mar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Apr/May/Jun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Jul/Aug/Sep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Oct/Nov/Dec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Jan/Feb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152400" y="2667000"/>
            <a:ext cx="18288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Build Environments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pic>
        <p:nvPicPr>
          <p:cNvPr id="12" name="Picture 2" descr="C:\Documents and Settings\Mwaltmire\Local Settings\Temporary Internet Files\Content.IE5\YN8WNRW9\MC9002408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867400"/>
            <a:ext cx="887898" cy="7619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152400" y="1752600"/>
            <a:ext cx="685799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A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2011</a:t>
            </a:r>
            <a:endParaRPr lang="en-AU" sz="16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4114800" y="1752600"/>
            <a:ext cx="685799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A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2012</a:t>
            </a:r>
            <a:endParaRPr lang="en-AU" sz="16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8229600" y="1752600"/>
            <a:ext cx="685799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0" hangingPunct="0">
              <a:defRPr/>
            </a:pPr>
            <a:r>
              <a:rPr lang="en-AU" sz="1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2013</a:t>
            </a:r>
            <a:endParaRPr lang="en-AU" sz="16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6934200" y="5334000"/>
            <a:ext cx="12954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Deployment  Preparation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828800" y="3733800"/>
            <a:ext cx="16764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Design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066800" y="3200400"/>
            <a:ext cx="9144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Analysis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1828800" y="4267200"/>
            <a:ext cx="28194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Develop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3657600" y="4800600"/>
            <a:ext cx="3276600" cy="411163"/>
          </a:xfrm>
          <a:prstGeom prst="homePlate">
            <a:avLst>
              <a:gd name="adj" fmla="val 62530"/>
            </a:avLst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algn="ctr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1100" b="1" dirty="0" smtClean="0">
                <a:solidFill>
                  <a:schemeClr val="accent6"/>
                </a:solidFill>
              </a:rPr>
              <a:t>Build/Unit Test</a:t>
            </a:r>
            <a:endParaRPr lang="en-US" sz="11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Communication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and Outreach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876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400" dirty="0" smtClean="0"/>
              <a:t>SHARP website: </a:t>
            </a:r>
            <a:r>
              <a:rPr lang="en-US" sz="2400" dirty="0" smtClean="0">
                <a:hlinkClick r:id="rId2"/>
              </a:rPr>
              <a:t>http://www.da.ks.gov/sharp/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SHARP Help Desk</a:t>
            </a:r>
          </a:p>
          <a:p>
            <a:pPr marL="571500" lvl="2" indent="-571500">
              <a:buFontTx/>
              <a:buNone/>
              <a:defRPr/>
            </a:pPr>
            <a:r>
              <a:rPr lang="en-US" sz="2400" dirty="0" smtClean="0"/>
              <a:t>       Call 785-368-8000, Select Option 1 *Listen for Options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SHARP </a:t>
            </a:r>
            <a:r>
              <a:rPr lang="en-US" sz="2400" dirty="0" err="1" smtClean="0"/>
              <a:t>Infolist</a:t>
            </a:r>
            <a:endParaRPr lang="en-US" sz="2400" dirty="0" smtClean="0"/>
          </a:p>
          <a:p>
            <a:pPr marL="520700" lvl="1" indent="-520700">
              <a:buNone/>
              <a:defRPr/>
            </a:pPr>
            <a:r>
              <a:rPr lang="en-US" sz="2400" dirty="0" smtClean="0"/>
              <a:t> 	Subscribe at </a:t>
            </a:r>
            <a:r>
              <a:rPr lang="en-US" sz="2400" dirty="0" smtClean="0">
                <a:hlinkClick r:id="rId3"/>
              </a:rPr>
              <a:t>http://www.da.ks.gov/gov/listserv.htm</a:t>
            </a:r>
            <a:endParaRPr lang="en-US" sz="2400" dirty="0" smtClean="0"/>
          </a:p>
          <a:p>
            <a:pPr marL="520700" lvl="1" indent="-520700">
              <a:buNone/>
              <a:defRPr/>
            </a:pPr>
            <a:endParaRPr lang="en-US" sz="2400" b="1" dirty="0" smtClean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/>
              <a:t>SHARP Computer Based Training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en-US" sz="2400" dirty="0" smtClean="0">
                <a:hlinkClick r:id="rId3"/>
              </a:rPr>
              <a:t>http://www.da.ks.gov/sharp/WebCBT/CBT_Main_Menu.htm</a:t>
            </a:r>
          </a:p>
          <a:p>
            <a:pPr lvl="0"/>
            <a:endParaRPr lang="en-US" sz="2400" dirty="0" smtClean="0"/>
          </a:p>
        </p:txBody>
      </p:sp>
      <p:pic>
        <p:nvPicPr>
          <p:cNvPr id="4" name="Picture 3" descr="SHARP_Logo_with_labe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52400"/>
            <a:ext cx="1820840" cy="117870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2">
      <a:dk1>
        <a:srgbClr val="2B71FF"/>
      </a:dk1>
      <a:lt1>
        <a:sysClr val="window" lastClr="FFFFFF"/>
      </a:lt1>
      <a:dk2>
        <a:srgbClr val="FFFFFF"/>
      </a:dk2>
      <a:lt2>
        <a:srgbClr val="FFFFFF"/>
      </a:lt2>
      <a:accent1>
        <a:srgbClr val="FFC000"/>
      </a:accent1>
      <a:accent2>
        <a:srgbClr val="FFC000"/>
      </a:accent2>
      <a:accent3>
        <a:srgbClr val="9C007F"/>
      </a:accent3>
      <a:accent4>
        <a:srgbClr val="68007F"/>
      </a:accent4>
      <a:accent5>
        <a:srgbClr val="2B71FF"/>
      </a:accent5>
      <a:accent6>
        <a:srgbClr val="00349E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1037</TotalTime>
  <Words>349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SHARP PeopleSoft 9.1 Upgrade</vt:lpstr>
      <vt:lpstr>History</vt:lpstr>
      <vt:lpstr>Benefits</vt:lpstr>
      <vt:lpstr>Benefits (continued)</vt:lpstr>
      <vt:lpstr>Benefits (continued)</vt:lpstr>
      <vt:lpstr>Benefits (continued)</vt:lpstr>
      <vt:lpstr>Benefits (continued)</vt:lpstr>
      <vt:lpstr> Project Timeline</vt:lpstr>
      <vt:lpstr>Communication and Outreach</vt:lpstr>
      <vt:lpstr>Miscellaneous</vt:lpstr>
      <vt:lpstr>Next Steps</vt:lpstr>
      <vt:lpstr>Questions</vt:lpstr>
      <vt:lpstr>Slide 13</vt:lpstr>
    </vt:vector>
  </TitlesOfParts>
  <Company>State of Kansas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Olson</dc:title>
  <dc:creator>George Vega</dc:creator>
  <cp:lastModifiedBy>bbahr</cp:lastModifiedBy>
  <cp:revision>123</cp:revision>
  <dcterms:created xsi:type="dcterms:W3CDTF">2009-09-29T20:46:39Z</dcterms:created>
  <dcterms:modified xsi:type="dcterms:W3CDTF">2011-01-11T21:55:42Z</dcterms:modified>
</cp:coreProperties>
</file>