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748" r:id="rId2"/>
    <p:sldId id="763" r:id="rId3"/>
    <p:sldId id="737" r:id="rId4"/>
    <p:sldId id="764" r:id="rId5"/>
    <p:sldId id="766" r:id="rId6"/>
    <p:sldId id="765" r:id="rId7"/>
    <p:sldId id="767" r:id="rId8"/>
    <p:sldId id="762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F13"/>
    <a:srgbClr val="E5E000"/>
    <a:srgbClr val="B0AC00"/>
    <a:srgbClr val="E1DC00"/>
    <a:srgbClr val="800000"/>
    <a:srgbClr val="663300"/>
    <a:srgbClr val="FF99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751" autoAdjust="0"/>
  </p:normalViewPr>
  <p:slideViewPr>
    <p:cSldViewPr snapToGrid="0">
      <p:cViewPr varScale="1">
        <p:scale>
          <a:sx n="103" d="100"/>
          <a:sy n="103" d="100"/>
        </p:scale>
        <p:origin x="-1218" y="-84"/>
      </p:cViewPr>
      <p:guideLst>
        <p:guide orient="horz" pos="1104"/>
        <p:guide orient="horz" pos="1680"/>
        <p:guide pos="144"/>
        <p:guide pos="153"/>
        <p:guide pos="6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90"/>
    </p:cViewPr>
  </p:sorterViewPr>
  <p:notesViewPr>
    <p:cSldViewPr snapToGrid="0">
      <p:cViewPr>
        <p:scale>
          <a:sx n="100" d="100"/>
          <a:sy n="100" d="100"/>
        </p:scale>
        <p:origin x="-744" y="199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B0CB7DE5-E871-4C50-A90E-0C03F0E55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304075A-0705-44C7-B15B-9C2F59010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9CD1-72F4-4566-8F46-5509918B1F6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4F205-8BD9-4173-AF3A-D9A46BA7031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3ADF3-B17A-4055-A7E9-AABF40FCABB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89F67-441B-42E8-9E0A-3F4122906EB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54A14-608D-4012-9A4F-216104DB854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6C672-0EE2-464D-9BEE-EDB81481635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B3422-CCC3-453D-B066-FC820A66323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4070350"/>
            <a:ext cx="9144000" cy="27876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gray">
          <a:xfrm>
            <a:off x="401638" y="6557963"/>
            <a:ext cx="8415337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solidFill>
                  <a:schemeClr val="bg1"/>
                </a:solidFill>
              </a:rPr>
              <a:t>Copyright © 2008 Accenture  All Rights Reserved. Accenture, its logo, and High Performance Delivered are trademarks of Accenture.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79400" y="2149475"/>
            <a:ext cx="38211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744294345_7b26187feb"/>
          <p:cNvPicPr>
            <a:picLocks noChangeAspect="1" noChangeArrowheads="1"/>
          </p:cNvPicPr>
          <p:nvPr userDrawn="1"/>
        </p:nvPicPr>
        <p:blipFill>
          <a:blip r:embed="rId3" cstate="print"/>
          <a:srcRect t="31982"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436813" y="4887913"/>
            <a:ext cx="6216650" cy="1143000"/>
          </a:xfrm>
          <a:ln w="9525"/>
        </p:spPr>
        <p:txBody>
          <a:bodyPr lIns="91440" tIns="45720" rIns="91440" bIns="45720"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08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52688" y="6065838"/>
            <a:ext cx="6216650" cy="514350"/>
          </a:xfr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4989-3BF0-4915-9335-2D9D395DDD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3538" y="0"/>
            <a:ext cx="2087562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0"/>
            <a:ext cx="6110288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519F2-48F0-4666-A492-30D4B0453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BB64F-BB74-4837-A087-FEA19440E7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CF5C2-BC2D-49B6-AD14-B851EAC9B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565275"/>
            <a:ext cx="4098925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565275"/>
            <a:ext cx="4098925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42E6C-7F2E-42DA-85CA-7FD536EBC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DCE6-58D2-4D4A-B6F4-502B2CEF0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8C262-9A51-46D5-9B4D-1D36F3106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B7CA-84AA-4998-9D86-8F4C6697E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8024D-1CF4-46D6-8E0E-1F8285712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76A7-5400-4C76-9AEE-4A35898A3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AC Banner"/>
          <p:cNvSpPr>
            <a:spLocks noChangeArrowheads="1"/>
          </p:cNvSpPr>
          <p:nvPr/>
        </p:nvSpPr>
        <p:spPr bwMode="gray">
          <a:xfrm>
            <a:off x="0" y="0"/>
            <a:ext cx="9144000" cy="1241425"/>
          </a:xfrm>
          <a:prstGeom prst="rect">
            <a:avLst/>
          </a:prstGeom>
          <a:solidFill>
            <a:srgbClr val="00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0850" y="1565275"/>
            <a:ext cx="8350250" cy="475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28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269163" y="6503988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0000"/>
              </a:lnSpc>
              <a:defRPr sz="1000"/>
            </a:lvl1pPr>
          </a:lstStyle>
          <a:p>
            <a:pPr>
              <a:defRPr/>
            </a:pPr>
            <a:fld id="{E2FE8A96-1B72-400A-B53E-7AE0EE865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298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44463" y="6324600"/>
            <a:ext cx="4489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452438" y="0"/>
            <a:ext cx="628332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1" name="Picture 7" descr="2744294345_7b26187fe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-36513"/>
            <a:ext cx="20574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858838" indent="-1682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2001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1481138" indent="-1666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1938338" indent="-166688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395538" indent="-166688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2852738" indent="-166688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309938" indent="-166688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383332-0FC8-442E-9815-167595A9A0AC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 b="29791"/>
          <a:stretch>
            <a:fillRect/>
          </a:stretch>
        </p:blipFill>
        <p:spPr bwMode="auto">
          <a:xfrm>
            <a:off x="0" y="0"/>
            <a:ext cx="91440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0" y="4814888"/>
            <a:ext cx="9144000" cy="2062103"/>
          </a:xfrm>
          <a:prstGeom prst="rect">
            <a:avLst/>
          </a:prstGeom>
          <a:solidFill>
            <a:srgbClr val="1C2F1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2011 GL Encumbrances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FYE Overview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Presented </a:t>
            </a:r>
            <a:r>
              <a:rPr lang="en-US" b="1" dirty="0" smtClean="0">
                <a:solidFill>
                  <a:schemeClr val="bg1"/>
                </a:solidFill>
              </a:rPr>
              <a:t>by Brett Bauer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A6D7FC-F5AC-4968-8B87-094B9D0CC0A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3" name="Rectangle 3075"/>
          <p:cNvSpPr>
            <a:spLocks noChangeArrowheads="1"/>
          </p:cNvSpPr>
          <p:nvPr/>
        </p:nvSpPr>
        <p:spPr bwMode="auto">
          <a:xfrm>
            <a:off x="204788" y="1825625"/>
            <a:ext cx="8740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5124" name="Rectangle 3077"/>
          <p:cNvSpPr>
            <a:spLocks noChangeArrowheads="1"/>
          </p:cNvSpPr>
          <p:nvPr/>
        </p:nvSpPr>
        <p:spPr bwMode="auto">
          <a:xfrm>
            <a:off x="0" y="228600"/>
            <a:ext cx="69929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GL Encumbrance Request Form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GL F016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0" y="122872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Available on A&amp;R’s website: </a:t>
            </a:r>
            <a:endParaRPr lang="en-US" sz="2200" dirty="0"/>
          </a:p>
          <a:p>
            <a:pPr lvl="1"/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6" y="1823309"/>
            <a:ext cx="4907914" cy="462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7896" y="1736436"/>
            <a:ext cx="6780243" cy="92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387251-2FB9-40E0-828C-9D44BADF30C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3075"/>
          <p:cNvSpPr>
            <a:spLocks noChangeArrowheads="1"/>
          </p:cNvSpPr>
          <p:nvPr/>
        </p:nvSpPr>
        <p:spPr bwMode="auto">
          <a:xfrm>
            <a:off x="204788" y="1825625"/>
            <a:ext cx="8740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4100" name="Rectangle 3077"/>
          <p:cNvSpPr>
            <a:spLocks noChangeArrowheads="1"/>
          </p:cNvSpPr>
          <p:nvPr/>
        </p:nvSpPr>
        <p:spPr bwMode="auto">
          <a:xfrm>
            <a:off x="0" y="228600"/>
            <a:ext cx="69929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Encumbrance Request Form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0" y="122872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Must provide a description of the obligation and the reason the vendor is not known or the Purchase Requisition/Order process is not practical for encumbering funds.</a:t>
            </a:r>
            <a:endParaRPr lang="en-US" sz="2200" dirty="0"/>
          </a:p>
          <a:p>
            <a:pPr lvl="1"/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70" y="2510488"/>
            <a:ext cx="8155836" cy="32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0BAA14-2E02-4D91-953E-B83251D4B89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3075"/>
          <p:cNvSpPr>
            <a:spLocks noChangeArrowheads="1"/>
          </p:cNvSpPr>
          <p:nvPr/>
        </p:nvSpPr>
        <p:spPr bwMode="auto">
          <a:xfrm>
            <a:off x="204788" y="1825625"/>
            <a:ext cx="8740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6148" name="Rectangle 3077"/>
          <p:cNvSpPr>
            <a:spLocks noChangeArrowheads="1"/>
          </p:cNvSpPr>
          <p:nvPr/>
        </p:nvSpPr>
        <p:spPr bwMode="auto">
          <a:xfrm>
            <a:off x="0" y="228600"/>
            <a:ext cx="69929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GL Encumbrance Process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0" y="1228725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Complete request form and attach it to a Help Desk Ticket by 5:00 p.m. on 7/6/2011.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 Requests will be routed to the Division of the Budget (</a:t>
            </a:r>
            <a:r>
              <a:rPr lang="en-US" sz="2200" dirty="0" err="1" smtClean="0"/>
              <a:t>DoB</a:t>
            </a:r>
            <a:r>
              <a:rPr lang="en-US" sz="2200" dirty="0" smtClean="0"/>
              <a:t>) for Approval.</a:t>
            </a:r>
          </a:p>
          <a:p>
            <a:endParaRPr lang="en-US" sz="2200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 Upon </a:t>
            </a:r>
            <a:r>
              <a:rPr lang="en-US" sz="2200" dirty="0" err="1" smtClean="0"/>
              <a:t>DoB</a:t>
            </a:r>
            <a:r>
              <a:rPr lang="en-US" sz="2200" dirty="0" smtClean="0"/>
              <a:t> approval, the GL Journals will be created by A&amp;R staff.</a:t>
            </a:r>
          </a:p>
          <a:p>
            <a:endParaRPr lang="en-US" sz="2200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Agencies will be notified via the Help Desk of the Journal ID(s) or </a:t>
            </a:r>
            <a:r>
              <a:rPr lang="en-US" sz="2200" dirty="0" err="1" smtClean="0"/>
              <a:t>DoB’s</a:t>
            </a:r>
            <a:r>
              <a:rPr lang="en-US" sz="2200" dirty="0" smtClean="0"/>
              <a:t> denial.</a:t>
            </a:r>
            <a:endParaRPr lang="en-US" sz="2200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7BAA03-8BE8-47B0-9AFA-1A476718450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5" name="Rectangle 3075"/>
          <p:cNvSpPr>
            <a:spLocks noChangeArrowheads="1"/>
          </p:cNvSpPr>
          <p:nvPr/>
        </p:nvSpPr>
        <p:spPr bwMode="auto">
          <a:xfrm>
            <a:off x="204788" y="1825625"/>
            <a:ext cx="8740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8196" name="Rectangle 3077"/>
          <p:cNvSpPr>
            <a:spLocks noChangeArrowheads="1"/>
          </p:cNvSpPr>
          <p:nvPr/>
        </p:nvSpPr>
        <p:spPr bwMode="auto">
          <a:xfrm>
            <a:off x="0" y="228600"/>
            <a:ext cx="69929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Preparing for Year End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0" y="122872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Review Informational Circular No. 11-A-008 for important processing dates and deadlines.</a:t>
            </a:r>
            <a:endParaRPr lang="en-US" sz="2200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595" t="11238" r="26667" b="33048"/>
          <a:stretch>
            <a:fillRect/>
          </a:stretch>
        </p:blipFill>
        <p:spPr bwMode="auto">
          <a:xfrm>
            <a:off x="1308390" y="2158319"/>
            <a:ext cx="5932920" cy="432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4961" t="2596" r="76603" b="95096"/>
          <a:stretch>
            <a:fillRect/>
          </a:stretch>
        </p:blipFill>
        <p:spPr bwMode="auto">
          <a:xfrm>
            <a:off x="2811263" y="2024350"/>
            <a:ext cx="4808737" cy="5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995129-8222-4819-A940-91DC62C202B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2" name="Rectangle 3077"/>
          <p:cNvSpPr>
            <a:spLocks noChangeArrowheads="1"/>
          </p:cNvSpPr>
          <p:nvPr/>
        </p:nvSpPr>
        <p:spPr bwMode="auto">
          <a:xfrm>
            <a:off x="0" y="228600"/>
            <a:ext cx="69929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Preparing for Year End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0" y="122872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Consult the Month-End Checklists in the Training section of the SMART website: </a:t>
            </a:r>
            <a:endParaRPr lang="en-US" sz="2200" dirty="0"/>
          </a:p>
          <a:p>
            <a:pPr lvl="1"/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652" y="3708688"/>
            <a:ext cx="6076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55" y="2611434"/>
            <a:ext cx="7427467" cy="64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D6DBE5-0780-41C6-9BC7-E7901C75B3F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3075"/>
          <p:cNvSpPr>
            <a:spLocks noChangeArrowheads="1"/>
          </p:cNvSpPr>
          <p:nvPr/>
        </p:nvSpPr>
        <p:spPr bwMode="auto">
          <a:xfrm>
            <a:off x="204788" y="1825625"/>
            <a:ext cx="8740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9220" name="Rectangle 3077"/>
          <p:cNvSpPr>
            <a:spLocks noChangeArrowheads="1"/>
          </p:cNvSpPr>
          <p:nvPr/>
        </p:nvSpPr>
        <p:spPr bwMode="auto">
          <a:xfrm>
            <a:off x="0" y="228600"/>
            <a:ext cx="69929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Concurrent Processing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0" y="1228725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June and July periods will both be open from July 1 – July 13.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Must change accounting date to 6/30/2011 in order to post transactions against fiscal year 2011.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Budget date must be 7/1/2010 – 6/30/2011 to affect budget period 2011 balances.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July 13 – last day to process fiscal year 2011 transactions.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July 14 - 17 – SMART open to Central users ONLY </a:t>
            </a:r>
          </a:p>
          <a:p>
            <a:pPr>
              <a:buFont typeface="Wingdings" pitchFamily="2" charset="2"/>
              <a:buChar char="§"/>
            </a:pPr>
            <a:endParaRPr lang="en-US" sz="2200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1D104D-AFC7-4E07-9EFD-D6CE43BF459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28600"/>
            <a:ext cx="7075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0" y="122872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  <a:p>
            <a:pPr lvl="2"/>
            <a:r>
              <a:rPr lang="en-US"/>
              <a:t/>
            </a:r>
            <a:br>
              <a:rPr lang="en-US"/>
            </a:br>
            <a:endParaRPr lang="en-US"/>
          </a:p>
          <a:p>
            <a:pPr lvl="1"/>
            <a:endParaRPr lang="en-US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0" y="297180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/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enture Freeway">
  <a:themeElements>
    <a:clrScheme name="Accenture Freeway 3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AA1133"/>
      </a:accent1>
      <a:accent2>
        <a:srgbClr val="66AA44"/>
      </a:accent2>
      <a:accent3>
        <a:srgbClr val="FFFFFF"/>
      </a:accent3>
      <a:accent4>
        <a:srgbClr val="000000"/>
      </a:accent4>
      <a:accent5>
        <a:srgbClr val="D2AAAD"/>
      </a:accent5>
      <a:accent6>
        <a:srgbClr val="5C9A3D"/>
      </a:accent6>
      <a:hlink>
        <a:srgbClr val="887799"/>
      </a:hlink>
      <a:folHlink>
        <a:srgbClr val="224433"/>
      </a:folHlink>
    </a:clrScheme>
    <a:fontScheme name="Accenture Free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centure Freeway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Freeway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AA99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2CA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Freeway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66AA44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5C9A3D"/>
        </a:accent6>
        <a:hlink>
          <a:srgbClr val="887799"/>
        </a:hlink>
        <a:folHlink>
          <a:srgbClr val="224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Freeway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FF0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8A00"/>
        </a:accent6>
        <a:hlink>
          <a:srgbClr val="557799"/>
        </a:hlink>
        <a:folHlink>
          <a:srgbClr val="4455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13578</TotalTime>
  <Words>249</Words>
  <Application>Microsoft Office PowerPoint</Application>
  <PresentationFormat>On-screen Show (4:3)</PresentationFormat>
  <Paragraphs>54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Accenture Freeway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OAKS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bbauer</cp:lastModifiedBy>
  <cp:revision>768</cp:revision>
  <cp:lastPrinted>1601-01-01T00:00:00Z</cp:lastPrinted>
  <dcterms:created xsi:type="dcterms:W3CDTF">2003-10-17T11:37:15Z</dcterms:created>
  <dcterms:modified xsi:type="dcterms:W3CDTF">2011-05-19T13:38:47Z</dcterms:modified>
</cp:coreProperties>
</file>