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1"/>
  </p:notesMasterIdLst>
  <p:handoutMasterIdLst>
    <p:handoutMasterId r:id="rId12"/>
  </p:handoutMasterIdLst>
  <p:sldIdLst>
    <p:sldId id="748" r:id="rId2"/>
    <p:sldId id="737" r:id="rId3"/>
    <p:sldId id="763" r:id="rId4"/>
    <p:sldId id="773" r:id="rId5"/>
    <p:sldId id="770" r:id="rId6"/>
    <p:sldId id="776" r:id="rId7"/>
    <p:sldId id="774" r:id="rId8"/>
    <p:sldId id="777" r:id="rId9"/>
    <p:sldId id="762" r:id="rId10"/>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2F13"/>
    <a:srgbClr val="E5E000"/>
    <a:srgbClr val="B0AC00"/>
    <a:srgbClr val="E1DC00"/>
    <a:srgbClr val="800000"/>
    <a:srgbClr val="663300"/>
    <a:srgbClr val="FF9900"/>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3598" autoAdjust="0"/>
  </p:normalViewPr>
  <p:slideViewPr>
    <p:cSldViewPr snapToGrid="0">
      <p:cViewPr varScale="1">
        <p:scale>
          <a:sx n="61" d="100"/>
          <a:sy n="61" d="100"/>
        </p:scale>
        <p:origin x="-1404" y="-96"/>
      </p:cViewPr>
      <p:guideLst>
        <p:guide orient="horz" pos="1104"/>
        <p:guide orient="horz" pos="1680"/>
        <p:guide pos="144"/>
        <p:guide pos="153"/>
        <p:guide pos="6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090"/>
    </p:cViewPr>
  </p:sorterViewPr>
  <p:notesViewPr>
    <p:cSldViewPr snapToGrid="0">
      <p:cViewPr>
        <p:scale>
          <a:sx n="100" d="100"/>
          <a:sy n="100" d="100"/>
        </p:scale>
        <p:origin x="-744" y="199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57" tIns="46579" rIns="93157" bIns="46579" numCol="1" anchor="t" anchorCtr="0" compatLnSpc="1">
            <a:prstTxWarp prst="textNoShape">
              <a:avLst/>
            </a:prstTxWarp>
          </a:bodyPr>
          <a:lstStyle>
            <a:lvl1pPr defTabSz="931863">
              <a:defRPr sz="1200"/>
            </a:lvl1pPr>
          </a:lstStyle>
          <a:p>
            <a:pPr>
              <a:defRPr/>
            </a:pPr>
            <a:endParaRPr lang="en-US" dirty="0"/>
          </a:p>
        </p:txBody>
      </p:sp>
      <p:sp>
        <p:nvSpPr>
          <p:cNvPr id="9216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57" tIns="46579" rIns="93157" bIns="46579" numCol="1" anchor="t" anchorCtr="0" compatLnSpc="1">
            <a:prstTxWarp prst="textNoShape">
              <a:avLst/>
            </a:prstTxWarp>
          </a:bodyPr>
          <a:lstStyle>
            <a:lvl1pPr algn="r" defTabSz="931863">
              <a:defRPr sz="1200"/>
            </a:lvl1pPr>
          </a:lstStyle>
          <a:p>
            <a:pPr>
              <a:defRPr/>
            </a:pPr>
            <a:endParaRPr lang="en-US" dirty="0"/>
          </a:p>
        </p:txBody>
      </p:sp>
      <p:sp>
        <p:nvSpPr>
          <p:cNvPr id="9216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57" tIns="46579" rIns="93157" bIns="46579" numCol="1" anchor="b" anchorCtr="0" compatLnSpc="1">
            <a:prstTxWarp prst="textNoShape">
              <a:avLst/>
            </a:prstTxWarp>
          </a:bodyPr>
          <a:lstStyle>
            <a:lvl1pPr defTabSz="931863">
              <a:defRPr sz="1200"/>
            </a:lvl1pPr>
          </a:lstStyle>
          <a:p>
            <a:pPr>
              <a:defRPr/>
            </a:pPr>
            <a:endParaRPr lang="en-US" dirty="0"/>
          </a:p>
        </p:txBody>
      </p:sp>
      <p:sp>
        <p:nvSpPr>
          <p:cNvPr id="9216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57" tIns="46579" rIns="93157" bIns="46579" numCol="1" anchor="b" anchorCtr="0" compatLnSpc="1">
            <a:prstTxWarp prst="textNoShape">
              <a:avLst/>
            </a:prstTxWarp>
          </a:bodyPr>
          <a:lstStyle>
            <a:lvl1pPr algn="r" defTabSz="931863">
              <a:defRPr sz="1200"/>
            </a:lvl1pPr>
          </a:lstStyle>
          <a:p>
            <a:pPr>
              <a:defRPr/>
            </a:pPr>
            <a:fld id="{89FF70DF-C27F-4EAE-9BCD-5A139D08AC30}"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57" tIns="46579" rIns="93157" bIns="46579" numCol="1" anchor="t" anchorCtr="0" compatLnSpc="1">
            <a:prstTxWarp prst="textNoShape">
              <a:avLst/>
            </a:prstTxWarp>
          </a:bodyPr>
          <a:lstStyle>
            <a:lvl1pPr defTabSz="931863">
              <a:defRPr sz="1200"/>
            </a:lvl1pPr>
          </a:lstStyle>
          <a:p>
            <a:pPr>
              <a:defRPr/>
            </a:pPr>
            <a:endParaRPr lang="en-US" dirty="0"/>
          </a:p>
        </p:txBody>
      </p:sp>
      <p:sp>
        <p:nvSpPr>
          <p:cNvPr id="27651"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57" tIns="46579" rIns="93157" bIns="46579" numCol="1" anchor="t" anchorCtr="0" compatLnSpc="1">
            <a:prstTxWarp prst="textNoShape">
              <a:avLst/>
            </a:prstTxWarp>
          </a:bodyPr>
          <a:lstStyle>
            <a:lvl1pPr algn="r" defTabSz="931863">
              <a:defRPr sz="1200"/>
            </a:lvl1pPr>
          </a:lstStyle>
          <a:p>
            <a:pPr>
              <a:defRPr/>
            </a:pPr>
            <a:endParaRPr lang="en-US" dirty="0"/>
          </a:p>
        </p:txBody>
      </p:sp>
      <p:sp>
        <p:nvSpPr>
          <p:cNvPr id="13316" name="Rectangle 4"/>
          <p:cNvSpPr>
            <a:spLocks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57" tIns="46579" rIns="93157" bIns="465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57" tIns="46579" rIns="93157" bIns="46579" numCol="1" anchor="b" anchorCtr="0" compatLnSpc="1">
            <a:prstTxWarp prst="textNoShape">
              <a:avLst/>
            </a:prstTxWarp>
          </a:bodyPr>
          <a:lstStyle>
            <a:lvl1pPr defTabSz="931863">
              <a:defRPr sz="1200"/>
            </a:lvl1pPr>
          </a:lstStyle>
          <a:p>
            <a:pPr>
              <a:defRPr/>
            </a:pPr>
            <a:endParaRPr lang="en-US" dirty="0"/>
          </a:p>
        </p:txBody>
      </p:sp>
      <p:sp>
        <p:nvSpPr>
          <p:cNvPr id="27655"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57" tIns="46579" rIns="93157" bIns="46579" numCol="1" anchor="b" anchorCtr="0" compatLnSpc="1">
            <a:prstTxWarp prst="textNoShape">
              <a:avLst/>
            </a:prstTxWarp>
          </a:bodyPr>
          <a:lstStyle>
            <a:lvl1pPr algn="r" defTabSz="931863">
              <a:defRPr sz="1200"/>
            </a:lvl1pPr>
          </a:lstStyle>
          <a:p>
            <a:pPr>
              <a:defRPr/>
            </a:pPr>
            <a:fld id="{185BEEF1-6CCA-4D38-853F-59543DB7453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dirty="0" smtClean="0"/>
          </a:p>
        </p:txBody>
      </p:sp>
      <p:sp>
        <p:nvSpPr>
          <p:cNvPr id="14340" name="Slide Number Placeholder 3"/>
          <p:cNvSpPr>
            <a:spLocks noGrp="1"/>
          </p:cNvSpPr>
          <p:nvPr>
            <p:ph type="sldNum" sz="quarter" idx="5"/>
          </p:nvPr>
        </p:nvSpPr>
        <p:spPr>
          <a:noFill/>
        </p:spPr>
        <p:txBody>
          <a:bodyPr/>
          <a:lstStyle/>
          <a:p>
            <a:fld id="{FA260865-551D-4900-8422-25E6166B052F}" type="slidenum">
              <a:rPr lang="en-US" smtClean="0"/>
              <a:pPr/>
              <a:t>2</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en-US" dirty="0" smtClean="0"/>
          </a:p>
        </p:txBody>
      </p:sp>
      <p:sp>
        <p:nvSpPr>
          <p:cNvPr id="15364" name="Slide Number Placeholder 3"/>
          <p:cNvSpPr>
            <a:spLocks noGrp="1"/>
          </p:cNvSpPr>
          <p:nvPr>
            <p:ph type="sldNum" sz="quarter" idx="5"/>
          </p:nvPr>
        </p:nvSpPr>
        <p:spPr>
          <a:noFill/>
        </p:spPr>
        <p:txBody>
          <a:bodyPr/>
          <a:lstStyle/>
          <a:p>
            <a:fld id="{2BA58C4E-D820-45F8-9F89-2C452EBC2EDC}" type="slidenum">
              <a:rPr lang="en-US" smtClean="0"/>
              <a:pPr/>
              <a:t>3</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en-US" dirty="0" smtClean="0"/>
          </a:p>
        </p:txBody>
      </p:sp>
      <p:sp>
        <p:nvSpPr>
          <p:cNvPr id="15364" name="Slide Number Placeholder 3"/>
          <p:cNvSpPr>
            <a:spLocks noGrp="1"/>
          </p:cNvSpPr>
          <p:nvPr>
            <p:ph type="sldNum" sz="quarter" idx="5"/>
          </p:nvPr>
        </p:nvSpPr>
        <p:spPr>
          <a:noFill/>
        </p:spPr>
        <p:txBody>
          <a:bodyPr/>
          <a:lstStyle/>
          <a:p>
            <a:fld id="{2BA58C4E-D820-45F8-9F89-2C452EBC2EDC}" type="slidenum">
              <a:rPr lang="en-US" smtClean="0"/>
              <a:pPr/>
              <a:t>4</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en-US" dirty="0" smtClean="0"/>
          </a:p>
        </p:txBody>
      </p:sp>
      <p:sp>
        <p:nvSpPr>
          <p:cNvPr id="15364" name="Slide Number Placeholder 3"/>
          <p:cNvSpPr>
            <a:spLocks noGrp="1"/>
          </p:cNvSpPr>
          <p:nvPr>
            <p:ph type="sldNum" sz="quarter" idx="5"/>
          </p:nvPr>
        </p:nvSpPr>
        <p:spPr>
          <a:noFill/>
        </p:spPr>
        <p:txBody>
          <a:bodyPr/>
          <a:lstStyle/>
          <a:p>
            <a:fld id="{2BA58C4E-D820-45F8-9F89-2C452EBC2EDC}" type="slidenum">
              <a:rPr lang="en-US" smtClean="0"/>
              <a:pPr/>
              <a:t>5</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en-US" dirty="0" smtClean="0"/>
          </a:p>
        </p:txBody>
      </p:sp>
      <p:sp>
        <p:nvSpPr>
          <p:cNvPr id="15364" name="Slide Number Placeholder 3"/>
          <p:cNvSpPr>
            <a:spLocks noGrp="1"/>
          </p:cNvSpPr>
          <p:nvPr>
            <p:ph type="sldNum" sz="quarter" idx="5"/>
          </p:nvPr>
        </p:nvSpPr>
        <p:spPr>
          <a:noFill/>
        </p:spPr>
        <p:txBody>
          <a:bodyPr/>
          <a:lstStyle/>
          <a:p>
            <a:fld id="{2BA58C4E-D820-45F8-9F89-2C452EBC2EDC}" type="slidenum">
              <a:rPr lang="en-US" smtClean="0"/>
              <a:pPr/>
              <a:t>6</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en-US" dirty="0" smtClean="0"/>
          </a:p>
        </p:txBody>
      </p:sp>
      <p:sp>
        <p:nvSpPr>
          <p:cNvPr id="15364" name="Slide Number Placeholder 3"/>
          <p:cNvSpPr>
            <a:spLocks noGrp="1"/>
          </p:cNvSpPr>
          <p:nvPr>
            <p:ph type="sldNum" sz="quarter" idx="5"/>
          </p:nvPr>
        </p:nvSpPr>
        <p:spPr>
          <a:noFill/>
        </p:spPr>
        <p:txBody>
          <a:bodyPr/>
          <a:lstStyle/>
          <a:p>
            <a:fld id="{2BA58C4E-D820-45F8-9F89-2C452EBC2EDC}" type="slidenum">
              <a:rPr lang="en-US" smtClean="0"/>
              <a:pPr/>
              <a:t>7</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en-US" dirty="0" smtClean="0"/>
          </a:p>
        </p:txBody>
      </p:sp>
      <p:sp>
        <p:nvSpPr>
          <p:cNvPr id="15364" name="Slide Number Placeholder 3"/>
          <p:cNvSpPr>
            <a:spLocks noGrp="1"/>
          </p:cNvSpPr>
          <p:nvPr>
            <p:ph type="sldNum" sz="quarter" idx="5"/>
          </p:nvPr>
        </p:nvSpPr>
        <p:spPr>
          <a:noFill/>
        </p:spPr>
        <p:txBody>
          <a:bodyPr/>
          <a:lstStyle/>
          <a:p>
            <a:fld id="{2BA58C4E-D820-45F8-9F89-2C452EBC2EDC}" type="slidenum">
              <a:rPr lang="en-US" smtClean="0"/>
              <a:pPr/>
              <a:t>8</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US" dirty="0" smtClean="0"/>
          </a:p>
        </p:txBody>
      </p:sp>
      <p:sp>
        <p:nvSpPr>
          <p:cNvPr id="22532" name="Slide Number Placeholder 3"/>
          <p:cNvSpPr>
            <a:spLocks noGrp="1"/>
          </p:cNvSpPr>
          <p:nvPr>
            <p:ph type="sldNum" sz="quarter" idx="5"/>
          </p:nvPr>
        </p:nvSpPr>
        <p:spPr>
          <a:noFill/>
        </p:spPr>
        <p:txBody>
          <a:bodyPr/>
          <a:lstStyle/>
          <a:p>
            <a:fld id="{66EC3D4D-6C38-4FDA-BD68-5F14310060E9}" type="slidenum">
              <a:rPr lang="en-US" smtClean="0"/>
              <a:pPr/>
              <a:t>9</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gray">
          <a:xfrm>
            <a:off x="0" y="4070350"/>
            <a:ext cx="9144000" cy="2787650"/>
          </a:xfrm>
          <a:prstGeom prst="rect">
            <a:avLst/>
          </a:prstGeom>
          <a:solidFill>
            <a:srgbClr val="003300"/>
          </a:solidFill>
          <a:ln w="9525">
            <a:noFill/>
            <a:miter lim="800000"/>
            <a:headEnd/>
            <a:tailEnd/>
          </a:ln>
          <a:effectLst/>
        </p:spPr>
        <p:txBody>
          <a:bodyPr wrap="none" anchor="ctr"/>
          <a:lstStyle/>
          <a:p>
            <a:pPr>
              <a:defRPr/>
            </a:pPr>
            <a:endParaRPr lang="en-US" dirty="0"/>
          </a:p>
        </p:txBody>
      </p:sp>
      <p:sp>
        <p:nvSpPr>
          <p:cNvPr id="5" name="Text Box 5"/>
          <p:cNvSpPr txBox="1">
            <a:spLocks noChangeArrowheads="1"/>
          </p:cNvSpPr>
          <p:nvPr/>
        </p:nvSpPr>
        <p:spPr bwMode="gray">
          <a:xfrm>
            <a:off x="401638" y="6557963"/>
            <a:ext cx="8415337" cy="211137"/>
          </a:xfrm>
          <a:prstGeom prst="rect">
            <a:avLst/>
          </a:prstGeom>
          <a:noFill/>
          <a:ln w="12700">
            <a:noFill/>
            <a:miter lim="800000"/>
            <a:headEnd/>
            <a:tailEnd/>
          </a:ln>
          <a:effectLst/>
        </p:spPr>
        <p:txBody>
          <a:bodyPr lIns="90488" tIns="44450" rIns="90488" bIns="44450">
            <a:spAutoFit/>
          </a:bodyPr>
          <a:lstStyle/>
          <a:p>
            <a:pPr eaLnBrk="0" hangingPunct="0">
              <a:lnSpc>
                <a:spcPct val="80000"/>
              </a:lnSpc>
              <a:defRPr/>
            </a:pPr>
            <a:r>
              <a:rPr lang="en-US" sz="1000" dirty="0">
                <a:solidFill>
                  <a:schemeClr val="bg1"/>
                </a:solidFill>
              </a:rPr>
              <a:t>Copyright © 2008 Accenture  All Rights Reserved. Accenture, its logo, and High Performance Delivered are trademarks of Accenture.</a:t>
            </a:r>
          </a:p>
        </p:txBody>
      </p:sp>
      <p:pic>
        <p:nvPicPr>
          <p:cNvPr id="6" name="Picture 6"/>
          <p:cNvPicPr>
            <a:picLocks noChangeAspect="1" noChangeArrowheads="1"/>
          </p:cNvPicPr>
          <p:nvPr/>
        </p:nvPicPr>
        <p:blipFill>
          <a:blip r:embed="rId2" cstate="print"/>
          <a:srcRect/>
          <a:stretch>
            <a:fillRect/>
          </a:stretch>
        </p:blipFill>
        <p:spPr bwMode="gray">
          <a:xfrm>
            <a:off x="279400" y="2149475"/>
            <a:ext cx="3821113" cy="1885950"/>
          </a:xfrm>
          <a:prstGeom prst="rect">
            <a:avLst/>
          </a:prstGeom>
          <a:noFill/>
          <a:ln w="9525">
            <a:noFill/>
            <a:miter lim="800000"/>
            <a:headEnd/>
            <a:tailEnd/>
          </a:ln>
        </p:spPr>
      </p:pic>
      <p:pic>
        <p:nvPicPr>
          <p:cNvPr id="7" name="Picture 7" descr="2744294345_7b26187feb"/>
          <p:cNvPicPr>
            <a:picLocks noChangeAspect="1" noChangeArrowheads="1"/>
          </p:cNvPicPr>
          <p:nvPr userDrawn="1"/>
        </p:nvPicPr>
        <p:blipFill>
          <a:blip r:embed="rId3" cstate="print"/>
          <a:srcRect t="31982"/>
          <a:stretch>
            <a:fillRect/>
          </a:stretch>
        </p:blipFill>
        <p:spPr bwMode="auto">
          <a:xfrm>
            <a:off x="0" y="0"/>
            <a:ext cx="9144000" cy="4648200"/>
          </a:xfrm>
          <a:prstGeom prst="rect">
            <a:avLst/>
          </a:prstGeom>
          <a:noFill/>
          <a:ln w="9525">
            <a:noFill/>
            <a:miter lim="800000"/>
            <a:headEnd/>
            <a:tailEnd/>
          </a:ln>
        </p:spPr>
      </p:pic>
      <p:sp>
        <p:nvSpPr>
          <p:cNvPr id="1230851" name="Rectangle 3"/>
          <p:cNvSpPr>
            <a:spLocks noGrp="1" noChangeArrowheads="1"/>
          </p:cNvSpPr>
          <p:nvPr>
            <p:ph type="ctrTitle" sz="quarter"/>
          </p:nvPr>
        </p:nvSpPr>
        <p:spPr>
          <a:xfrm>
            <a:off x="2436813" y="4887913"/>
            <a:ext cx="6216650" cy="1143000"/>
          </a:xfrm>
          <a:ln w="9525"/>
        </p:spPr>
        <p:txBody>
          <a:bodyPr lIns="91440" tIns="45720" rIns="91440" bIns="45720" anchor="t"/>
          <a:lstStyle>
            <a:lvl1pPr>
              <a:defRPr/>
            </a:lvl1pPr>
          </a:lstStyle>
          <a:p>
            <a:r>
              <a:rPr lang="en-US"/>
              <a:t>Click to edit Master title style</a:t>
            </a:r>
          </a:p>
        </p:txBody>
      </p:sp>
      <p:sp>
        <p:nvSpPr>
          <p:cNvPr id="1230852" name="Rectangle 4"/>
          <p:cNvSpPr>
            <a:spLocks noGrp="1" noChangeArrowheads="1"/>
          </p:cNvSpPr>
          <p:nvPr>
            <p:ph type="subTitle" sz="quarter" idx="1"/>
          </p:nvPr>
        </p:nvSpPr>
        <p:spPr>
          <a:xfrm>
            <a:off x="2452688" y="6065838"/>
            <a:ext cx="6216650" cy="514350"/>
          </a:xfrm>
          <a:ln w="9525"/>
        </p:spPr>
        <p:txBody>
          <a:bodyPr lIns="91440" tIns="45720" rIns="91440" bIns="45720"/>
          <a:lstStyle>
            <a:lvl1pPr marL="0" indent="0">
              <a:buFontTx/>
              <a:buNone/>
              <a:defRPr sz="2400">
                <a:solidFill>
                  <a:schemeClr val="bg1"/>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C17B50A9-C3A8-4449-B8C5-0C7976819D85}"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3538" y="0"/>
            <a:ext cx="2087562"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0850" y="0"/>
            <a:ext cx="6110288"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750E4C0F-974C-4F9D-B4D4-4BC3EE2061D0}"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EECBE987-A139-48DF-A8D2-BD9F7BA44F6B}"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23FF6264-330B-4C66-9702-233AB512DAB6}"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0850" y="1565275"/>
            <a:ext cx="40989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2175" y="1565275"/>
            <a:ext cx="40989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A0204F54-0468-42C4-BF60-7BF66A996F30}"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ECB95140-2DBB-4075-AF17-26E8CFD0AA73}" type="slidenum">
              <a:rPr lang="en-US"/>
              <a:pPr>
                <a:defRPr/>
              </a:pPr>
              <a:t>‹#›</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9B700823-0EB5-45EC-ABCF-B2FCB5A8F2A7}" type="slidenum">
              <a:rPr lang="en-US"/>
              <a:pPr>
                <a:defRPr/>
              </a:pPr>
              <a:t>‹#›</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E4023FE-7E0B-4613-9611-CC552DE2D5CE}" type="slidenum">
              <a:rPr lang="en-US"/>
              <a:pPr>
                <a:defRPr/>
              </a:pPr>
              <a:t>‹#›</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D9D1FF94-E890-46AB-A9AE-D20C9B21A533}"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E6235D6A-34F0-4A8E-A534-BE7CF6BA62FA}"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9826" name="AC Banner"/>
          <p:cNvSpPr>
            <a:spLocks noChangeArrowheads="1"/>
          </p:cNvSpPr>
          <p:nvPr/>
        </p:nvSpPr>
        <p:spPr bwMode="gray">
          <a:xfrm>
            <a:off x="0" y="0"/>
            <a:ext cx="9144000" cy="1241425"/>
          </a:xfrm>
          <a:prstGeom prst="rect">
            <a:avLst/>
          </a:prstGeom>
          <a:solidFill>
            <a:srgbClr val="003300"/>
          </a:solidFill>
          <a:ln w="9525" algn="ctr">
            <a:noFill/>
            <a:miter lim="800000"/>
            <a:headEnd/>
            <a:tailEnd/>
          </a:ln>
          <a:effectLst/>
        </p:spPr>
        <p:txBody>
          <a:bodyPr wrap="none" anchor="ctr"/>
          <a:lstStyle/>
          <a:p>
            <a:pPr>
              <a:defRPr/>
            </a:pPr>
            <a:endParaRPr lang="en-US" dirty="0"/>
          </a:p>
        </p:txBody>
      </p:sp>
      <p:sp>
        <p:nvSpPr>
          <p:cNvPr id="1027" name="Rectangle 3"/>
          <p:cNvSpPr>
            <a:spLocks noGrp="1" noChangeArrowheads="1"/>
          </p:cNvSpPr>
          <p:nvPr>
            <p:ph type="body" idx="1"/>
          </p:nvPr>
        </p:nvSpPr>
        <p:spPr bwMode="gray">
          <a:xfrm>
            <a:off x="450850" y="1565275"/>
            <a:ext cx="8350250" cy="4759325"/>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828" name="Rectangle 4"/>
          <p:cNvSpPr>
            <a:spLocks noGrp="1" noChangeArrowheads="1"/>
          </p:cNvSpPr>
          <p:nvPr>
            <p:ph type="sldNum" sz="quarter" idx="4"/>
          </p:nvPr>
        </p:nvSpPr>
        <p:spPr bwMode="gray">
          <a:xfrm>
            <a:off x="7269163" y="6503988"/>
            <a:ext cx="1693862" cy="2698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eaLnBrk="0" hangingPunct="0">
              <a:lnSpc>
                <a:spcPct val="80000"/>
              </a:lnSpc>
              <a:defRPr sz="1000"/>
            </a:lvl1pPr>
          </a:lstStyle>
          <a:p>
            <a:pPr>
              <a:defRPr/>
            </a:pPr>
            <a:fld id="{3C36A920-D7B4-445D-89AD-AF9155171541}" type="slidenum">
              <a:rPr lang="en-US"/>
              <a:pPr>
                <a:defRPr/>
              </a:pPr>
              <a:t>‹#›</a:t>
            </a:fld>
            <a:endParaRPr lang="en-US" dirty="0"/>
          </a:p>
        </p:txBody>
      </p:sp>
      <p:sp>
        <p:nvSpPr>
          <p:cNvPr id="1229829" name="Rectangle 5"/>
          <p:cNvSpPr>
            <a:spLocks noGrp="1" noChangeArrowheads="1"/>
          </p:cNvSpPr>
          <p:nvPr>
            <p:ph type="ftr" sz="quarter" idx="3"/>
          </p:nvPr>
        </p:nvSpPr>
        <p:spPr bwMode="gray">
          <a:xfrm>
            <a:off x="144463" y="6324600"/>
            <a:ext cx="448945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000"/>
            </a:lvl1pPr>
          </a:lstStyle>
          <a:p>
            <a:pPr>
              <a:defRPr/>
            </a:pPr>
            <a:endParaRPr lang="en-US" dirty="0"/>
          </a:p>
        </p:txBody>
      </p:sp>
      <p:sp>
        <p:nvSpPr>
          <p:cNvPr id="1030" name="Rectangle 6"/>
          <p:cNvSpPr>
            <a:spLocks noGrp="1" noChangeArrowheads="1"/>
          </p:cNvSpPr>
          <p:nvPr>
            <p:ph type="title"/>
          </p:nvPr>
        </p:nvSpPr>
        <p:spPr bwMode="gray">
          <a:xfrm>
            <a:off x="452438" y="0"/>
            <a:ext cx="6283325" cy="1143000"/>
          </a:xfrm>
          <a:prstGeom prst="rect">
            <a:avLst/>
          </a:prstGeom>
          <a:noFill/>
          <a:ln w="12700">
            <a:noFill/>
            <a:miter lim="800000"/>
            <a:headEnd/>
            <a:tailEnd/>
          </a:ln>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pic>
        <p:nvPicPr>
          <p:cNvPr id="1031" name="Picture 7" descr="2744294345_7b26187feb"/>
          <p:cNvPicPr>
            <a:picLocks noChangeAspect="1" noChangeArrowheads="1"/>
          </p:cNvPicPr>
          <p:nvPr userDrawn="1"/>
        </p:nvPicPr>
        <p:blipFill>
          <a:blip r:embed="rId13" cstate="print"/>
          <a:srcRect/>
          <a:stretch>
            <a:fillRect/>
          </a:stretch>
        </p:blipFill>
        <p:spPr bwMode="auto">
          <a:xfrm>
            <a:off x="7086600" y="-36513"/>
            <a:ext cx="2057400" cy="12557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78"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dt="0"/>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charset="0"/>
        </a:defRPr>
      </a:lvl2pPr>
      <a:lvl3pPr algn="l" rtl="0" eaLnBrk="0" fontAlgn="base" hangingPunct="0">
        <a:spcBef>
          <a:spcPct val="0"/>
        </a:spcBef>
        <a:spcAft>
          <a:spcPct val="0"/>
        </a:spcAft>
        <a:defRPr sz="3200" b="1">
          <a:solidFill>
            <a:schemeClr val="bg1"/>
          </a:solidFill>
          <a:latin typeface="Arial" charset="0"/>
        </a:defRPr>
      </a:lvl3pPr>
      <a:lvl4pPr algn="l" rtl="0" eaLnBrk="0" fontAlgn="base" hangingPunct="0">
        <a:spcBef>
          <a:spcPct val="0"/>
        </a:spcBef>
        <a:spcAft>
          <a:spcPct val="0"/>
        </a:spcAft>
        <a:defRPr sz="3200" b="1">
          <a:solidFill>
            <a:schemeClr val="bg1"/>
          </a:solidFill>
          <a:latin typeface="Arial" charset="0"/>
        </a:defRPr>
      </a:lvl4pPr>
      <a:lvl5pPr algn="l" rtl="0" eaLnBrk="0" fontAlgn="base" hangingPunct="0">
        <a:spcBef>
          <a:spcPct val="0"/>
        </a:spcBef>
        <a:spcAft>
          <a:spcPct val="0"/>
        </a:spcAft>
        <a:defRPr sz="3200" b="1">
          <a:solidFill>
            <a:schemeClr val="bg1"/>
          </a:solidFill>
          <a:latin typeface="Arial" charset="0"/>
        </a:defRPr>
      </a:lvl5pPr>
      <a:lvl6pPr marL="457200" algn="l" rtl="0" fontAlgn="base">
        <a:spcBef>
          <a:spcPct val="0"/>
        </a:spcBef>
        <a:spcAft>
          <a:spcPct val="0"/>
        </a:spcAft>
        <a:defRPr sz="3200" b="1">
          <a:solidFill>
            <a:schemeClr val="bg1"/>
          </a:solidFill>
          <a:latin typeface="Arial" charset="0"/>
        </a:defRPr>
      </a:lvl6pPr>
      <a:lvl7pPr marL="914400" algn="l" rtl="0" fontAlgn="base">
        <a:spcBef>
          <a:spcPct val="0"/>
        </a:spcBef>
        <a:spcAft>
          <a:spcPct val="0"/>
        </a:spcAft>
        <a:defRPr sz="3200" b="1">
          <a:solidFill>
            <a:schemeClr val="bg1"/>
          </a:solidFill>
          <a:latin typeface="Arial" charset="0"/>
        </a:defRPr>
      </a:lvl7pPr>
      <a:lvl8pPr marL="1371600" algn="l" rtl="0" fontAlgn="base">
        <a:spcBef>
          <a:spcPct val="0"/>
        </a:spcBef>
        <a:spcAft>
          <a:spcPct val="0"/>
        </a:spcAft>
        <a:defRPr sz="3200" b="1">
          <a:solidFill>
            <a:schemeClr val="bg1"/>
          </a:solidFill>
          <a:latin typeface="Arial" charset="0"/>
        </a:defRPr>
      </a:lvl8pPr>
      <a:lvl9pPr marL="1828800" algn="l" rtl="0" fontAlgn="base">
        <a:spcBef>
          <a:spcPct val="0"/>
        </a:spcBef>
        <a:spcAft>
          <a:spcPct val="0"/>
        </a:spcAft>
        <a:defRPr sz="3200" b="1">
          <a:solidFill>
            <a:schemeClr val="bg1"/>
          </a:solidFill>
          <a:latin typeface="Arial" charset="0"/>
        </a:defRPr>
      </a:lvl9pPr>
    </p:titleStyle>
    <p:bodyStyle>
      <a:lvl1pPr marL="176213" indent="-176213"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576263" indent="-285750" algn="l" rtl="0" eaLnBrk="0" fontAlgn="base" hangingPunct="0">
        <a:spcBef>
          <a:spcPct val="20000"/>
        </a:spcBef>
        <a:spcAft>
          <a:spcPct val="0"/>
        </a:spcAft>
        <a:buClr>
          <a:schemeClr val="tx1"/>
        </a:buClr>
        <a:buChar char="–"/>
        <a:defRPr sz="2600">
          <a:solidFill>
            <a:schemeClr val="tx1"/>
          </a:solidFill>
          <a:latin typeface="+mn-lt"/>
        </a:defRPr>
      </a:lvl2pPr>
      <a:lvl3pPr marL="858838" indent="-168275" algn="l" rtl="0" eaLnBrk="0" fontAlgn="base" hangingPunct="0">
        <a:spcBef>
          <a:spcPct val="20000"/>
        </a:spcBef>
        <a:spcAft>
          <a:spcPct val="0"/>
        </a:spcAft>
        <a:buClr>
          <a:schemeClr val="tx1"/>
        </a:buClr>
        <a:buChar char="•"/>
        <a:defRPr sz="2200">
          <a:solidFill>
            <a:schemeClr val="tx1"/>
          </a:solidFill>
          <a:latin typeface="+mn-lt"/>
        </a:defRPr>
      </a:lvl3pPr>
      <a:lvl4pPr marL="1200150" indent="-227013" algn="l" rtl="0" eaLnBrk="0" fontAlgn="base" hangingPunct="0">
        <a:spcBef>
          <a:spcPct val="20000"/>
        </a:spcBef>
        <a:spcAft>
          <a:spcPct val="0"/>
        </a:spcAft>
        <a:buClr>
          <a:schemeClr val="tx1"/>
        </a:buClr>
        <a:buChar char="–"/>
        <a:defRPr sz="2000">
          <a:solidFill>
            <a:schemeClr val="tx1"/>
          </a:solidFill>
          <a:latin typeface="+mn-lt"/>
        </a:defRPr>
      </a:lvl4pPr>
      <a:lvl5pPr marL="1481138" indent="-166688" algn="l" rtl="0" eaLnBrk="0" fontAlgn="base" hangingPunct="0">
        <a:spcBef>
          <a:spcPct val="20000"/>
        </a:spcBef>
        <a:spcAft>
          <a:spcPct val="0"/>
        </a:spcAft>
        <a:buClr>
          <a:schemeClr val="tx1"/>
        </a:buClr>
        <a:buChar char="•"/>
        <a:defRPr sz="2000">
          <a:solidFill>
            <a:schemeClr val="tx1"/>
          </a:solidFill>
          <a:latin typeface="+mn-lt"/>
        </a:defRPr>
      </a:lvl5pPr>
      <a:lvl6pPr marL="1938338" indent="-166688" algn="l" rtl="0" fontAlgn="base">
        <a:spcBef>
          <a:spcPct val="20000"/>
        </a:spcBef>
        <a:spcAft>
          <a:spcPct val="0"/>
        </a:spcAft>
        <a:buClr>
          <a:schemeClr val="tx1"/>
        </a:buClr>
        <a:buChar char="•"/>
        <a:defRPr sz="2000">
          <a:solidFill>
            <a:schemeClr val="tx1"/>
          </a:solidFill>
          <a:latin typeface="+mn-lt"/>
        </a:defRPr>
      </a:lvl6pPr>
      <a:lvl7pPr marL="2395538" indent="-166688" algn="l" rtl="0" fontAlgn="base">
        <a:spcBef>
          <a:spcPct val="20000"/>
        </a:spcBef>
        <a:spcAft>
          <a:spcPct val="0"/>
        </a:spcAft>
        <a:buClr>
          <a:schemeClr val="tx1"/>
        </a:buClr>
        <a:buChar char="•"/>
        <a:defRPr sz="2000">
          <a:solidFill>
            <a:schemeClr val="tx1"/>
          </a:solidFill>
          <a:latin typeface="+mn-lt"/>
        </a:defRPr>
      </a:lvl7pPr>
      <a:lvl8pPr marL="2852738" indent="-166688" algn="l" rtl="0" fontAlgn="base">
        <a:spcBef>
          <a:spcPct val="20000"/>
        </a:spcBef>
        <a:spcAft>
          <a:spcPct val="0"/>
        </a:spcAft>
        <a:buClr>
          <a:schemeClr val="tx1"/>
        </a:buClr>
        <a:buChar char="•"/>
        <a:defRPr sz="2000">
          <a:solidFill>
            <a:schemeClr val="tx1"/>
          </a:solidFill>
          <a:latin typeface="+mn-lt"/>
        </a:defRPr>
      </a:lvl8pPr>
      <a:lvl9pPr marL="3309938" indent="-166688" algn="l" rtl="0" fontAlgn="base">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1"/>
          <p:cNvSpPr>
            <a:spLocks noGrp="1"/>
          </p:cNvSpPr>
          <p:nvPr>
            <p:ph type="sldNum" sz="quarter" idx="10"/>
          </p:nvPr>
        </p:nvSpPr>
        <p:spPr>
          <a:noFill/>
        </p:spPr>
        <p:txBody>
          <a:bodyPr/>
          <a:lstStyle/>
          <a:p>
            <a:fld id="{464CC196-EDEA-4FBE-A58D-AE1038BC1FDA}" type="slidenum">
              <a:rPr lang="en-US" smtClean="0"/>
              <a:pPr/>
              <a:t>1</a:t>
            </a:fld>
            <a:endParaRPr lang="en-US" dirty="0" smtClean="0"/>
          </a:p>
        </p:txBody>
      </p:sp>
      <p:pic>
        <p:nvPicPr>
          <p:cNvPr id="3075" name="Picture 4"/>
          <p:cNvPicPr>
            <a:picLocks noChangeAspect="1" noChangeArrowheads="1"/>
          </p:cNvPicPr>
          <p:nvPr/>
        </p:nvPicPr>
        <p:blipFill>
          <a:blip r:embed="rId2" cstate="print"/>
          <a:srcRect b="29791"/>
          <a:stretch>
            <a:fillRect/>
          </a:stretch>
        </p:blipFill>
        <p:spPr bwMode="auto">
          <a:xfrm>
            <a:off x="0" y="0"/>
            <a:ext cx="9144000" cy="4814888"/>
          </a:xfrm>
          <a:prstGeom prst="rect">
            <a:avLst/>
          </a:prstGeom>
          <a:noFill/>
          <a:ln w="9525">
            <a:noFill/>
            <a:miter lim="800000"/>
            <a:headEnd/>
            <a:tailEnd/>
          </a:ln>
        </p:spPr>
      </p:pic>
      <p:sp>
        <p:nvSpPr>
          <p:cNvPr id="3076" name="TextBox 3"/>
          <p:cNvSpPr txBox="1">
            <a:spLocks noChangeArrowheads="1"/>
          </p:cNvSpPr>
          <p:nvPr/>
        </p:nvSpPr>
        <p:spPr bwMode="auto">
          <a:xfrm>
            <a:off x="0" y="4814888"/>
            <a:ext cx="9144000" cy="2185987"/>
          </a:xfrm>
          <a:prstGeom prst="rect">
            <a:avLst/>
          </a:prstGeom>
          <a:solidFill>
            <a:srgbClr val="1C2F13"/>
          </a:solidFill>
          <a:ln w="9525">
            <a:noFill/>
            <a:miter lim="800000"/>
            <a:headEnd/>
            <a:tailEnd/>
          </a:ln>
        </p:spPr>
        <p:txBody>
          <a:bodyPr>
            <a:spAutoFit/>
          </a:bodyPr>
          <a:lstStyle/>
          <a:p>
            <a:pPr algn="ctr"/>
            <a:r>
              <a:rPr lang="en-US" sz="4000" b="1" dirty="0">
                <a:solidFill>
                  <a:schemeClr val="bg1"/>
                </a:solidFill>
              </a:rPr>
              <a:t>Title</a:t>
            </a:r>
          </a:p>
          <a:p>
            <a:pPr algn="ctr"/>
            <a:endParaRPr lang="en-US" b="1" dirty="0">
              <a:solidFill>
                <a:schemeClr val="bg1"/>
              </a:solidFill>
            </a:endParaRPr>
          </a:p>
          <a:p>
            <a:pPr algn="ctr"/>
            <a:endParaRPr lang="en-US" b="1" dirty="0">
              <a:solidFill>
                <a:schemeClr val="bg1"/>
              </a:solidFill>
            </a:endParaRPr>
          </a:p>
          <a:p>
            <a:pPr algn="ctr"/>
            <a:endParaRPr lang="en-US" b="1" dirty="0">
              <a:solidFill>
                <a:schemeClr val="bg1"/>
              </a:solidFill>
            </a:endParaRPr>
          </a:p>
          <a:p>
            <a:pPr algn="ctr"/>
            <a:r>
              <a:rPr lang="en-US" b="1" dirty="0">
                <a:solidFill>
                  <a:schemeClr val="bg1"/>
                </a:solidFill>
              </a:rPr>
              <a:t>Presented by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1"/>
          <p:cNvSpPr>
            <a:spLocks noGrp="1"/>
          </p:cNvSpPr>
          <p:nvPr>
            <p:ph type="sldNum" sz="quarter" idx="10"/>
          </p:nvPr>
        </p:nvSpPr>
        <p:spPr>
          <a:noFill/>
        </p:spPr>
        <p:txBody>
          <a:bodyPr/>
          <a:lstStyle/>
          <a:p>
            <a:fld id="{D8B5A648-559F-4483-B06C-AFFBB79C2860}" type="slidenum">
              <a:rPr lang="en-US" smtClean="0"/>
              <a:pPr/>
              <a:t>2</a:t>
            </a:fld>
            <a:endParaRPr lang="en-US" dirty="0" smtClean="0"/>
          </a:p>
        </p:txBody>
      </p:sp>
      <p:sp>
        <p:nvSpPr>
          <p:cNvPr id="4099" name="Rectangle 3075"/>
          <p:cNvSpPr>
            <a:spLocks noChangeArrowheads="1"/>
          </p:cNvSpPr>
          <p:nvPr/>
        </p:nvSpPr>
        <p:spPr bwMode="auto">
          <a:xfrm>
            <a:off x="204788" y="1825625"/>
            <a:ext cx="8740775" cy="461963"/>
          </a:xfrm>
          <a:prstGeom prst="rect">
            <a:avLst/>
          </a:prstGeom>
          <a:noFill/>
          <a:ln w="9525">
            <a:noFill/>
            <a:miter lim="800000"/>
            <a:headEnd/>
            <a:tailEnd/>
          </a:ln>
        </p:spPr>
        <p:txBody>
          <a:bodyPr>
            <a:spAutoFit/>
          </a:bodyPr>
          <a:lstStyle/>
          <a:p>
            <a:r>
              <a:rPr lang="en-US" b="1" dirty="0">
                <a:solidFill>
                  <a:srgbClr val="008000"/>
                </a:solidFill>
              </a:rPr>
              <a:t>	</a:t>
            </a:r>
          </a:p>
        </p:txBody>
      </p:sp>
      <p:sp>
        <p:nvSpPr>
          <p:cNvPr id="4100" name="Rectangle 3077"/>
          <p:cNvSpPr>
            <a:spLocks noChangeArrowheads="1"/>
          </p:cNvSpPr>
          <p:nvPr/>
        </p:nvSpPr>
        <p:spPr bwMode="auto">
          <a:xfrm>
            <a:off x="0" y="228600"/>
            <a:ext cx="6992938" cy="955675"/>
          </a:xfrm>
          <a:prstGeom prst="rect">
            <a:avLst/>
          </a:prstGeom>
          <a:noFill/>
          <a:ln w="9525">
            <a:noFill/>
            <a:miter lim="800000"/>
            <a:headEnd/>
            <a:tailEnd/>
          </a:ln>
        </p:spPr>
        <p:txBody>
          <a:bodyPr anchor="ctr"/>
          <a:lstStyle/>
          <a:p>
            <a:r>
              <a:rPr lang="en-US" sz="3200" b="1" dirty="0" smtClean="0">
                <a:solidFill>
                  <a:schemeClr val="bg1"/>
                </a:solidFill>
              </a:rPr>
              <a:t>Project Costing</a:t>
            </a:r>
            <a:endParaRPr lang="en-US" sz="3200" b="1" dirty="0">
              <a:solidFill>
                <a:schemeClr val="bg1"/>
              </a:solidFill>
            </a:endParaRPr>
          </a:p>
        </p:txBody>
      </p:sp>
      <p:sp>
        <p:nvSpPr>
          <p:cNvPr id="4101" name="TextBox 7"/>
          <p:cNvSpPr txBox="1">
            <a:spLocks noChangeArrowheads="1"/>
          </p:cNvSpPr>
          <p:nvPr/>
        </p:nvSpPr>
        <p:spPr bwMode="auto">
          <a:xfrm>
            <a:off x="0" y="1228725"/>
            <a:ext cx="8915400" cy="4893647"/>
          </a:xfrm>
          <a:prstGeom prst="rect">
            <a:avLst/>
          </a:prstGeom>
          <a:noFill/>
          <a:ln w="9525">
            <a:noFill/>
            <a:miter lim="800000"/>
            <a:headEnd/>
            <a:tailEnd/>
          </a:ln>
        </p:spPr>
        <p:txBody>
          <a:bodyPr wrap="square">
            <a:spAutoFit/>
          </a:bodyPr>
          <a:lstStyle/>
          <a:p>
            <a:r>
              <a:rPr lang="en-US" dirty="0" smtClean="0"/>
              <a:t>Q</a:t>
            </a:r>
            <a:r>
              <a:rPr lang="en-US" baseline="0" dirty="0" smtClean="0"/>
              <a:t> – When can I add new Projects?</a:t>
            </a:r>
          </a:p>
          <a:p>
            <a:endParaRPr lang="en-US" dirty="0"/>
          </a:p>
          <a:p>
            <a:r>
              <a:rPr lang="en-US" dirty="0" smtClean="0"/>
              <a:t>A -  You can add new Projects and Activities at any time.  Project dates are based on the beginning and ending date of the project and are not dependant upon state fiscal year.  As long as the project is in Open status then transactions can be charged to it. </a:t>
            </a:r>
          </a:p>
          <a:p>
            <a:endParaRPr lang="en-US" dirty="0"/>
          </a:p>
          <a:p>
            <a:pPr lvl="1">
              <a:buFont typeface="Arial" pitchFamily="34" charset="0"/>
              <a:buChar char="•"/>
            </a:pPr>
            <a:r>
              <a:rPr lang="en-US" dirty="0" smtClean="0"/>
              <a:t> Projects and activities need to be added in the SMART system prior to inclusion on a Task Profile in Time and Labor</a:t>
            </a:r>
          </a:p>
          <a:p>
            <a:pPr lvl="1">
              <a:buFont typeface="Arial" pitchFamily="34" charset="0"/>
              <a:buChar char="•"/>
            </a:pPr>
            <a:endParaRPr lang="en-US" dirty="0"/>
          </a:p>
          <a:p>
            <a:pPr lvl="1">
              <a:buFont typeface="Arial" pitchFamily="34" charset="0"/>
              <a:buChar char="•"/>
            </a:pPr>
            <a:r>
              <a:rPr lang="en-US" dirty="0" smtClean="0"/>
              <a:t> Transactions coming into Projects inherit the Accounting date that is on the original transaction. </a:t>
            </a:r>
            <a:endParaRPr lang="en-US" dirty="0"/>
          </a:p>
          <a:p>
            <a:endParaRPr lang="en-US"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0"/>
          </p:nvPr>
        </p:nvSpPr>
        <p:spPr>
          <a:noFill/>
        </p:spPr>
        <p:txBody>
          <a:bodyPr/>
          <a:lstStyle/>
          <a:p>
            <a:fld id="{C21A873E-2046-4895-AA0A-46EE5F92BDCA}" type="slidenum">
              <a:rPr lang="en-US" smtClean="0"/>
              <a:pPr/>
              <a:t>3</a:t>
            </a:fld>
            <a:endParaRPr lang="en-US" dirty="0" smtClean="0"/>
          </a:p>
        </p:txBody>
      </p:sp>
      <p:sp>
        <p:nvSpPr>
          <p:cNvPr id="5123" name="Rectangle 3075"/>
          <p:cNvSpPr>
            <a:spLocks noChangeArrowheads="1"/>
          </p:cNvSpPr>
          <p:nvPr/>
        </p:nvSpPr>
        <p:spPr bwMode="auto">
          <a:xfrm>
            <a:off x="214312" y="1454136"/>
            <a:ext cx="8740775" cy="6001643"/>
          </a:xfrm>
          <a:prstGeom prst="rect">
            <a:avLst/>
          </a:prstGeom>
          <a:noFill/>
          <a:ln w="9525">
            <a:noFill/>
            <a:miter lim="800000"/>
            <a:headEnd/>
            <a:tailEnd/>
          </a:ln>
        </p:spPr>
        <p:txBody>
          <a:bodyPr>
            <a:spAutoFit/>
          </a:bodyPr>
          <a:lstStyle/>
          <a:p>
            <a:r>
              <a:rPr lang="en-US" dirty="0"/>
              <a:t>Q. I am using Customer Contracts and Billing Worksheets.  How will the end of the fiscal year impact these billing processes?</a:t>
            </a:r>
          </a:p>
          <a:p>
            <a:endParaRPr lang="en-US" dirty="0"/>
          </a:p>
          <a:p>
            <a:pPr marL="457200" indent="-457200">
              <a:buAutoNum type="alphaUcPeriod"/>
            </a:pPr>
            <a:r>
              <a:rPr lang="en-US" dirty="0"/>
              <a:t>Transactions coming into Projects from the other modules (such as Account Payable) are picked up by the Customer Contracts module and sent to Billing where they remain until you approve your Billing </a:t>
            </a:r>
            <a:r>
              <a:rPr lang="en-US" dirty="0" smtClean="0"/>
              <a:t>Worksheet. </a:t>
            </a:r>
          </a:p>
          <a:p>
            <a:pPr marL="457200" indent="-457200">
              <a:buAutoNum type="alphaUcPeriod"/>
            </a:pPr>
            <a:endParaRPr lang="en-US" dirty="0"/>
          </a:p>
          <a:p>
            <a:pPr lvl="1" indent="-457200">
              <a:buFont typeface="Arial" pitchFamily="34" charset="0"/>
              <a:buChar char="•"/>
            </a:pPr>
            <a:r>
              <a:rPr lang="en-US" dirty="0" smtClean="0"/>
              <a:t>Each night, the daily expense transactions will be picked up and sent to billing as new Billing Worksheets.</a:t>
            </a:r>
          </a:p>
          <a:p>
            <a:pPr lvl="1" indent="-457200"/>
            <a:endParaRPr lang="en-US" dirty="0" smtClean="0"/>
          </a:p>
          <a:p>
            <a:pPr lvl="1" indent="-457200">
              <a:buFont typeface="Arial" pitchFamily="34" charset="0"/>
              <a:buChar char="•"/>
            </a:pPr>
            <a:endParaRPr lang="en-US" dirty="0"/>
          </a:p>
          <a:p>
            <a:pPr marL="457200" indent="-457200">
              <a:buAutoNum type="alphaUcPeriod"/>
            </a:pPr>
            <a:endParaRPr lang="en-US" b="1" dirty="0">
              <a:solidFill>
                <a:srgbClr val="008000"/>
              </a:solidFill>
            </a:endParaRPr>
          </a:p>
          <a:p>
            <a:pPr marL="457200" indent="-457200">
              <a:buFont typeface="Arial" pitchFamily="34" charset="0"/>
              <a:buChar char="•"/>
            </a:pPr>
            <a:endParaRPr lang="en-US" b="1" dirty="0" smtClean="0">
              <a:solidFill>
                <a:srgbClr val="008000"/>
              </a:solidFill>
            </a:endParaRPr>
          </a:p>
          <a:p>
            <a:pPr marL="457200" indent="-457200"/>
            <a:endParaRPr lang="en-US" b="1" dirty="0">
              <a:solidFill>
                <a:srgbClr val="008000"/>
              </a:solidFill>
            </a:endParaRPr>
          </a:p>
        </p:txBody>
      </p:sp>
      <p:sp>
        <p:nvSpPr>
          <p:cNvPr id="5124" name="Rectangle 3077"/>
          <p:cNvSpPr>
            <a:spLocks noChangeArrowheads="1"/>
          </p:cNvSpPr>
          <p:nvPr/>
        </p:nvSpPr>
        <p:spPr bwMode="auto">
          <a:xfrm>
            <a:off x="0" y="228600"/>
            <a:ext cx="6992938" cy="955675"/>
          </a:xfrm>
          <a:prstGeom prst="rect">
            <a:avLst/>
          </a:prstGeom>
          <a:noFill/>
          <a:ln w="9525">
            <a:noFill/>
            <a:miter lim="800000"/>
            <a:headEnd/>
            <a:tailEnd/>
          </a:ln>
        </p:spPr>
        <p:txBody>
          <a:bodyPr anchor="ctr"/>
          <a:lstStyle/>
          <a:p>
            <a:r>
              <a:rPr lang="en-US" sz="3200" b="1" dirty="0" smtClean="0">
                <a:solidFill>
                  <a:schemeClr val="bg1"/>
                </a:solidFill>
              </a:rPr>
              <a:t>Project Costing – Billing Worksheets</a:t>
            </a:r>
            <a:endParaRPr lang="en-US" sz="3200" b="1" dirty="0">
              <a:solidFill>
                <a:schemeClr val="bg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0"/>
          </p:nvPr>
        </p:nvSpPr>
        <p:spPr>
          <a:noFill/>
        </p:spPr>
        <p:txBody>
          <a:bodyPr/>
          <a:lstStyle/>
          <a:p>
            <a:fld id="{C21A873E-2046-4895-AA0A-46EE5F92BDCA}" type="slidenum">
              <a:rPr lang="en-US" smtClean="0"/>
              <a:pPr/>
              <a:t>4</a:t>
            </a:fld>
            <a:endParaRPr lang="en-US" dirty="0" smtClean="0"/>
          </a:p>
        </p:txBody>
      </p:sp>
      <p:sp>
        <p:nvSpPr>
          <p:cNvPr id="5123" name="Rectangle 3075"/>
          <p:cNvSpPr>
            <a:spLocks noChangeArrowheads="1"/>
          </p:cNvSpPr>
          <p:nvPr/>
        </p:nvSpPr>
        <p:spPr bwMode="auto">
          <a:xfrm>
            <a:off x="214312" y="1454136"/>
            <a:ext cx="8740775" cy="7109639"/>
          </a:xfrm>
          <a:prstGeom prst="rect">
            <a:avLst/>
          </a:prstGeom>
          <a:noFill/>
          <a:ln w="9525">
            <a:noFill/>
            <a:miter lim="800000"/>
            <a:headEnd/>
            <a:tailEnd/>
          </a:ln>
        </p:spPr>
        <p:txBody>
          <a:bodyPr>
            <a:spAutoFit/>
          </a:bodyPr>
          <a:lstStyle/>
          <a:p>
            <a:pPr marL="457200" indent="-457200"/>
            <a:endParaRPr lang="en-US" dirty="0"/>
          </a:p>
          <a:p>
            <a:pPr lvl="1" indent="-457200">
              <a:buFont typeface="Arial" pitchFamily="34" charset="0"/>
              <a:buChar char="•"/>
            </a:pPr>
            <a:r>
              <a:rPr lang="en-US" dirty="0" smtClean="0"/>
              <a:t>You will need to process your billing worksheets  and request your federal funds as soon as possible and prior to the end of concurrent processing so that you will have a positive cash balance by year end close. </a:t>
            </a:r>
          </a:p>
          <a:p>
            <a:pPr lvl="1" indent="-457200"/>
            <a:endParaRPr lang="en-US" dirty="0"/>
          </a:p>
          <a:p>
            <a:pPr lvl="1" indent="-457200">
              <a:buFont typeface="Arial" pitchFamily="34" charset="0"/>
              <a:buChar char="•"/>
            </a:pPr>
            <a:r>
              <a:rPr lang="en-US" dirty="0" smtClean="0"/>
              <a:t>Once billing worksheets are approved, the Item will flow to the Accounts Receivable module for deposit preparation. You should prepare and approve your deposit the same day as you approve your billing worksheet. </a:t>
            </a:r>
          </a:p>
          <a:p>
            <a:pPr lvl="1" indent="-457200">
              <a:buFont typeface="Arial" pitchFamily="34" charset="0"/>
              <a:buChar char="•"/>
            </a:pPr>
            <a:endParaRPr lang="en-US" dirty="0" smtClean="0"/>
          </a:p>
          <a:p>
            <a:pPr lvl="1" indent="-457200">
              <a:buFont typeface="Arial" pitchFamily="34" charset="0"/>
              <a:buChar char="•"/>
            </a:pPr>
            <a:r>
              <a:rPr lang="en-US" dirty="0" smtClean="0"/>
              <a:t>Billing transaction lines retain the accounting date that was on the source transaction and will ultimately book to the commitment control  budget year into which that date falls.</a:t>
            </a:r>
          </a:p>
          <a:p>
            <a:pPr lvl="1" indent="-457200">
              <a:buFont typeface="Arial" pitchFamily="34" charset="0"/>
              <a:buChar char="•"/>
            </a:pPr>
            <a:endParaRPr lang="en-US" dirty="0" smtClean="0"/>
          </a:p>
          <a:p>
            <a:pPr lvl="1" indent="-457200">
              <a:buFont typeface="Arial" pitchFamily="34" charset="0"/>
              <a:buChar char="•"/>
            </a:pPr>
            <a:endParaRPr lang="en-US" dirty="0"/>
          </a:p>
          <a:p>
            <a:pPr marL="457200" indent="-457200">
              <a:buAutoNum type="alphaUcPeriod"/>
            </a:pPr>
            <a:endParaRPr lang="en-US" b="1" dirty="0">
              <a:solidFill>
                <a:srgbClr val="008000"/>
              </a:solidFill>
            </a:endParaRPr>
          </a:p>
          <a:p>
            <a:pPr marL="457200" indent="-457200">
              <a:buFont typeface="Arial" pitchFamily="34" charset="0"/>
              <a:buChar char="•"/>
            </a:pPr>
            <a:endParaRPr lang="en-US" b="1" dirty="0" smtClean="0">
              <a:solidFill>
                <a:srgbClr val="008000"/>
              </a:solidFill>
            </a:endParaRPr>
          </a:p>
          <a:p>
            <a:pPr marL="457200" indent="-457200"/>
            <a:endParaRPr lang="en-US" b="1" dirty="0">
              <a:solidFill>
                <a:srgbClr val="008000"/>
              </a:solidFill>
            </a:endParaRPr>
          </a:p>
        </p:txBody>
      </p:sp>
      <p:sp>
        <p:nvSpPr>
          <p:cNvPr id="5124" name="Rectangle 3077"/>
          <p:cNvSpPr>
            <a:spLocks noChangeArrowheads="1"/>
          </p:cNvSpPr>
          <p:nvPr/>
        </p:nvSpPr>
        <p:spPr bwMode="auto">
          <a:xfrm>
            <a:off x="0" y="228600"/>
            <a:ext cx="6992938" cy="955675"/>
          </a:xfrm>
          <a:prstGeom prst="rect">
            <a:avLst/>
          </a:prstGeom>
          <a:noFill/>
          <a:ln w="9525">
            <a:noFill/>
            <a:miter lim="800000"/>
            <a:headEnd/>
            <a:tailEnd/>
          </a:ln>
        </p:spPr>
        <p:txBody>
          <a:bodyPr anchor="ctr"/>
          <a:lstStyle/>
          <a:p>
            <a:r>
              <a:rPr lang="en-US" sz="3200" b="1" dirty="0" smtClean="0">
                <a:solidFill>
                  <a:schemeClr val="bg1"/>
                </a:solidFill>
              </a:rPr>
              <a:t>Project Costing – Billing Worksheets</a:t>
            </a:r>
            <a:endParaRPr lang="en-US" sz="3200" b="1" dirty="0">
              <a:solidFill>
                <a:schemeClr val="bg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0"/>
          </p:nvPr>
        </p:nvSpPr>
        <p:spPr>
          <a:noFill/>
        </p:spPr>
        <p:txBody>
          <a:bodyPr/>
          <a:lstStyle/>
          <a:p>
            <a:fld id="{C21A873E-2046-4895-AA0A-46EE5F92BDCA}" type="slidenum">
              <a:rPr lang="en-US" smtClean="0"/>
              <a:pPr/>
              <a:t>5</a:t>
            </a:fld>
            <a:endParaRPr lang="en-US" dirty="0" smtClean="0"/>
          </a:p>
        </p:txBody>
      </p:sp>
      <p:sp>
        <p:nvSpPr>
          <p:cNvPr id="5123" name="Rectangle 3075"/>
          <p:cNvSpPr>
            <a:spLocks noChangeArrowheads="1"/>
          </p:cNvSpPr>
          <p:nvPr/>
        </p:nvSpPr>
        <p:spPr bwMode="auto">
          <a:xfrm>
            <a:off x="214312" y="1454136"/>
            <a:ext cx="8740775" cy="5262979"/>
          </a:xfrm>
          <a:prstGeom prst="rect">
            <a:avLst/>
          </a:prstGeom>
          <a:noFill/>
          <a:ln w="9525">
            <a:noFill/>
            <a:miter lim="800000"/>
            <a:headEnd/>
            <a:tailEnd/>
          </a:ln>
        </p:spPr>
        <p:txBody>
          <a:bodyPr>
            <a:spAutoFit/>
          </a:bodyPr>
          <a:lstStyle/>
          <a:p>
            <a:pPr lvl="1" indent="-457200">
              <a:buFont typeface="Arial" pitchFamily="34" charset="0"/>
              <a:buChar char="•"/>
            </a:pPr>
            <a:r>
              <a:rPr lang="en-US" dirty="0" smtClean="0"/>
              <a:t>That same night that billing rows are processed, the system will generate the Revenue accounting lines that book to the General Ledger and  to commitment control as ‘Recognized Revenue’ .  The accounting date of the revenue transaction is derived from the accounting date used on the source transactions (e.g. Accounts Payable).  The GL journal generate process that creates the general ledger journal will be setup to book the transaction to the Budget year based on the Accounting date on the transaction line.</a:t>
            </a:r>
          </a:p>
          <a:p>
            <a:pPr lvl="1" indent="-457200">
              <a:buFont typeface="Arial" pitchFamily="34" charset="0"/>
              <a:buChar char="•"/>
            </a:pPr>
            <a:endParaRPr lang="en-US" dirty="0"/>
          </a:p>
          <a:p>
            <a:pPr lvl="1" indent="-457200"/>
            <a:endParaRPr lang="en-US" dirty="0"/>
          </a:p>
          <a:p>
            <a:pPr marL="457200" indent="-457200">
              <a:buAutoNum type="alphaUcPeriod"/>
            </a:pPr>
            <a:endParaRPr lang="en-US" b="1" dirty="0">
              <a:solidFill>
                <a:srgbClr val="008000"/>
              </a:solidFill>
            </a:endParaRPr>
          </a:p>
          <a:p>
            <a:pPr marL="457200" indent="-457200">
              <a:buFont typeface="Arial" pitchFamily="34" charset="0"/>
              <a:buChar char="•"/>
            </a:pPr>
            <a:endParaRPr lang="en-US" b="1" dirty="0" smtClean="0">
              <a:solidFill>
                <a:srgbClr val="008000"/>
              </a:solidFill>
            </a:endParaRPr>
          </a:p>
          <a:p>
            <a:pPr marL="457200" indent="-457200"/>
            <a:endParaRPr lang="en-US" b="1" dirty="0">
              <a:solidFill>
                <a:srgbClr val="008000"/>
              </a:solidFill>
            </a:endParaRPr>
          </a:p>
        </p:txBody>
      </p:sp>
      <p:sp>
        <p:nvSpPr>
          <p:cNvPr id="5124" name="Rectangle 3077"/>
          <p:cNvSpPr>
            <a:spLocks noChangeArrowheads="1"/>
          </p:cNvSpPr>
          <p:nvPr/>
        </p:nvSpPr>
        <p:spPr bwMode="auto">
          <a:xfrm>
            <a:off x="0" y="228600"/>
            <a:ext cx="6992938" cy="955675"/>
          </a:xfrm>
          <a:prstGeom prst="rect">
            <a:avLst/>
          </a:prstGeom>
          <a:noFill/>
          <a:ln w="9525">
            <a:noFill/>
            <a:miter lim="800000"/>
            <a:headEnd/>
            <a:tailEnd/>
          </a:ln>
        </p:spPr>
        <p:txBody>
          <a:bodyPr anchor="ctr"/>
          <a:lstStyle/>
          <a:p>
            <a:r>
              <a:rPr lang="en-US" sz="3200" b="1" dirty="0" smtClean="0">
                <a:solidFill>
                  <a:schemeClr val="bg1"/>
                </a:solidFill>
              </a:rPr>
              <a:t>Project Costing – Revenue </a:t>
            </a:r>
            <a:endParaRPr lang="en-US" sz="3200" b="1" dirty="0">
              <a:solidFill>
                <a:schemeClr val="bg1"/>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0"/>
          </p:nvPr>
        </p:nvSpPr>
        <p:spPr>
          <a:noFill/>
        </p:spPr>
        <p:txBody>
          <a:bodyPr/>
          <a:lstStyle/>
          <a:p>
            <a:fld id="{C21A873E-2046-4895-AA0A-46EE5F92BDCA}" type="slidenum">
              <a:rPr lang="en-US" smtClean="0"/>
              <a:pPr/>
              <a:t>6</a:t>
            </a:fld>
            <a:endParaRPr lang="en-US" dirty="0" smtClean="0"/>
          </a:p>
        </p:txBody>
      </p:sp>
      <p:sp>
        <p:nvSpPr>
          <p:cNvPr id="5123" name="Rectangle 3075"/>
          <p:cNvSpPr>
            <a:spLocks noChangeArrowheads="1"/>
          </p:cNvSpPr>
          <p:nvPr/>
        </p:nvSpPr>
        <p:spPr bwMode="auto">
          <a:xfrm>
            <a:off x="214312" y="1454136"/>
            <a:ext cx="8740775" cy="6370975"/>
          </a:xfrm>
          <a:prstGeom prst="rect">
            <a:avLst/>
          </a:prstGeom>
          <a:noFill/>
          <a:ln w="9525">
            <a:noFill/>
            <a:miter lim="800000"/>
            <a:headEnd/>
            <a:tailEnd/>
          </a:ln>
        </p:spPr>
        <p:txBody>
          <a:bodyPr>
            <a:spAutoFit/>
          </a:bodyPr>
          <a:lstStyle/>
          <a:p>
            <a:pPr lvl="1" indent="-457200"/>
            <a:r>
              <a:rPr lang="en-US" dirty="0" smtClean="0"/>
              <a:t>Q- What happens if I need to draw down the cash from the federal grant before the transaction gets to the Billing Worksheet?</a:t>
            </a:r>
          </a:p>
          <a:p>
            <a:pPr lvl="1" indent="-457200"/>
            <a:endParaRPr lang="en-US" dirty="0"/>
          </a:p>
          <a:p>
            <a:pPr lvl="1" indent="-457200">
              <a:buAutoNum type="alphaUcPeriod"/>
            </a:pPr>
            <a:r>
              <a:rPr lang="en-US" dirty="0" smtClean="0"/>
              <a:t>You have a couple of options:</a:t>
            </a:r>
          </a:p>
          <a:p>
            <a:pPr lvl="1" indent="-457200"/>
            <a:r>
              <a:rPr lang="en-US" dirty="0"/>
              <a:t>	</a:t>
            </a:r>
            <a:endParaRPr lang="en-US" dirty="0" smtClean="0"/>
          </a:p>
          <a:p>
            <a:pPr lvl="1" indent="-457200">
              <a:buFont typeface="Arial" pitchFamily="34" charset="0"/>
              <a:buChar char="•"/>
            </a:pPr>
            <a:r>
              <a:rPr lang="en-US" dirty="0" smtClean="0"/>
              <a:t>Go ahead and do your draw in advance of the expenditure and deposit using an AR direct journal.  Then, when the expense transaction hits the billing worksheet, Write it off. </a:t>
            </a:r>
          </a:p>
          <a:p>
            <a:pPr lvl="1" indent="-457200">
              <a:buFont typeface="Arial" pitchFamily="34" charset="0"/>
              <a:buChar char="•"/>
            </a:pPr>
            <a:endParaRPr lang="en-US" dirty="0"/>
          </a:p>
          <a:p>
            <a:pPr lvl="1" indent="-457200">
              <a:buFont typeface="Arial" pitchFamily="34" charset="0"/>
              <a:buChar char="•"/>
            </a:pPr>
            <a:r>
              <a:rPr lang="en-US" dirty="0" smtClean="0"/>
              <a:t>Or, you may direct enter a negative transaction for the amount that you draw into Project Costing using the analysis BCT. </a:t>
            </a:r>
            <a:r>
              <a:rPr lang="en-US" dirty="0" smtClean="0"/>
              <a:t>This will create a negative BIL row which you can use to offset the incoming expense transaction.</a:t>
            </a:r>
            <a:endParaRPr lang="en-US" dirty="0"/>
          </a:p>
          <a:p>
            <a:pPr marL="457200" indent="-457200">
              <a:buAutoNum type="alphaUcPeriod"/>
            </a:pPr>
            <a:endParaRPr lang="en-US" b="1" dirty="0">
              <a:solidFill>
                <a:srgbClr val="008000"/>
              </a:solidFill>
            </a:endParaRPr>
          </a:p>
          <a:p>
            <a:pPr marL="457200" indent="-457200">
              <a:buFont typeface="Arial" pitchFamily="34" charset="0"/>
              <a:buChar char="•"/>
            </a:pPr>
            <a:endParaRPr lang="en-US" b="1" dirty="0" smtClean="0">
              <a:solidFill>
                <a:srgbClr val="008000"/>
              </a:solidFill>
            </a:endParaRPr>
          </a:p>
          <a:p>
            <a:pPr marL="457200" indent="-457200"/>
            <a:endParaRPr lang="en-US" b="1" dirty="0">
              <a:solidFill>
                <a:srgbClr val="008000"/>
              </a:solidFill>
            </a:endParaRPr>
          </a:p>
        </p:txBody>
      </p:sp>
      <p:sp>
        <p:nvSpPr>
          <p:cNvPr id="5124" name="Rectangle 3077"/>
          <p:cNvSpPr>
            <a:spLocks noChangeArrowheads="1"/>
          </p:cNvSpPr>
          <p:nvPr/>
        </p:nvSpPr>
        <p:spPr bwMode="auto">
          <a:xfrm>
            <a:off x="0" y="228600"/>
            <a:ext cx="6992938" cy="955675"/>
          </a:xfrm>
          <a:prstGeom prst="rect">
            <a:avLst/>
          </a:prstGeom>
          <a:noFill/>
          <a:ln w="9525">
            <a:noFill/>
            <a:miter lim="800000"/>
            <a:headEnd/>
            <a:tailEnd/>
          </a:ln>
        </p:spPr>
        <p:txBody>
          <a:bodyPr anchor="ctr"/>
          <a:lstStyle/>
          <a:p>
            <a:r>
              <a:rPr lang="en-US" sz="3200" b="1" dirty="0" smtClean="0">
                <a:solidFill>
                  <a:schemeClr val="bg1"/>
                </a:solidFill>
              </a:rPr>
              <a:t>Project Costing – Federal Draws</a:t>
            </a:r>
            <a:endParaRPr lang="en-US" sz="3200" b="1" dirty="0">
              <a:solidFill>
                <a:schemeClr val="bg1"/>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0"/>
          </p:nvPr>
        </p:nvSpPr>
        <p:spPr>
          <a:noFill/>
        </p:spPr>
        <p:txBody>
          <a:bodyPr/>
          <a:lstStyle/>
          <a:p>
            <a:fld id="{C21A873E-2046-4895-AA0A-46EE5F92BDCA}" type="slidenum">
              <a:rPr lang="en-US" smtClean="0"/>
              <a:pPr/>
              <a:t>7</a:t>
            </a:fld>
            <a:endParaRPr lang="en-US" dirty="0" smtClean="0"/>
          </a:p>
        </p:txBody>
      </p:sp>
      <p:sp>
        <p:nvSpPr>
          <p:cNvPr id="5123" name="Rectangle 3075"/>
          <p:cNvSpPr>
            <a:spLocks noChangeArrowheads="1"/>
          </p:cNvSpPr>
          <p:nvPr/>
        </p:nvSpPr>
        <p:spPr bwMode="auto">
          <a:xfrm>
            <a:off x="214312" y="1454136"/>
            <a:ext cx="8740775" cy="3785652"/>
          </a:xfrm>
          <a:prstGeom prst="rect">
            <a:avLst/>
          </a:prstGeom>
          <a:noFill/>
          <a:ln w="9525">
            <a:noFill/>
            <a:miter lim="800000"/>
            <a:headEnd/>
            <a:tailEnd/>
          </a:ln>
        </p:spPr>
        <p:txBody>
          <a:bodyPr>
            <a:spAutoFit/>
          </a:bodyPr>
          <a:lstStyle/>
          <a:p>
            <a:pPr lvl="1" indent="-457200"/>
            <a:endParaRPr lang="en-US" dirty="0"/>
          </a:p>
          <a:p>
            <a:pPr lvl="1" indent="-457200">
              <a:buFont typeface="Arial" pitchFamily="34" charset="0"/>
              <a:buChar char="•"/>
            </a:pPr>
            <a:r>
              <a:rPr lang="en-US" dirty="0" smtClean="0"/>
              <a:t>This alternative was used by some agencies during the federal shutdown scare</a:t>
            </a:r>
          </a:p>
          <a:p>
            <a:pPr lvl="1" indent="-457200"/>
            <a:endParaRPr lang="en-US" dirty="0" smtClean="0"/>
          </a:p>
          <a:p>
            <a:pPr lvl="1" indent="-457200">
              <a:buFont typeface="Arial" pitchFamily="34" charset="0"/>
              <a:buChar char="•"/>
            </a:pPr>
            <a:r>
              <a:rPr lang="en-US" dirty="0" smtClean="0"/>
              <a:t>If you think you may want to use this alternative solution you may contact me and I will assist you with specific instructions on adding these types of transactions.</a:t>
            </a:r>
            <a:endParaRPr lang="en-US" dirty="0"/>
          </a:p>
          <a:p>
            <a:pPr marL="457200" indent="-457200">
              <a:buAutoNum type="alphaUcPeriod"/>
            </a:pPr>
            <a:endParaRPr lang="en-US" b="1" dirty="0">
              <a:solidFill>
                <a:srgbClr val="008000"/>
              </a:solidFill>
            </a:endParaRPr>
          </a:p>
          <a:p>
            <a:pPr marL="457200" indent="-457200">
              <a:buFont typeface="Arial" pitchFamily="34" charset="0"/>
              <a:buChar char="•"/>
            </a:pPr>
            <a:endParaRPr lang="en-US" b="1" dirty="0" smtClean="0">
              <a:solidFill>
                <a:srgbClr val="008000"/>
              </a:solidFill>
            </a:endParaRPr>
          </a:p>
          <a:p>
            <a:pPr marL="457200" indent="-457200"/>
            <a:endParaRPr lang="en-US" b="1" dirty="0">
              <a:solidFill>
                <a:srgbClr val="008000"/>
              </a:solidFill>
            </a:endParaRPr>
          </a:p>
        </p:txBody>
      </p:sp>
      <p:sp>
        <p:nvSpPr>
          <p:cNvPr id="5124" name="Rectangle 3077"/>
          <p:cNvSpPr>
            <a:spLocks noChangeArrowheads="1"/>
          </p:cNvSpPr>
          <p:nvPr/>
        </p:nvSpPr>
        <p:spPr bwMode="auto">
          <a:xfrm>
            <a:off x="0" y="228600"/>
            <a:ext cx="6992938" cy="955675"/>
          </a:xfrm>
          <a:prstGeom prst="rect">
            <a:avLst/>
          </a:prstGeom>
          <a:noFill/>
          <a:ln w="9525">
            <a:noFill/>
            <a:miter lim="800000"/>
            <a:headEnd/>
            <a:tailEnd/>
          </a:ln>
        </p:spPr>
        <p:txBody>
          <a:bodyPr anchor="ctr"/>
          <a:lstStyle/>
          <a:p>
            <a:r>
              <a:rPr lang="en-US" sz="3200" b="1" dirty="0" smtClean="0">
                <a:solidFill>
                  <a:schemeClr val="bg1"/>
                </a:solidFill>
              </a:rPr>
              <a:t>Project Costing – Federal Draws</a:t>
            </a:r>
            <a:endParaRPr lang="en-US" sz="3200" b="1" dirty="0">
              <a:solidFill>
                <a:schemeClr val="bg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0"/>
          </p:nvPr>
        </p:nvSpPr>
        <p:spPr>
          <a:noFill/>
        </p:spPr>
        <p:txBody>
          <a:bodyPr/>
          <a:lstStyle/>
          <a:p>
            <a:fld id="{C21A873E-2046-4895-AA0A-46EE5F92BDCA}" type="slidenum">
              <a:rPr lang="en-US" smtClean="0"/>
              <a:pPr/>
              <a:t>8</a:t>
            </a:fld>
            <a:endParaRPr lang="en-US" dirty="0" smtClean="0"/>
          </a:p>
        </p:txBody>
      </p:sp>
      <p:sp>
        <p:nvSpPr>
          <p:cNvPr id="5123" name="Rectangle 3075"/>
          <p:cNvSpPr>
            <a:spLocks noChangeArrowheads="1"/>
          </p:cNvSpPr>
          <p:nvPr/>
        </p:nvSpPr>
        <p:spPr bwMode="auto">
          <a:xfrm>
            <a:off x="214312" y="1454136"/>
            <a:ext cx="8740775" cy="5262979"/>
          </a:xfrm>
          <a:prstGeom prst="rect">
            <a:avLst/>
          </a:prstGeom>
          <a:noFill/>
          <a:ln w="9525">
            <a:noFill/>
            <a:miter lim="800000"/>
            <a:headEnd/>
            <a:tailEnd/>
          </a:ln>
        </p:spPr>
        <p:txBody>
          <a:bodyPr>
            <a:spAutoFit/>
          </a:bodyPr>
          <a:lstStyle/>
          <a:p>
            <a:pPr lvl="1" indent="-457200"/>
            <a:r>
              <a:rPr lang="en-US" dirty="0" smtClean="0"/>
              <a:t>Q- I am using Project Costing but I am not using Customer Contracts and Billing Worksheets.  How will I do my federal draw in time to end the year with a positive cash balance?</a:t>
            </a:r>
          </a:p>
          <a:p>
            <a:pPr lvl="1" indent="-457200"/>
            <a:endParaRPr lang="en-US" dirty="0" smtClean="0"/>
          </a:p>
          <a:p>
            <a:pPr lvl="1" indent="-457200"/>
            <a:endParaRPr lang="en-US" dirty="0"/>
          </a:p>
          <a:p>
            <a:pPr lvl="1" indent="-457200"/>
            <a:r>
              <a:rPr lang="en-US" dirty="0" smtClean="0"/>
              <a:t>A.  The federal drawdown system is external to SMART. SMART will not prevent you from doing your federal draw.  You should anticipate the amount of cash that you will need to deposit prior to the end of concurrent processing.</a:t>
            </a:r>
          </a:p>
          <a:p>
            <a:pPr lvl="1" indent="-457200"/>
            <a:endParaRPr lang="en-US" dirty="0"/>
          </a:p>
          <a:p>
            <a:pPr lvl="1" indent="-457200"/>
            <a:r>
              <a:rPr lang="en-US" dirty="0"/>
              <a:t>	</a:t>
            </a:r>
            <a:endParaRPr lang="en-US" dirty="0" smtClean="0"/>
          </a:p>
          <a:p>
            <a:pPr marL="457200" indent="-457200"/>
            <a:endParaRPr lang="en-US" b="1" dirty="0">
              <a:solidFill>
                <a:srgbClr val="008000"/>
              </a:solidFill>
            </a:endParaRPr>
          </a:p>
          <a:p>
            <a:pPr marL="457200" indent="-457200">
              <a:buFont typeface="Arial" pitchFamily="34" charset="0"/>
              <a:buChar char="•"/>
            </a:pPr>
            <a:endParaRPr lang="en-US" b="1" dirty="0" smtClean="0">
              <a:solidFill>
                <a:srgbClr val="008000"/>
              </a:solidFill>
            </a:endParaRPr>
          </a:p>
          <a:p>
            <a:pPr marL="457200" indent="-457200"/>
            <a:endParaRPr lang="en-US" b="1" dirty="0">
              <a:solidFill>
                <a:srgbClr val="008000"/>
              </a:solidFill>
            </a:endParaRPr>
          </a:p>
        </p:txBody>
      </p:sp>
      <p:sp>
        <p:nvSpPr>
          <p:cNvPr id="5124" name="Rectangle 3077"/>
          <p:cNvSpPr>
            <a:spLocks noChangeArrowheads="1"/>
          </p:cNvSpPr>
          <p:nvPr/>
        </p:nvSpPr>
        <p:spPr bwMode="auto">
          <a:xfrm>
            <a:off x="0" y="228600"/>
            <a:ext cx="6992938" cy="955675"/>
          </a:xfrm>
          <a:prstGeom prst="rect">
            <a:avLst/>
          </a:prstGeom>
          <a:noFill/>
          <a:ln w="9525">
            <a:noFill/>
            <a:miter lim="800000"/>
            <a:headEnd/>
            <a:tailEnd/>
          </a:ln>
        </p:spPr>
        <p:txBody>
          <a:bodyPr anchor="ctr"/>
          <a:lstStyle/>
          <a:p>
            <a:r>
              <a:rPr lang="en-US" sz="3200" b="1" dirty="0" smtClean="0">
                <a:solidFill>
                  <a:schemeClr val="bg1"/>
                </a:solidFill>
              </a:rPr>
              <a:t>Project Costing – other draw issues </a:t>
            </a:r>
            <a:endParaRPr lang="en-US" sz="3200" b="1" dirty="0">
              <a:solidFill>
                <a:schemeClr val="bg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0"/>
          </p:nvPr>
        </p:nvSpPr>
        <p:spPr>
          <a:noFill/>
        </p:spPr>
        <p:txBody>
          <a:bodyPr/>
          <a:lstStyle/>
          <a:p>
            <a:fld id="{B4840B3C-59C1-4DD5-8BFA-BFED6CFF04F0}" type="slidenum">
              <a:rPr lang="en-US" smtClean="0"/>
              <a:pPr/>
              <a:t>9</a:t>
            </a:fld>
            <a:endParaRPr lang="en-US" dirty="0" smtClean="0"/>
          </a:p>
        </p:txBody>
      </p:sp>
      <p:sp>
        <p:nvSpPr>
          <p:cNvPr id="12291" name="TextBox 2"/>
          <p:cNvSpPr txBox="1">
            <a:spLocks noChangeArrowheads="1"/>
          </p:cNvSpPr>
          <p:nvPr/>
        </p:nvSpPr>
        <p:spPr bwMode="auto">
          <a:xfrm>
            <a:off x="0" y="228600"/>
            <a:ext cx="7075488" cy="830263"/>
          </a:xfrm>
          <a:prstGeom prst="rect">
            <a:avLst/>
          </a:prstGeom>
          <a:noFill/>
          <a:ln w="9525">
            <a:noFill/>
            <a:miter lim="800000"/>
            <a:headEnd/>
            <a:tailEnd/>
          </a:ln>
        </p:spPr>
        <p:txBody>
          <a:bodyPr>
            <a:spAutoFit/>
          </a:bodyPr>
          <a:lstStyle/>
          <a:p>
            <a:endParaRPr lang="en-US" b="1" dirty="0">
              <a:solidFill>
                <a:schemeClr val="bg1"/>
              </a:solidFill>
            </a:endParaRPr>
          </a:p>
          <a:p>
            <a:endParaRPr lang="en-US" dirty="0"/>
          </a:p>
        </p:txBody>
      </p:sp>
      <p:sp>
        <p:nvSpPr>
          <p:cNvPr id="12292" name="TextBox 4"/>
          <p:cNvSpPr txBox="1">
            <a:spLocks noChangeArrowheads="1"/>
          </p:cNvSpPr>
          <p:nvPr/>
        </p:nvSpPr>
        <p:spPr bwMode="auto">
          <a:xfrm>
            <a:off x="0" y="1228725"/>
            <a:ext cx="9144000" cy="1938338"/>
          </a:xfrm>
          <a:prstGeom prst="rect">
            <a:avLst/>
          </a:prstGeom>
          <a:noFill/>
          <a:ln w="9525">
            <a:noFill/>
            <a:miter lim="800000"/>
            <a:headEnd/>
            <a:tailEnd/>
          </a:ln>
        </p:spPr>
        <p:txBody>
          <a:bodyPr>
            <a:spAutoFit/>
          </a:bodyPr>
          <a:lstStyle/>
          <a:p>
            <a:r>
              <a:rPr lang="en-US" dirty="0"/>
              <a:t/>
            </a:r>
            <a:br>
              <a:rPr lang="en-US" dirty="0"/>
            </a:br>
            <a:endParaRPr lang="en-US" dirty="0"/>
          </a:p>
          <a:p>
            <a:pPr lvl="2"/>
            <a:r>
              <a:rPr lang="en-US" dirty="0"/>
              <a:t/>
            </a:r>
            <a:br>
              <a:rPr lang="en-US" dirty="0"/>
            </a:br>
            <a:endParaRPr lang="en-US" dirty="0"/>
          </a:p>
          <a:p>
            <a:pPr lvl="1"/>
            <a:endParaRPr lang="en-US" dirty="0"/>
          </a:p>
        </p:txBody>
      </p:sp>
      <p:sp>
        <p:nvSpPr>
          <p:cNvPr id="12293" name="TextBox 5"/>
          <p:cNvSpPr txBox="1">
            <a:spLocks noChangeArrowheads="1"/>
          </p:cNvSpPr>
          <p:nvPr/>
        </p:nvSpPr>
        <p:spPr bwMode="auto">
          <a:xfrm>
            <a:off x="0" y="2971800"/>
            <a:ext cx="9144000" cy="862013"/>
          </a:xfrm>
          <a:prstGeom prst="rect">
            <a:avLst/>
          </a:prstGeom>
          <a:noFill/>
          <a:ln w="9525">
            <a:noFill/>
            <a:miter lim="800000"/>
            <a:headEnd/>
            <a:tailEnd/>
          </a:ln>
        </p:spPr>
        <p:txBody>
          <a:bodyPr>
            <a:spAutoFit/>
          </a:bodyPr>
          <a:lstStyle/>
          <a:p>
            <a:pPr algn="ctr"/>
            <a:r>
              <a:rPr lang="en-US" sz="5000" dirty="0"/>
              <a:t>Questions?</a:t>
            </a:r>
          </a:p>
        </p:txBody>
      </p:sp>
    </p:spTree>
  </p:cSld>
  <p:clrMapOvr>
    <a:masterClrMapping/>
  </p:clrMapOvr>
</p:sld>
</file>

<file path=ppt/theme/theme1.xml><?xml version="1.0" encoding="utf-8"?>
<a:theme xmlns:a="http://schemas.openxmlformats.org/drawingml/2006/main" name="Accenture Freeway">
  <a:themeElements>
    <a:clrScheme name="Accenture Freeway 3">
      <a:dk1>
        <a:srgbClr val="000000"/>
      </a:dk1>
      <a:lt1>
        <a:srgbClr val="FFFFFF"/>
      </a:lt1>
      <a:dk2>
        <a:srgbClr val="F8F8F8"/>
      </a:dk2>
      <a:lt2>
        <a:srgbClr val="C0C0C0"/>
      </a:lt2>
      <a:accent1>
        <a:srgbClr val="AA1133"/>
      </a:accent1>
      <a:accent2>
        <a:srgbClr val="66AA44"/>
      </a:accent2>
      <a:accent3>
        <a:srgbClr val="FFFFFF"/>
      </a:accent3>
      <a:accent4>
        <a:srgbClr val="000000"/>
      </a:accent4>
      <a:accent5>
        <a:srgbClr val="D2AAAD"/>
      </a:accent5>
      <a:accent6>
        <a:srgbClr val="5C9A3D"/>
      </a:accent6>
      <a:hlink>
        <a:srgbClr val="887799"/>
      </a:hlink>
      <a:folHlink>
        <a:srgbClr val="224433"/>
      </a:folHlink>
    </a:clrScheme>
    <a:fontScheme name="Accenture Freew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Accenture Freeway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Accenture Freeway 2">
        <a:dk1>
          <a:srgbClr val="000000"/>
        </a:dk1>
        <a:lt1>
          <a:srgbClr val="FFFFFF"/>
        </a:lt1>
        <a:dk2>
          <a:srgbClr val="F8F8F8"/>
        </a:dk2>
        <a:lt2>
          <a:srgbClr val="C0C0C0"/>
        </a:lt2>
        <a:accent1>
          <a:srgbClr val="00AA99"/>
        </a:accent1>
        <a:accent2>
          <a:srgbClr val="DD4411"/>
        </a:accent2>
        <a:accent3>
          <a:srgbClr val="FFFFFF"/>
        </a:accent3>
        <a:accent4>
          <a:srgbClr val="000000"/>
        </a:accent4>
        <a:accent5>
          <a:srgbClr val="AAD2CA"/>
        </a:accent5>
        <a:accent6>
          <a:srgbClr val="C83D0E"/>
        </a:accent6>
        <a:hlink>
          <a:srgbClr val="BBBB00"/>
        </a:hlink>
        <a:folHlink>
          <a:srgbClr val="660000"/>
        </a:folHlink>
      </a:clrScheme>
      <a:clrMap bg1="lt1" tx1="dk1" bg2="lt2" tx2="dk2" accent1="accent1" accent2="accent2" accent3="accent3" accent4="accent4" accent5="accent5" accent6="accent6" hlink="hlink" folHlink="folHlink"/>
    </a:extraClrScheme>
    <a:extraClrScheme>
      <a:clrScheme name="Accenture Freeway 3">
        <a:dk1>
          <a:srgbClr val="000000"/>
        </a:dk1>
        <a:lt1>
          <a:srgbClr val="FFFFFF"/>
        </a:lt1>
        <a:dk2>
          <a:srgbClr val="F8F8F8"/>
        </a:dk2>
        <a:lt2>
          <a:srgbClr val="C0C0C0"/>
        </a:lt2>
        <a:accent1>
          <a:srgbClr val="AA1133"/>
        </a:accent1>
        <a:accent2>
          <a:srgbClr val="66AA44"/>
        </a:accent2>
        <a:accent3>
          <a:srgbClr val="FFFFFF"/>
        </a:accent3>
        <a:accent4>
          <a:srgbClr val="000000"/>
        </a:accent4>
        <a:accent5>
          <a:srgbClr val="D2AAAD"/>
        </a:accent5>
        <a:accent6>
          <a:srgbClr val="5C9A3D"/>
        </a:accent6>
        <a:hlink>
          <a:srgbClr val="887799"/>
        </a:hlink>
        <a:folHlink>
          <a:srgbClr val="224433"/>
        </a:folHlink>
      </a:clrScheme>
      <a:clrMap bg1="lt1" tx1="dk1" bg2="lt2" tx2="dk2" accent1="accent1" accent2="accent2" accent3="accent3" accent4="accent4" accent5="accent5" accent6="accent6" hlink="hlink" folHlink="folHlink"/>
    </a:extraClrScheme>
    <a:extraClrScheme>
      <a:clrScheme name="Accenture Freeway 4">
        <a:dk1>
          <a:srgbClr val="000000"/>
        </a:dk1>
        <a:lt1>
          <a:srgbClr val="FFFFFF"/>
        </a:lt1>
        <a:dk2>
          <a:srgbClr val="F8F8F8"/>
        </a:dk2>
        <a:lt2>
          <a:srgbClr val="C0C0C0"/>
        </a:lt2>
        <a:accent1>
          <a:srgbClr val="FF0000"/>
        </a:accent1>
        <a:accent2>
          <a:srgbClr val="FF9900"/>
        </a:accent2>
        <a:accent3>
          <a:srgbClr val="FFFFFF"/>
        </a:accent3>
        <a:accent4>
          <a:srgbClr val="000000"/>
        </a:accent4>
        <a:accent5>
          <a:srgbClr val="FFAAAA"/>
        </a:accent5>
        <a:accent6>
          <a:srgbClr val="E78A00"/>
        </a:accent6>
        <a:hlink>
          <a:srgbClr val="557799"/>
        </a:hlink>
        <a:folHlink>
          <a:srgbClr val="44551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14622</TotalTime>
  <Words>579</Words>
  <Application>Microsoft Office PowerPoint</Application>
  <PresentationFormat>On-screen Show (4:3)</PresentationFormat>
  <Paragraphs>81</Paragraphs>
  <Slides>9</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Wingdings</vt:lpstr>
      <vt:lpstr>Accenture Freeway</vt:lpstr>
      <vt:lpstr>Slide 1</vt:lpstr>
      <vt:lpstr>Slide 2</vt:lpstr>
      <vt:lpstr>Slide 3</vt:lpstr>
      <vt:lpstr>Slide 4</vt:lpstr>
      <vt:lpstr>Slide 5</vt:lpstr>
      <vt:lpstr>Slide 6</vt:lpstr>
      <vt:lpstr>Slide 7</vt:lpstr>
      <vt:lpstr>Slide 8</vt:lpstr>
      <vt:lpstr>Slide 9</vt:lpstr>
    </vt:vector>
  </TitlesOfParts>
  <Company>OAKS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Kathy Lewis</cp:lastModifiedBy>
  <cp:revision>779</cp:revision>
  <cp:lastPrinted>1601-01-01T00:00:00Z</cp:lastPrinted>
  <dcterms:created xsi:type="dcterms:W3CDTF">2003-10-17T11:37:15Z</dcterms:created>
  <dcterms:modified xsi:type="dcterms:W3CDTF">2011-05-11T14:38:20Z</dcterms:modified>
</cp:coreProperties>
</file>