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5"/>
  </p:notesMasterIdLst>
  <p:handoutMasterIdLst>
    <p:handoutMasterId r:id="rId16"/>
  </p:handoutMasterIdLst>
  <p:sldIdLst>
    <p:sldId id="748" r:id="rId2"/>
    <p:sldId id="773" r:id="rId3"/>
    <p:sldId id="737" r:id="rId4"/>
    <p:sldId id="763" r:id="rId5"/>
    <p:sldId id="765" r:id="rId6"/>
    <p:sldId id="766" r:id="rId7"/>
    <p:sldId id="767" r:id="rId8"/>
    <p:sldId id="768" r:id="rId9"/>
    <p:sldId id="772" r:id="rId10"/>
    <p:sldId id="769" r:id="rId11"/>
    <p:sldId id="770" r:id="rId12"/>
    <p:sldId id="771" r:id="rId13"/>
    <p:sldId id="762" r:id="rId1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2F13"/>
    <a:srgbClr val="E5E000"/>
    <a:srgbClr val="B0AC00"/>
    <a:srgbClr val="E1DC00"/>
    <a:srgbClr val="800000"/>
    <a:srgbClr val="663300"/>
    <a:srgbClr val="FF9900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0751" autoAdjust="0"/>
  </p:normalViewPr>
  <p:slideViewPr>
    <p:cSldViewPr snapToGrid="0">
      <p:cViewPr>
        <p:scale>
          <a:sx n="60" d="100"/>
          <a:sy n="60" d="100"/>
        </p:scale>
        <p:origin x="-636" y="-216"/>
      </p:cViewPr>
      <p:guideLst>
        <p:guide orient="horz" pos="1104"/>
        <p:guide orient="horz" pos="1680"/>
        <p:guide pos="144"/>
        <p:guide pos="153"/>
        <p:guide pos="61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90"/>
    </p:cViewPr>
  </p:sorterViewPr>
  <p:notesViewPr>
    <p:cSldViewPr snapToGrid="0">
      <p:cViewPr>
        <p:scale>
          <a:sx n="100" d="100"/>
          <a:sy n="100" d="100"/>
        </p:scale>
        <p:origin x="-744" y="199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7" tIns="46579" rIns="93157" bIns="4657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7" tIns="46579" rIns="93157" bIns="4657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7" tIns="46579" rIns="93157" bIns="4657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7" tIns="46579" rIns="93157" bIns="4657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133E859C-B15B-4DBB-A598-DF8036D021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7" tIns="46579" rIns="93157" bIns="4657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7" tIns="46579" rIns="93157" bIns="4657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7" tIns="46579" rIns="93157" bIns="465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7" tIns="46579" rIns="93157" bIns="4657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7" tIns="46579" rIns="93157" bIns="4657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421F6B87-7CB9-43C8-9E58-51EDEE60DF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753984-1F72-4FBF-BD16-F6B12E9729EA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950083-6639-4FFF-9D1F-6C8D19DD3C86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E0A04F-18E1-4939-803D-5FD8392723C9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FBD181-4C0A-4648-AF35-891FA18EEA49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1675F2-6F81-4F8A-8A7C-A84132CA1433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1A53A1-F71E-4247-8631-AA43158E45EE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840FFA-58A0-46E1-83E2-47C758EAEABB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3CAAAA-3314-437F-A794-1725D4302279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gray">
          <a:xfrm>
            <a:off x="0" y="4070350"/>
            <a:ext cx="9144000" cy="278765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gray">
          <a:xfrm>
            <a:off x="401638" y="6557963"/>
            <a:ext cx="8415337" cy="211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80000"/>
              </a:lnSpc>
              <a:defRPr/>
            </a:pPr>
            <a:r>
              <a:rPr lang="en-US" sz="1000" dirty="0">
                <a:solidFill>
                  <a:schemeClr val="bg1"/>
                </a:solidFill>
              </a:rPr>
              <a:t>Copyright © 2008 Accenture  All Rights Reserved. Accenture, its logo, and High Performance Delivered are trademarks of Accenture.</a:t>
            </a: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279400" y="2149475"/>
            <a:ext cx="3821113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2744294345_7b26187feb"/>
          <p:cNvPicPr>
            <a:picLocks noChangeAspect="1" noChangeArrowheads="1"/>
          </p:cNvPicPr>
          <p:nvPr userDrawn="1"/>
        </p:nvPicPr>
        <p:blipFill>
          <a:blip r:embed="rId3" cstate="print"/>
          <a:srcRect t="31982"/>
          <a:stretch>
            <a:fillRect/>
          </a:stretch>
        </p:blipFill>
        <p:spPr bwMode="auto">
          <a:xfrm>
            <a:off x="0" y="0"/>
            <a:ext cx="9144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085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2436813" y="4887913"/>
            <a:ext cx="6216650" cy="1143000"/>
          </a:xfrm>
          <a:ln w="9525"/>
        </p:spPr>
        <p:txBody>
          <a:bodyPr lIns="91440" tIns="45720" rIns="91440" bIns="45720" anchor="t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3085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452688" y="6065838"/>
            <a:ext cx="6216650" cy="514350"/>
          </a:xfrm>
          <a:ln w="9525"/>
        </p:spPr>
        <p:txBody>
          <a:bodyPr lIns="91440" tIns="45720" rIns="91440" bIns="45720"/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7C00B-6537-47BC-9A8C-4F474DAB5F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13538" y="0"/>
            <a:ext cx="2087562" cy="6324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0850" y="0"/>
            <a:ext cx="6110288" cy="6324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11519-1E3A-4829-84E2-64497D5423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FEBA1-615E-4909-AB57-5D90AA34C4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D42FB-F48D-4B7C-9CD8-6D7541AFDD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0850" y="1565275"/>
            <a:ext cx="4098925" cy="475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2175" y="1565275"/>
            <a:ext cx="4098925" cy="475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1909B-A40C-4A59-81A4-216F1B7BB0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D18C2-6E54-4875-B0C8-5F2CDB5D35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B26EC-C2E8-422D-8454-BBB3FC9D8D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987FB-175D-4FD6-8058-1EE0D39547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9C230-5A08-48F8-A2FA-A5019B8F55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AA19C-39B3-45B7-BE8E-D87DEFB04E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826" name="AC Banner"/>
          <p:cNvSpPr>
            <a:spLocks noChangeArrowheads="1"/>
          </p:cNvSpPr>
          <p:nvPr/>
        </p:nvSpPr>
        <p:spPr bwMode="gray">
          <a:xfrm>
            <a:off x="0" y="0"/>
            <a:ext cx="9144000" cy="1241425"/>
          </a:xfrm>
          <a:prstGeom prst="rect">
            <a:avLst/>
          </a:prstGeom>
          <a:solidFill>
            <a:srgbClr val="00330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0850" y="1565275"/>
            <a:ext cx="8350250" cy="4759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828" name="Rectangle 4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7269163" y="6503988"/>
            <a:ext cx="1693862" cy="269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80000"/>
              </a:lnSpc>
              <a:defRPr sz="1000"/>
            </a:lvl1pPr>
          </a:lstStyle>
          <a:p>
            <a:pPr>
              <a:defRPr/>
            </a:pPr>
            <a:fld id="{1A3D249C-3965-4E69-854E-69233D2272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298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144463" y="6324600"/>
            <a:ext cx="44894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gray">
          <a:xfrm>
            <a:off x="452438" y="0"/>
            <a:ext cx="6283325" cy="1143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031" name="Picture 7" descr="2744294345_7b26187feb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86600" y="-36513"/>
            <a:ext cx="2057400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6263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600">
          <a:solidFill>
            <a:schemeClr val="tx1"/>
          </a:solidFill>
          <a:latin typeface="+mn-lt"/>
        </a:defRPr>
      </a:lvl2pPr>
      <a:lvl3pPr marL="858838" indent="-1682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200">
          <a:solidFill>
            <a:schemeClr val="tx1"/>
          </a:solidFill>
          <a:latin typeface="+mn-lt"/>
        </a:defRPr>
      </a:lvl3pPr>
      <a:lvl4pPr marL="1200150" indent="-2270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1481138" indent="-1666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1938338" indent="-166688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395538" indent="-166688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2852738" indent="-166688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309938" indent="-166688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A7FD7BB-E15A-428F-B873-104696F03D8D}" type="slidenum">
              <a:rPr lang="en-US" smtClean="0"/>
              <a:pPr/>
              <a:t>1</a:t>
            </a:fld>
            <a:endParaRPr lang="en-US" smtClean="0"/>
          </a:p>
        </p:txBody>
      </p:sp>
      <p:pic>
        <p:nvPicPr>
          <p:cNvPr id="3075" name="Picture 4"/>
          <p:cNvPicPr>
            <a:picLocks noChangeAspect="1" noChangeArrowheads="1"/>
          </p:cNvPicPr>
          <p:nvPr/>
        </p:nvPicPr>
        <p:blipFill>
          <a:blip r:embed="rId2" cstate="print"/>
          <a:srcRect b="29791"/>
          <a:stretch>
            <a:fillRect/>
          </a:stretch>
        </p:blipFill>
        <p:spPr bwMode="auto">
          <a:xfrm>
            <a:off x="0" y="0"/>
            <a:ext cx="9144000" cy="481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0" y="4814888"/>
            <a:ext cx="9144000" cy="2185987"/>
          </a:xfrm>
          <a:prstGeom prst="rect">
            <a:avLst/>
          </a:prstGeom>
          <a:solidFill>
            <a:srgbClr val="1C2F1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Year End Reporting</a:t>
            </a:r>
            <a:endParaRPr lang="en-US" sz="4000" b="1" dirty="0">
              <a:solidFill>
                <a:schemeClr val="bg1"/>
              </a:solidFill>
            </a:endParaRPr>
          </a:p>
          <a:p>
            <a:pPr algn="ctr"/>
            <a:endParaRPr lang="en-US" b="1" dirty="0">
              <a:solidFill>
                <a:schemeClr val="bg1"/>
              </a:solidFill>
            </a:endParaRPr>
          </a:p>
          <a:p>
            <a:pPr algn="ctr"/>
            <a:endParaRPr lang="en-US" b="1" dirty="0">
              <a:solidFill>
                <a:schemeClr val="bg1"/>
              </a:solidFill>
            </a:endParaRPr>
          </a:p>
          <a:p>
            <a:pPr algn="ctr"/>
            <a:endParaRPr lang="en-US" b="1" dirty="0">
              <a:solidFill>
                <a:schemeClr val="bg1"/>
              </a:solidFill>
            </a:endParaRP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Presented </a:t>
            </a:r>
            <a:r>
              <a:rPr lang="en-US" b="1" dirty="0" smtClean="0">
                <a:solidFill>
                  <a:schemeClr val="bg1"/>
                </a:solidFill>
              </a:rPr>
              <a:t>by:  Natalie Zeller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FD5672C-4A50-41D6-8ADA-7ABC391B5168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1267" name="Rectangle 3075"/>
          <p:cNvSpPr>
            <a:spLocks noChangeArrowheads="1"/>
          </p:cNvSpPr>
          <p:nvPr/>
        </p:nvSpPr>
        <p:spPr bwMode="auto">
          <a:xfrm>
            <a:off x="204788" y="1825625"/>
            <a:ext cx="8740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8000"/>
                </a:solidFill>
              </a:rPr>
              <a:t>	</a:t>
            </a:r>
          </a:p>
        </p:txBody>
      </p:sp>
      <p:sp>
        <p:nvSpPr>
          <p:cNvPr id="11268" name="Rectangle 3077"/>
          <p:cNvSpPr>
            <a:spLocks noChangeArrowheads="1"/>
          </p:cNvSpPr>
          <p:nvPr/>
        </p:nvSpPr>
        <p:spPr bwMode="auto">
          <a:xfrm>
            <a:off x="0" y="228600"/>
            <a:ext cx="6992938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Things Not Posted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1269" name="TextBox 7"/>
          <p:cNvSpPr txBox="1">
            <a:spLocks noChangeArrowheads="1"/>
          </p:cNvSpPr>
          <p:nvPr/>
        </p:nvSpPr>
        <p:spPr bwMode="auto">
          <a:xfrm>
            <a:off x="0" y="1228725"/>
            <a:ext cx="9144000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Before year end close, you need to have everything posted to the GL that you wish to process in FY 2011.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200" dirty="0" smtClean="0"/>
              <a:t>There are three queries that display any items that have been budget checked but not posted to the GL. 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r>
              <a:rPr lang="en-US" sz="2200" dirty="0" err="1" smtClean="0"/>
              <a:t>KS_AP_VOUCHERS_NOT_POSTED</a:t>
            </a:r>
            <a:endParaRPr lang="en-US" sz="2200" dirty="0" smtClean="0"/>
          </a:p>
          <a:p>
            <a:pPr lvl="2">
              <a:buFont typeface="Wingdings" pitchFamily="2" charset="2"/>
              <a:buChar char="§"/>
            </a:pPr>
            <a:r>
              <a:rPr lang="en-US" sz="2000" dirty="0" smtClean="0"/>
              <a:t>(Does not include </a:t>
            </a:r>
            <a:r>
              <a:rPr lang="en-US" sz="2000" dirty="0" err="1" smtClean="0"/>
              <a:t>interfunds</a:t>
            </a:r>
            <a:r>
              <a:rPr lang="en-US" sz="2000" dirty="0" smtClean="0"/>
              <a:t>)</a:t>
            </a:r>
            <a:endParaRPr lang="en-US" sz="2000" dirty="0" smtClean="0"/>
          </a:p>
          <a:p>
            <a:pPr lvl="1">
              <a:buFont typeface="Wingdings" pitchFamily="2" charset="2"/>
              <a:buChar char="§"/>
            </a:pPr>
            <a:r>
              <a:rPr lang="en-US" sz="2200" dirty="0" err="1" smtClean="0"/>
              <a:t>KS_EX_RPT_NOT_POSTED</a:t>
            </a: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r>
              <a:rPr lang="en-US" sz="2200" dirty="0" err="1" smtClean="0"/>
              <a:t>KS_GL_JRNLS_NOT_POSTED</a:t>
            </a: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r>
              <a:rPr lang="en-US" sz="2200" dirty="0" err="1" smtClean="0"/>
              <a:t>KS_APAR_PENDING_INTRFNDS</a:t>
            </a:r>
            <a:endParaRPr lang="en-US" sz="2200" dirty="0"/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7987FB-175D-4FD6-8058-1EE0D39547A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1209507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Formula:  Commitment Control (for all budget years) – Budget Checked but not Posted = </a:t>
            </a:r>
            <a:r>
              <a:rPr lang="en-US" dirty="0" err="1" smtClean="0"/>
              <a:t>ACTUALS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Run either </a:t>
            </a:r>
            <a:r>
              <a:rPr lang="en-US" dirty="0" err="1" smtClean="0"/>
              <a:t>KS_KK_EXPENSE_DETAIL</a:t>
            </a:r>
            <a:r>
              <a:rPr lang="en-US" dirty="0" smtClean="0"/>
              <a:t> or </a:t>
            </a:r>
            <a:r>
              <a:rPr lang="en-US" dirty="0" err="1" smtClean="0"/>
              <a:t>KS_KK_EXP_ENC_DETAIL</a:t>
            </a:r>
            <a:r>
              <a:rPr lang="en-US" dirty="0" smtClean="0"/>
              <a:t> for all valid budget periods for your agency.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Run the three Not Posted queries and subtract from the </a:t>
            </a:r>
            <a:r>
              <a:rPr lang="en-US" dirty="0" err="1" smtClean="0"/>
              <a:t>KK</a:t>
            </a:r>
            <a:r>
              <a:rPr lang="en-US" dirty="0" smtClean="0"/>
              <a:t> query.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Run </a:t>
            </a:r>
            <a:r>
              <a:rPr lang="en-US" dirty="0" err="1" smtClean="0"/>
              <a:t>KS_GL_ACTUALS_EXP_BY_FUND_BU</a:t>
            </a:r>
            <a:r>
              <a:rPr lang="en-US" dirty="0" smtClean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704718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Balancing Commitment Control to </a:t>
            </a:r>
            <a:r>
              <a:rPr lang="en-US" sz="3200" b="1" dirty="0" err="1" smtClean="0">
                <a:solidFill>
                  <a:schemeClr val="bg1"/>
                </a:solidFill>
              </a:rPr>
              <a:t>ACTUALS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7987FB-175D-4FD6-8058-1EE0D39547A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441429"/>
            <a:ext cx="70471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Chart of Accounts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241039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Once the FY2012 budgets have been uploaded from </a:t>
            </a:r>
            <a:r>
              <a:rPr lang="en-US" dirty="0" err="1" smtClean="0"/>
              <a:t>Ibars</a:t>
            </a:r>
            <a:r>
              <a:rPr lang="en-US" dirty="0" smtClean="0"/>
              <a:t>, and the Central Responsibilities team has complete the Appropriation process, you can view your FY2012 Chart of Accounts.</a:t>
            </a: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KS_CHART_OF_ACCOUNTS</a:t>
            </a:r>
            <a:endParaRPr lang="en-US" dirty="0" smtClean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3853848"/>
            <a:ext cx="9144000" cy="2167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F9F21EB-5FDD-42E8-95AF-BEF3340A752D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2291" name="TextBox 2"/>
          <p:cNvSpPr txBox="1">
            <a:spLocks noChangeArrowheads="1"/>
          </p:cNvSpPr>
          <p:nvPr/>
        </p:nvSpPr>
        <p:spPr bwMode="auto">
          <a:xfrm>
            <a:off x="0" y="228600"/>
            <a:ext cx="70754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b="1">
              <a:solidFill>
                <a:schemeClr val="bg1"/>
              </a:solidFill>
            </a:endParaRPr>
          </a:p>
          <a:p>
            <a:endParaRPr lang="en-US"/>
          </a:p>
        </p:txBody>
      </p:sp>
      <p:sp>
        <p:nvSpPr>
          <p:cNvPr id="12292" name="TextBox 4"/>
          <p:cNvSpPr txBox="1">
            <a:spLocks noChangeArrowheads="1"/>
          </p:cNvSpPr>
          <p:nvPr/>
        </p:nvSpPr>
        <p:spPr bwMode="auto">
          <a:xfrm>
            <a:off x="0" y="1228725"/>
            <a:ext cx="91440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/>
            </a:r>
            <a:br>
              <a:rPr lang="en-US"/>
            </a:br>
            <a:endParaRPr lang="en-US"/>
          </a:p>
          <a:p>
            <a:pPr lvl="2"/>
            <a:r>
              <a:rPr lang="en-US"/>
              <a:t/>
            </a:r>
            <a:br>
              <a:rPr lang="en-US"/>
            </a:br>
            <a:endParaRPr lang="en-US"/>
          </a:p>
          <a:p>
            <a:pPr lvl="1"/>
            <a:endParaRPr lang="en-US"/>
          </a:p>
        </p:txBody>
      </p:sp>
      <p:sp>
        <p:nvSpPr>
          <p:cNvPr id="12293" name="TextBox 5"/>
          <p:cNvSpPr txBox="1">
            <a:spLocks noChangeArrowheads="1"/>
          </p:cNvSpPr>
          <p:nvPr/>
        </p:nvSpPr>
        <p:spPr bwMode="auto">
          <a:xfrm>
            <a:off x="0" y="2971800"/>
            <a:ext cx="91440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500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7987FB-175D-4FD6-8058-1EE0D39547A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Rectangle 3077"/>
          <p:cNvSpPr>
            <a:spLocks noChangeArrowheads="1"/>
          </p:cNvSpPr>
          <p:nvPr/>
        </p:nvSpPr>
        <p:spPr bwMode="auto">
          <a:xfrm>
            <a:off x="0" y="228600"/>
            <a:ext cx="6992938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Year End Reporting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TextBox 7"/>
          <p:cNvSpPr txBox="1">
            <a:spLocks noChangeArrowheads="1"/>
          </p:cNvSpPr>
          <p:nvPr/>
        </p:nvSpPr>
        <p:spPr bwMode="auto">
          <a:xfrm>
            <a:off x="0" y="1214211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Appropriation balances for appropriated funds as well as funds that have a legislative imposed spending limitation.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Cash balance for non appropriated funds.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Pending items that need to be posted to the GL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Next fiscal year’s Chart of Accounts.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9383405-0288-40D8-864F-9658FD913403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099" name="Rectangle 3075"/>
          <p:cNvSpPr>
            <a:spLocks noChangeArrowheads="1"/>
          </p:cNvSpPr>
          <p:nvPr/>
        </p:nvSpPr>
        <p:spPr bwMode="auto">
          <a:xfrm>
            <a:off x="204788" y="1825625"/>
            <a:ext cx="8740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8000"/>
                </a:solidFill>
              </a:rPr>
              <a:t>	</a:t>
            </a:r>
          </a:p>
        </p:txBody>
      </p:sp>
      <p:sp>
        <p:nvSpPr>
          <p:cNvPr id="4100" name="Rectangle 3077"/>
          <p:cNvSpPr>
            <a:spLocks noChangeArrowheads="1"/>
          </p:cNvSpPr>
          <p:nvPr/>
        </p:nvSpPr>
        <p:spPr bwMode="auto">
          <a:xfrm>
            <a:off x="0" y="228600"/>
            <a:ext cx="6992938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Appropriations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101" name="TextBox 7"/>
          <p:cNvSpPr txBox="1">
            <a:spLocks noChangeArrowheads="1"/>
          </p:cNvSpPr>
          <p:nvPr/>
        </p:nvSpPr>
        <p:spPr bwMode="auto">
          <a:xfrm>
            <a:off x="0" y="1214211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You should only be concerned with your appropriation balance if the fund is an appropriated fund or a fund with a legislative imposed spending limitation.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Appropriations are stored only in Commitment Control.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Can be viewed in a report format or as an online inquiry.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D1588FE-FF5E-483E-8F8F-809F30218222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3" name="Rectangle 3075"/>
          <p:cNvSpPr>
            <a:spLocks noChangeArrowheads="1"/>
          </p:cNvSpPr>
          <p:nvPr/>
        </p:nvSpPr>
        <p:spPr bwMode="auto">
          <a:xfrm>
            <a:off x="204788" y="1825625"/>
            <a:ext cx="8740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8000"/>
                </a:solidFill>
              </a:rPr>
              <a:t>	</a:t>
            </a:r>
          </a:p>
        </p:txBody>
      </p:sp>
      <p:sp>
        <p:nvSpPr>
          <p:cNvPr id="5124" name="Rectangle 3077"/>
          <p:cNvSpPr>
            <a:spLocks noChangeArrowheads="1"/>
          </p:cNvSpPr>
          <p:nvPr/>
        </p:nvSpPr>
        <p:spPr bwMode="auto">
          <a:xfrm>
            <a:off x="0" y="228600"/>
            <a:ext cx="6992938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Appropriations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5125" name="TextBox 7"/>
          <p:cNvSpPr txBox="1">
            <a:spLocks noChangeArrowheads="1"/>
          </p:cNvSpPr>
          <p:nvPr/>
        </p:nvSpPr>
        <p:spPr bwMode="auto">
          <a:xfrm>
            <a:off x="0" y="1228725"/>
            <a:ext cx="9144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Report:  GLS8020 – Budget Status Report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Commitment Control &gt; Budget Reports &gt; Budget Status</a:t>
            </a:r>
            <a:endParaRPr lang="en-US" sz="2200" dirty="0"/>
          </a:p>
          <a:p>
            <a:pPr lvl="1"/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332081"/>
            <a:ext cx="9165307" cy="2221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 cstate="print"/>
          <a:srcRect t="10348"/>
          <a:stretch>
            <a:fillRect/>
          </a:stretch>
        </p:blipFill>
        <p:spPr bwMode="auto">
          <a:xfrm>
            <a:off x="1645331" y="1959429"/>
            <a:ext cx="5321527" cy="2530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AB72875-33AB-4736-84C7-C8605C2E7782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171" name="Rectangle 3075"/>
          <p:cNvSpPr>
            <a:spLocks noChangeArrowheads="1"/>
          </p:cNvSpPr>
          <p:nvPr/>
        </p:nvSpPr>
        <p:spPr bwMode="auto">
          <a:xfrm>
            <a:off x="204788" y="1825625"/>
            <a:ext cx="8740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8000"/>
                </a:solidFill>
              </a:rPr>
              <a:t>	</a:t>
            </a:r>
          </a:p>
        </p:txBody>
      </p:sp>
      <p:sp>
        <p:nvSpPr>
          <p:cNvPr id="7172" name="Rectangle 3077"/>
          <p:cNvSpPr>
            <a:spLocks noChangeArrowheads="1"/>
          </p:cNvSpPr>
          <p:nvPr/>
        </p:nvSpPr>
        <p:spPr bwMode="auto">
          <a:xfrm>
            <a:off x="0" y="228600"/>
            <a:ext cx="6992938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Appropriations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7173" name="TextBox 7"/>
          <p:cNvSpPr txBox="1">
            <a:spLocks noChangeArrowheads="1"/>
          </p:cNvSpPr>
          <p:nvPr/>
        </p:nvSpPr>
        <p:spPr bwMode="auto">
          <a:xfrm>
            <a:off x="0" y="1301296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Inquiry:  Budget Overview</a:t>
            </a:r>
          </a:p>
          <a:p>
            <a:pPr lvl="1">
              <a:buFont typeface="Wingdings" pitchFamily="2" charset="2"/>
              <a:buChar char="§"/>
            </a:pPr>
            <a:r>
              <a:rPr lang="en-US" sz="2100" dirty="0" smtClean="0"/>
              <a:t>Commitment Control &gt; Review Budget Activities &gt; Budget Overview </a:t>
            </a:r>
            <a:endParaRPr lang="en-US" sz="2100" dirty="0"/>
          </a:p>
          <a:p>
            <a:pPr lvl="1"/>
            <a:endParaRPr lang="en-US" sz="2100" dirty="0"/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0319" y="2420711"/>
            <a:ext cx="5802310" cy="3765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DE2D726-BED7-4B3A-B348-3BE6C7108858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195" name="Rectangle 3075"/>
          <p:cNvSpPr>
            <a:spLocks noChangeArrowheads="1"/>
          </p:cNvSpPr>
          <p:nvPr/>
        </p:nvSpPr>
        <p:spPr bwMode="auto">
          <a:xfrm>
            <a:off x="204788" y="1825625"/>
            <a:ext cx="8740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8000"/>
                </a:solidFill>
              </a:rPr>
              <a:t>	</a:t>
            </a:r>
          </a:p>
        </p:txBody>
      </p:sp>
      <p:sp>
        <p:nvSpPr>
          <p:cNvPr id="8196" name="Rectangle 3077"/>
          <p:cNvSpPr>
            <a:spLocks noChangeArrowheads="1"/>
          </p:cNvSpPr>
          <p:nvPr/>
        </p:nvSpPr>
        <p:spPr bwMode="auto">
          <a:xfrm>
            <a:off x="0" y="228600"/>
            <a:ext cx="6992938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Appropriations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8197" name="TextBox 7"/>
          <p:cNvSpPr txBox="1">
            <a:spLocks noChangeArrowheads="1"/>
          </p:cNvSpPr>
          <p:nvPr/>
        </p:nvSpPr>
        <p:spPr bwMode="auto">
          <a:xfrm>
            <a:off x="0" y="1228725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200" dirty="0"/>
          </a:p>
          <a:p>
            <a:pPr lvl="1"/>
            <a:endParaRPr lang="en-US" dirty="0"/>
          </a:p>
        </p:txBody>
      </p:sp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8001" y="1467076"/>
            <a:ext cx="8142514" cy="4123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FB4EDD4-6EE5-4545-842C-A5EEC9D16C5D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219" name="Rectangle 3075"/>
          <p:cNvSpPr>
            <a:spLocks noChangeArrowheads="1"/>
          </p:cNvSpPr>
          <p:nvPr/>
        </p:nvSpPr>
        <p:spPr bwMode="auto">
          <a:xfrm>
            <a:off x="204788" y="1825625"/>
            <a:ext cx="8740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8000"/>
                </a:solidFill>
              </a:rPr>
              <a:t>	</a:t>
            </a:r>
          </a:p>
        </p:txBody>
      </p:sp>
      <p:sp>
        <p:nvSpPr>
          <p:cNvPr id="9220" name="Rectangle 3077"/>
          <p:cNvSpPr>
            <a:spLocks noChangeArrowheads="1"/>
          </p:cNvSpPr>
          <p:nvPr/>
        </p:nvSpPr>
        <p:spPr bwMode="auto">
          <a:xfrm>
            <a:off x="0" y="228600"/>
            <a:ext cx="6992938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Cash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9221" name="TextBox 7"/>
          <p:cNvSpPr txBox="1">
            <a:spLocks noChangeArrowheads="1"/>
          </p:cNvSpPr>
          <p:nvPr/>
        </p:nvSpPr>
        <p:spPr bwMode="auto">
          <a:xfrm>
            <a:off x="0" y="1228725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You should </a:t>
            </a:r>
            <a:r>
              <a:rPr lang="en-US" u="sng" dirty="0" smtClean="0"/>
              <a:t>not</a:t>
            </a:r>
            <a:r>
              <a:rPr lang="en-US" dirty="0" smtClean="0"/>
              <a:t> be concerned with cash on any appropriated fund.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All non appropriated funds must have a positive cash balance before the close of the fiscal year.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There are a couple reports to monitor cash.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KGL00001-Cash Balance Report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KGL00005-Trial Balance by Fund   </a:t>
            </a:r>
            <a:endParaRPr lang="en-US" sz="2200" dirty="0"/>
          </a:p>
          <a:p>
            <a:pPr lvl="1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26B6924-C916-4211-8E54-6E0B8BDF5CF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243" name="Rectangle 3075"/>
          <p:cNvSpPr>
            <a:spLocks noChangeArrowheads="1"/>
          </p:cNvSpPr>
          <p:nvPr/>
        </p:nvSpPr>
        <p:spPr bwMode="auto">
          <a:xfrm>
            <a:off x="204788" y="1825625"/>
            <a:ext cx="8740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8000"/>
                </a:solidFill>
              </a:rPr>
              <a:t>	</a:t>
            </a:r>
          </a:p>
        </p:txBody>
      </p:sp>
      <p:sp>
        <p:nvSpPr>
          <p:cNvPr id="10244" name="Rectangle 3077"/>
          <p:cNvSpPr>
            <a:spLocks noChangeArrowheads="1"/>
          </p:cNvSpPr>
          <p:nvPr/>
        </p:nvSpPr>
        <p:spPr bwMode="auto">
          <a:xfrm>
            <a:off x="0" y="228600"/>
            <a:ext cx="6992938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Cash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0245" name="TextBox 7"/>
          <p:cNvSpPr txBox="1">
            <a:spLocks noChangeArrowheads="1"/>
          </p:cNvSpPr>
          <p:nvPr/>
        </p:nvSpPr>
        <p:spPr bwMode="auto">
          <a:xfrm>
            <a:off x="0" y="1228725"/>
            <a:ext cx="9144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Report:  KGL00001Cash Balance Report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General Ledger &gt; General Reports &gt; Cash Balance Report</a:t>
            </a:r>
            <a:endParaRPr lang="en-US" sz="2200" dirty="0"/>
          </a:p>
          <a:p>
            <a:pPr lvl="1"/>
            <a:endParaRPr lang="en-US" dirty="0"/>
          </a:p>
        </p:txBody>
      </p:sp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47447"/>
            <a:ext cx="3619500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51466" y="2315256"/>
            <a:ext cx="5505450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al 8"/>
          <p:cNvSpPr/>
          <p:nvPr/>
        </p:nvSpPr>
        <p:spPr bwMode="auto">
          <a:xfrm>
            <a:off x="3476626" y="5572124"/>
            <a:ext cx="990600" cy="123825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8153400" y="5562599"/>
            <a:ext cx="990600" cy="123825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7987FB-175D-4FD6-8058-1EE0D39547A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Rectangle 3077"/>
          <p:cNvSpPr>
            <a:spLocks noChangeArrowheads="1"/>
          </p:cNvSpPr>
          <p:nvPr/>
        </p:nvSpPr>
        <p:spPr bwMode="auto">
          <a:xfrm>
            <a:off x="0" y="228600"/>
            <a:ext cx="6992938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Cash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0" y="1228725"/>
            <a:ext cx="9144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Report:  KGL00005 Trial Balance by Fund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General Ledger &gt; General Reports &gt; Trial Balance by Fund</a:t>
            </a:r>
            <a:endParaRPr lang="en-US" sz="2200" dirty="0"/>
          </a:p>
          <a:p>
            <a:pPr lvl="1"/>
            <a:endParaRPr lang="en-US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 t="16367" r="4662" b="23925"/>
          <a:stretch>
            <a:fillRect/>
          </a:stretch>
        </p:blipFill>
        <p:spPr bwMode="auto">
          <a:xfrm>
            <a:off x="0" y="2049517"/>
            <a:ext cx="4540469" cy="1245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15514"/>
            <a:ext cx="9144000" cy="2086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 bwMode="auto">
          <a:xfrm>
            <a:off x="8213834" y="4871545"/>
            <a:ext cx="930166" cy="204951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enture Freeway">
  <a:themeElements>
    <a:clrScheme name="Accenture Freeway 3">
      <a:dk1>
        <a:srgbClr val="000000"/>
      </a:dk1>
      <a:lt1>
        <a:srgbClr val="FFFFFF"/>
      </a:lt1>
      <a:dk2>
        <a:srgbClr val="F8F8F8"/>
      </a:dk2>
      <a:lt2>
        <a:srgbClr val="C0C0C0"/>
      </a:lt2>
      <a:accent1>
        <a:srgbClr val="AA1133"/>
      </a:accent1>
      <a:accent2>
        <a:srgbClr val="66AA44"/>
      </a:accent2>
      <a:accent3>
        <a:srgbClr val="FFFFFF"/>
      </a:accent3>
      <a:accent4>
        <a:srgbClr val="000000"/>
      </a:accent4>
      <a:accent5>
        <a:srgbClr val="D2AAAD"/>
      </a:accent5>
      <a:accent6>
        <a:srgbClr val="5C9A3D"/>
      </a:accent6>
      <a:hlink>
        <a:srgbClr val="887799"/>
      </a:hlink>
      <a:folHlink>
        <a:srgbClr val="224433"/>
      </a:folHlink>
    </a:clrScheme>
    <a:fontScheme name="Accenture Freew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ccenture Freeway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enture Freeway 2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00AA99"/>
        </a:accent1>
        <a:accent2>
          <a:srgbClr val="DD4411"/>
        </a:accent2>
        <a:accent3>
          <a:srgbClr val="FFFFFF"/>
        </a:accent3>
        <a:accent4>
          <a:srgbClr val="000000"/>
        </a:accent4>
        <a:accent5>
          <a:srgbClr val="AAD2CA"/>
        </a:accent5>
        <a:accent6>
          <a:srgbClr val="C83D0E"/>
        </a:accent6>
        <a:hlink>
          <a:srgbClr val="BBBB00"/>
        </a:hlink>
        <a:folHlink>
          <a:srgbClr val="66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enture Freeway 3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AA1133"/>
        </a:accent1>
        <a:accent2>
          <a:srgbClr val="66AA44"/>
        </a:accent2>
        <a:accent3>
          <a:srgbClr val="FFFFFF"/>
        </a:accent3>
        <a:accent4>
          <a:srgbClr val="000000"/>
        </a:accent4>
        <a:accent5>
          <a:srgbClr val="D2AAAD"/>
        </a:accent5>
        <a:accent6>
          <a:srgbClr val="5C9A3D"/>
        </a:accent6>
        <a:hlink>
          <a:srgbClr val="887799"/>
        </a:hlink>
        <a:folHlink>
          <a:srgbClr val="2244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enture Freeway 4">
        <a:dk1>
          <a:srgbClr val="000000"/>
        </a:dk1>
        <a:lt1>
          <a:srgbClr val="FFFFFF"/>
        </a:lt1>
        <a:dk2>
          <a:srgbClr val="F8F8F8"/>
        </a:dk2>
        <a:lt2>
          <a:srgbClr val="C0C0C0"/>
        </a:lt2>
        <a:accent1>
          <a:srgbClr val="FF00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E78A00"/>
        </a:accent6>
        <a:hlink>
          <a:srgbClr val="557799"/>
        </a:hlink>
        <a:folHlink>
          <a:srgbClr val="44551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13607</TotalTime>
  <Words>383</Words>
  <Application>Microsoft Office PowerPoint</Application>
  <PresentationFormat>On-screen Show (4:3)</PresentationFormat>
  <Paragraphs>92</Paragraphs>
  <Slides>13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Accenture Freeway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OAKS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nfairban</cp:lastModifiedBy>
  <cp:revision>767</cp:revision>
  <cp:lastPrinted>1601-01-01T00:00:00Z</cp:lastPrinted>
  <dcterms:created xsi:type="dcterms:W3CDTF">2003-10-17T11:37:15Z</dcterms:created>
  <dcterms:modified xsi:type="dcterms:W3CDTF">2011-05-11T18:15:03Z</dcterms:modified>
</cp:coreProperties>
</file>