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ls" ContentType="application/vnd.ms-exce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8.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6" r:id="rId1"/>
  </p:sldMasterIdLst>
  <p:notesMasterIdLst>
    <p:notesMasterId r:id="rId48"/>
  </p:notesMasterIdLst>
  <p:handoutMasterIdLst>
    <p:handoutMasterId r:id="rId49"/>
  </p:handoutMasterIdLst>
  <p:sldIdLst>
    <p:sldId id="354" r:id="rId2"/>
    <p:sldId id="355" r:id="rId3"/>
    <p:sldId id="356" r:id="rId4"/>
    <p:sldId id="357" r:id="rId5"/>
    <p:sldId id="358" r:id="rId6"/>
    <p:sldId id="359" r:id="rId7"/>
    <p:sldId id="360" r:id="rId8"/>
    <p:sldId id="361" r:id="rId9"/>
    <p:sldId id="364" r:id="rId10"/>
    <p:sldId id="363" r:id="rId11"/>
    <p:sldId id="365" r:id="rId12"/>
    <p:sldId id="366" r:id="rId13"/>
    <p:sldId id="367" r:id="rId14"/>
    <p:sldId id="368" r:id="rId15"/>
    <p:sldId id="362" r:id="rId16"/>
    <p:sldId id="351" r:id="rId17"/>
    <p:sldId id="350" r:id="rId18"/>
    <p:sldId id="277" r:id="rId19"/>
    <p:sldId id="281" r:id="rId20"/>
    <p:sldId id="318" r:id="rId21"/>
    <p:sldId id="344" r:id="rId22"/>
    <p:sldId id="345" r:id="rId23"/>
    <p:sldId id="342" r:id="rId24"/>
    <p:sldId id="347" r:id="rId25"/>
    <p:sldId id="279" r:id="rId26"/>
    <p:sldId id="280" r:id="rId27"/>
    <p:sldId id="284" r:id="rId28"/>
    <p:sldId id="285" r:id="rId29"/>
    <p:sldId id="286" r:id="rId30"/>
    <p:sldId id="287" r:id="rId31"/>
    <p:sldId id="288" r:id="rId32"/>
    <p:sldId id="289" r:id="rId33"/>
    <p:sldId id="290" r:id="rId34"/>
    <p:sldId id="320" r:id="rId35"/>
    <p:sldId id="321" r:id="rId36"/>
    <p:sldId id="343" r:id="rId37"/>
    <p:sldId id="322" r:id="rId38"/>
    <p:sldId id="323" r:id="rId39"/>
    <p:sldId id="324" r:id="rId40"/>
    <p:sldId id="327" r:id="rId41"/>
    <p:sldId id="328" r:id="rId42"/>
    <p:sldId id="329" r:id="rId43"/>
    <p:sldId id="339" r:id="rId44"/>
    <p:sldId id="340" r:id="rId45"/>
    <p:sldId id="341" r:id="rId46"/>
    <p:sldId id="348" r:id="rId47"/>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107"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107"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107"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107"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107" charset="-128"/>
        <a:cs typeface="+mn-cs"/>
      </a:defRPr>
    </a:lvl5pPr>
    <a:lvl6pPr marL="2286000" algn="l" defTabSz="914400" rtl="0" eaLnBrk="1" latinLnBrk="0" hangingPunct="1">
      <a:defRPr kern="1200">
        <a:solidFill>
          <a:schemeClr val="tx1"/>
        </a:solidFill>
        <a:latin typeface="Arial" pitchFamily="34" charset="0"/>
        <a:ea typeface="ＭＳ Ｐゴシック" pitchFamily="-107" charset="-128"/>
        <a:cs typeface="+mn-cs"/>
      </a:defRPr>
    </a:lvl6pPr>
    <a:lvl7pPr marL="2743200" algn="l" defTabSz="914400" rtl="0" eaLnBrk="1" latinLnBrk="0" hangingPunct="1">
      <a:defRPr kern="1200">
        <a:solidFill>
          <a:schemeClr val="tx1"/>
        </a:solidFill>
        <a:latin typeface="Arial" pitchFamily="34" charset="0"/>
        <a:ea typeface="ＭＳ Ｐゴシック" pitchFamily="-107" charset="-128"/>
        <a:cs typeface="+mn-cs"/>
      </a:defRPr>
    </a:lvl7pPr>
    <a:lvl8pPr marL="3200400" algn="l" defTabSz="914400" rtl="0" eaLnBrk="1" latinLnBrk="0" hangingPunct="1">
      <a:defRPr kern="1200">
        <a:solidFill>
          <a:schemeClr val="tx1"/>
        </a:solidFill>
        <a:latin typeface="Arial" pitchFamily="34" charset="0"/>
        <a:ea typeface="ＭＳ Ｐゴシック" pitchFamily="-107" charset="-128"/>
        <a:cs typeface="+mn-cs"/>
      </a:defRPr>
    </a:lvl8pPr>
    <a:lvl9pPr marL="3657600" algn="l" defTabSz="914400" rtl="0" eaLnBrk="1" latinLnBrk="0" hangingPunct="1">
      <a:defRPr kern="1200">
        <a:solidFill>
          <a:schemeClr val="tx1"/>
        </a:solidFill>
        <a:latin typeface="Arial" pitchFamily="34" charset="0"/>
        <a:ea typeface="ＭＳ Ｐゴシック" pitchFamily="-107"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593160"/>
    <a:srgbClr val="983222"/>
    <a:srgbClr val="BA6F2E"/>
    <a:srgbClr val="D7A900"/>
    <a:srgbClr val="5B8F22"/>
    <a:srgbClr val="275937"/>
    <a:srgbClr val="006983"/>
    <a:srgbClr val="002244"/>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36" autoAdjust="0"/>
    <p:restoredTop sz="94660"/>
  </p:normalViewPr>
  <p:slideViewPr>
    <p:cSldViewPr snapToGrid="0" snapToObjects="1">
      <p:cViewPr varScale="1">
        <p:scale>
          <a:sx n="86" d="100"/>
          <a:sy n="86" d="100"/>
        </p:scale>
        <p:origin x="-1374"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oleObject" Target="file:///\\fdcden0009\wu16kxk$\Sales%20Presentations\2011%20Overhaul\ECA%20Price%20Comparison.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1092074652728"/>
          <c:y val="1.6511127063890924E-2"/>
          <c:w val="0.89715948249395905"/>
          <c:h val="0.8779085528881807"/>
        </c:manualLayout>
      </c:layout>
      <c:barChart>
        <c:barDir val="col"/>
        <c:grouping val="clustered"/>
        <c:ser>
          <c:idx val="0"/>
          <c:order val="0"/>
          <c:tx>
            <c:strRef>
              <c:f>Sheet1!$B$1</c:f>
              <c:strCache>
                <c:ptCount val="1"/>
                <c:pt idx="0">
                  <c:v>$40 average ticket</c:v>
                </c:pt>
              </c:strCache>
            </c:strRef>
          </c:tx>
          <c:spPr>
            <a:solidFill>
              <a:schemeClr val="accent2"/>
            </a:solidFill>
          </c:spPr>
          <c:dPt>
            <c:idx val="0"/>
            <c:spPr>
              <a:solidFill>
                <a:srgbClr val="002244"/>
              </a:solidFill>
            </c:spPr>
          </c:dPt>
          <c:dPt>
            <c:idx val="1"/>
            <c:spPr>
              <a:solidFill>
                <a:srgbClr val="5B8F22"/>
              </a:solidFill>
            </c:spPr>
          </c:dPt>
          <c:dPt>
            <c:idx val="2"/>
            <c:spPr>
              <a:solidFill>
                <a:srgbClr val="006983"/>
              </a:solidFill>
            </c:spPr>
          </c:dPt>
          <c:cat>
            <c:strRef>
              <c:f>Sheet1!$A$2:$A$4</c:f>
              <c:strCache>
                <c:ptCount val="3"/>
                <c:pt idx="0">
                  <c:v>Credit</c:v>
                </c:pt>
                <c:pt idx="1">
                  <c:v>Debit</c:v>
                </c:pt>
                <c:pt idx="2">
                  <c:v>Warranted E-Check</c:v>
                </c:pt>
              </c:strCache>
            </c:strRef>
          </c:cat>
          <c:val>
            <c:numRef>
              <c:f>Sheet1!$B$2:$B$4</c:f>
              <c:numCache>
                <c:formatCode>"$"#,##0.00_);[Red]\("$"#,##0.00\)</c:formatCode>
                <c:ptCount val="3"/>
                <c:pt idx="0">
                  <c:v>0.76000000000000223</c:v>
                </c:pt>
                <c:pt idx="1">
                  <c:v>0.25</c:v>
                </c:pt>
                <c:pt idx="2">
                  <c:v>0.2</c:v>
                </c:pt>
              </c:numCache>
            </c:numRef>
          </c:val>
        </c:ser>
        <c:axId val="44500864"/>
        <c:axId val="44502400"/>
      </c:barChart>
      <c:catAx>
        <c:axId val="44500864"/>
        <c:scaling>
          <c:orientation val="minMax"/>
        </c:scaling>
        <c:axPos val="b"/>
        <c:tickLblPos val="nextTo"/>
        <c:txPr>
          <a:bodyPr/>
          <a:lstStyle/>
          <a:p>
            <a:pPr>
              <a:defRPr sz="1600" b="1">
                <a:solidFill>
                  <a:srgbClr val="58595B"/>
                </a:solidFill>
                <a:latin typeface="Arial"/>
                <a:cs typeface="Arial"/>
              </a:defRPr>
            </a:pPr>
            <a:endParaRPr lang="en-US"/>
          </a:p>
        </c:txPr>
        <c:crossAx val="44502400"/>
        <c:crosses val="autoZero"/>
        <c:auto val="1"/>
        <c:lblAlgn val="ctr"/>
        <c:lblOffset val="100"/>
      </c:catAx>
      <c:valAx>
        <c:axId val="44502400"/>
        <c:scaling>
          <c:orientation val="minMax"/>
        </c:scaling>
        <c:axPos val="l"/>
        <c:numFmt formatCode="&quot;$&quot;#,##0.00_);[Red]\(&quot;$&quot;#,##0.00\)" sourceLinked="1"/>
        <c:tickLblPos val="nextTo"/>
        <c:txPr>
          <a:bodyPr/>
          <a:lstStyle/>
          <a:p>
            <a:pPr>
              <a:defRPr sz="1200">
                <a:solidFill>
                  <a:srgbClr val="58595B"/>
                </a:solidFill>
                <a:latin typeface="Arial"/>
                <a:cs typeface="Arial"/>
              </a:defRPr>
            </a:pPr>
            <a:endParaRPr lang="en-US"/>
          </a:p>
        </c:txPr>
        <c:crossAx val="44500864"/>
        <c:crosses val="autoZero"/>
        <c:crossBetween val="between"/>
      </c:valAx>
    </c:plotArea>
    <c:plotVisOnly val="1"/>
    <c:dispBlanksAs val="gap"/>
  </c:chart>
  <c:spPr>
    <a:ln>
      <a:noFill/>
    </a:ln>
  </c:spPr>
  <c:externalData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07" charset="0"/>
              </a:defRPr>
            </a:lvl1pPr>
          </a:lstStyle>
          <a:p>
            <a:pPr>
              <a:defRPr/>
            </a:pPr>
            <a:fld id="{05CAFADA-10C2-4137-BFDA-9AEBBB11843E}" type="datetime1">
              <a:rPr lang="en-US"/>
              <a:pPr>
                <a:defRPr/>
              </a:pPr>
              <a:t>5/16/2012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107" charset="0"/>
              </a:defRPr>
            </a:lvl1pPr>
          </a:lstStyle>
          <a:p>
            <a:pPr>
              <a:defRPr/>
            </a:pPr>
            <a:fld id="{C6994B95-2017-4576-A41A-44FE52A188FB}" type="slidenum">
              <a:rPr lang="en-US"/>
              <a:pPr>
                <a:defRPr/>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07" charset="0"/>
              </a:defRPr>
            </a:lvl1pPr>
          </a:lstStyle>
          <a:p>
            <a:pPr>
              <a:defRPr/>
            </a:pPr>
            <a:fld id="{5D33E7FC-22E0-4FB7-9CE3-9E2F51EBA513}" type="datetime1">
              <a:rPr lang="en-US"/>
              <a:pPr>
                <a:defRPr/>
              </a:pPr>
              <a:t>5/16/2012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107" charset="0"/>
              </a:defRPr>
            </a:lvl1pPr>
          </a:lstStyle>
          <a:p>
            <a:pPr>
              <a:defRPr/>
            </a:pPr>
            <a:fld id="{E54CA143-51D5-4EF6-85A7-E16F07B9901E}" type="slidenum">
              <a:rPr lang="en-US"/>
              <a:pPr>
                <a:defRPr/>
              </a:pPr>
              <a:t>‹#›</a:t>
            </a:fld>
            <a:endParaRPr 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ea typeface="ＭＳ Ｐゴシック"/>
              <a:cs typeface="ＭＳ Ｐゴシック"/>
            </a:endParaRPr>
          </a:p>
        </p:txBody>
      </p:sp>
      <p:sp>
        <p:nvSpPr>
          <p:cNvPr id="59396" name="Slide Number Placeholder 3"/>
          <p:cNvSpPr>
            <a:spLocks noGrp="1"/>
          </p:cNvSpPr>
          <p:nvPr>
            <p:ph type="sldNum" sz="quarter" idx="5"/>
          </p:nvPr>
        </p:nvSpPr>
        <p:spPr bwMode="auto">
          <a:noFill/>
          <a:ln>
            <a:miter lim="800000"/>
            <a:headEnd/>
            <a:tailEnd/>
          </a:ln>
        </p:spPr>
        <p:txBody>
          <a:bodyPr/>
          <a:lstStyle/>
          <a:p>
            <a:fld id="{5D043046-C22B-463B-8985-39BBE9F8F6C3}" type="slidenum">
              <a:rPr lang="en-US" smtClean="0">
                <a:latin typeface="Calibri" pitchFamily="34" charset="0"/>
                <a:ea typeface="ＭＳ Ｐゴシック"/>
                <a:cs typeface="ＭＳ Ｐゴシック"/>
              </a:rPr>
              <a:pPr/>
              <a:t>1</a:t>
            </a:fld>
            <a:endParaRPr lang="en-US" smtClean="0">
              <a:latin typeface="Calibri" pitchFamily="34" charset="0"/>
              <a:ea typeface="ＭＳ Ｐゴシック"/>
              <a:cs typeface="ＭＳ Ｐゴシック"/>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1143000" y="687388"/>
            <a:ext cx="4572000" cy="3429000"/>
          </a:xfrm>
          <a:noFill/>
          <a:ln>
            <a:solidFill>
              <a:srgbClr val="000000"/>
            </a:solidFill>
            <a:miter lim="800000"/>
            <a:headEnd/>
            <a:tailEnd/>
          </a:ln>
        </p:spPr>
      </p:sp>
      <p:sp>
        <p:nvSpPr>
          <p:cNvPr id="34819" name="Notes Placeholder 2"/>
          <p:cNvSpPr>
            <a:spLocks noGrp="1"/>
          </p:cNvSpPr>
          <p:nvPr>
            <p:ph type="body" idx="1"/>
          </p:nvPr>
        </p:nvSpPr>
        <p:spPr bwMode="auto">
          <a:xfrm>
            <a:off x="685800" y="4343400"/>
            <a:ext cx="5486400" cy="4113213"/>
          </a:xfrm>
          <a:noFill/>
        </p:spPr>
        <p:txBody>
          <a:bodyPr wrap="square" lIns="92953" tIns="46476" rIns="92953" bIns="46476" numCol="1" anchor="t" anchorCtr="0" compatLnSpc="1">
            <a:prstTxWarp prst="textNoShape">
              <a:avLst/>
            </a:prstTxWarp>
          </a:bodyPr>
          <a:lstStyle/>
          <a:p>
            <a:pPr defTabSz="914400"/>
            <a:endParaRPr lang="en-US" sz="1500" smtClean="0">
              <a:ea typeface="ＭＳ Ｐゴシック" pitchFamily="-107" charset="-128"/>
            </a:endParaRPr>
          </a:p>
        </p:txBody>
      </p:sp>
      <p:sp>
        <p:nvSpPr>
          <p:cNvPr id="34820" name="Slide Number Placeholder 3"/>
          <p:cNvSpPr txBox="1">
            <a:spLocks noGrp="1"/>
          </p:cNvSpPr>
          <p:nvPr/>
        </p:nvSpPr>
        <p:spPr bwMode="auto">
          <a:xfrm>
            <a:off x="3884613" y="8686800"/>
            <a:ext cx="2971800" cy="455613"/>
          </a:xfrm>
          <a:prstGeom prst="rect">
            <a:avLst/>
          </a:prstGeom>
          <a:noFill/>
          <a:ln w="9525">
            <a:noFill/>
            <a:miter lim="800000"/>
            <a:headEnd/>
            <a:tailEnd/>
          </a:ln>
        </p:spPr>
        <p:txBody>
          <a:bodyPr lIns="92953" tIns="46476" rIns="92953" bIns="46476" anchor="b"/>
          <a:lstStyle/>
          <a:p>
            <a:pPr algn="r" defTabSz="928688"/>
            <a:fld id="{D8417F7F-5E60-415F-837B-01A077E13813}" type="slidenum">
              <a:rPr lang="en-US" sz="1200"/>
              <a:pPr algn="r" defTabSz="928688"/>
              <a:t>19</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143000" y="687388"/>
            <a:ext cx="4572000" cy="3429000"/>
          </a:xfrm>
          <a:noFill/>
          <a:ln>
            <a:solidFill>
              <a:srgbClr val="000000"/>
            </a:solidFill>
            <a:miter lim="800000"/>
            <a:headEnd/>
            <a:tailEnd/>
          </a:ln>
        </p:spPr>
      </p:sp>
      <p:sp>
        <p:nvSpPr>
          <p:cNvPr id="35843" name="Notes Placeholder 2"/>
          <p:cNvSpPr>
            <a:spLocks noGrp="1"/>
          </p:cNvSpPr>
          <p:nvPr>
            <p:ph type="body" idx="1"/>
          </p:nvPr>
        </p:nvSpPr>
        <p:spPr bwMode="auto">
          <a:xfrm>
            <a:off x="685800" y="4343400"/>
            <a:ext cx="5486400" cy="4113213"/>
          </a:xfrm>
          <a:noFill/>
        </p:spPr>
        <p:txBody>
          <a:bodyPr wrap="square" lIns="92953" tIns="46476" rIns="92953" bIns="46476" numCol="1" anchor="t" anchorCtr="0" compatLnSpc="1">
            <a:prstTxWarp prst="textNoShape">
              <a:avLst/>
            </a:prstTxWarp>
          </a:bodyPr>
          <a:lstStyle/>
          <a:p>
            <a:pPr defTabSz="914400"/>
            <a:endParaRPr lang="en-US" smtClean="0">
              <a:ea typeface="ＭＳ Ｐゴシック" pitchFamily="-107" charset="-128"/>
            </a:endParaRPr>
          </a:p>
        </p:txBody>
      </p:sp>
      <p:sp>
        <p:nvSpPr>
          <p:cNvPr id="35844" name="Slide Number Placeholder 3"/>
          <p:cNvSpPr txBox="1">
            <a:spLocks noGrp="1"/>
          </p:cNvSpPr>
          <p:nvPr/>
        </p:nvSpPr>
        <p:spPr bwMode="auto">
          <a:xfrm>
            <a:off x="3884613" y="8686800"/>
            <a:ext cx="2971800" cy="455613"/>
          </a:xfrm>
          <a:prstGeom prst="rect">
            <a:avLst/>
          </a:prstGeom>
          <a:noFill/>
          <a:ln w="9525">
            <a:noFill/>
            <a:miter lim="800000"/>
            <a:headEnd/>
            <a:tailEnd/>
          </a:ln>
        </p:spPr>
        <p:txBody>
          <a:bodyPr lIns="92953" tIns="46476" rIns="92953" bIns="46476" anchor="b"/>
          <a:lstStyle/>
          <a:p>
            <a:pPr algn="r" defTabSz="928688"/>
            <a:fld id="{4A31DD9A-5128-4AFB-B14D-CB246B631EDD}" type="slidenum">
              <a:rPr lang="en-US" sz="1200"/>
              <a:pPr algn="r" defTabSz="928688"/>
              <a:t>21</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1143000" y="687388"/>
            <a:ext cx="4572000" cy="3429000"/>
          </a:xfrm>
          <a:noFill/>
          <a:ln>
            <a:solidFill>
              <a:srgbClr val="000000"/>
            </a:solidFill>
            <a:miter lim="800000"/>
            <a:headEnd/>
            <a:tailEnd/>
          </a:ln>
        </p:spPr>
      </p:sp>
      <p:sp>
        <p:nvSpPr>
          <p:cNvPr id="36867" name="Notes Placeholder 2"/>
          <p:cNvSpPr>
            <a:spLocks noGrp="1"/>
          </p:cNvSpPr>
          <p:nvPr>
            <p:ph type="body" idx="1"/>
          </p:nvPr>
        </p:nvSpPr>
        <p:spPr bwMode="auto">
          <a:xfrm>
            <a:off x="685800" y="4343400"/>
            <a:ext cx="5486400" cy="4113213"/>
          </a:xfrm>
          <a:noFill/>
        </p:spPr>
        <p:txBody>
          <a:bodyPr wrap="square" lIns="92953" tIns="46476" rIns="92953" bIns="46476" numCol="1" anchor="t" anchorCtr="0" compatLnSpc="1">
            <a:prstTxWarp prst="textNoShape">
              <a:avLst/>
            </a:prstTxWarp>
          </a:bodyPr>
          <a:lstStyle/>
          <a:p>
            <a:pPr defTabSz="914400"/>
            <a:endParaRPr lang="en-US" smtClean="0">
              <a:ea typeface="ＭＳ Ｐゴシック" pitchFamily="-107" charset="-128"/>
            </a:endParaRPr>
          </a:p>
        </p:txBody>
      </p:sp>
      <p:sp>
        <p:nvSpPr>
          <p:cNvPr id="36868" name="Slide Number Placeholder 3"/>
          <p:cNvSpPr txBox="1">
            <a:spLocks noGrp="1"/>
          </p:cNvSpPr>
          <p:nvPr/>
        </p:nvSpPr>
        <p:spPr bwMode="auto">
          <a:xfrm>
            <a:off x="3884613" y="8686800"/>
            <a:ext cx="2971800" cy="455613"/>
          </a:xfrm>
          <a:prstGeom prst="rect">
            <a:avLst/>
          </a:prstGeom>
          <a:noFill/>
          <a:ln w="9525">
            <a:noFill/>
            <a:miter lim="800000"/>
            <a:headEnd/>
            <a:tailEnd/>
          </a:ln>
        </p:spPr>
        <p:txBody>
          <a:bodyPr lIns="92953" tIns="46476" rIns="92953" bIns="46476" anchor="b"/>
          <a:lstStyle/>
          <a:p>
            <a:pPr algn="r" defTabSz="928688"/>
            <a:fld id="{86C0C1A7-276F-4DE4-861E-B89864083E31}" type="slidenum">
              <a:rPr lang="en-US" sz="1200"/>
              <a:pPr algn="r" defTabSz="928688"/>
              <a:t>22</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p:spPr>
      </p:sp>
      <p:sp>
        <p:nvSpPr>
          <p:cNvPr id="37891" name="Rectangle 3"/>
          <p:cNvSpPr>
            <a:spLocks noGrp="1" noChangeArrowheads="1"/>
          </p:cNvSpPr>
          <p:nvPr>
            <p:ph type="body" idx="1"/>
          </p:nvPr>
        </p:nvSpPr>
        <p:spPr bwMode="auto">
          <a:xfrm>
            <a:off x="685800" y="4343400"/>
            <a:ext cx="5486400" cy="4113213"/>
          </a:xfrm>
          <a:noFill/>
        </p:spPr>
        <p:txBody>
          <a:bodyPr wrap="square" lIns="92953" tIns="46476" rIns="92953" bIns="46476" numCol="1" anchor="t" anchorCtr="0" compatLnSpc="1">
            <a:prstTxWarp prst="textNoShape">
              <a:avLst/>
            </a:prstTxWarp>
          </a:bodyPr>
          <a:lstStyle/>
          <a:p>
            <a:pPr defTabSz="914400"/>
            <a:endParaRPr lang="en-US" sz="1300" smtClean="0">
              <a:ea typeface="ＭＳ Ｐゴシック" pitchFamily="-107" charset="-128"/>
              <a:cs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lIns="93177" tIns="46589" rIns="93177" bIns="46589" numCol="1" anchor="t" anchorCtr="0" compatLnSpc="1">
            <a:prstTxWarp prst="textNoShape">
              <a:avLst/>
            </a:prstTxWarp>
          </a:bodyPr>
          <a:lstStyle/>
          <a:p>
            <a:pPr defTabSz="914400"/>
            <a:endParaRPr lang="en-US" sz="1100" smtClean="0">
              <a:ea typeface="ＭＳ Ｐゴシック" pitchFamily="-107" charset="-128"/>
            </a:endParaRPr>
          </a:p>
        </p:txBody>
      </p:sp>
      <p:sp>
        <p:nvSpPr>
          <p:cNvPr id="38916"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3177" tIns="46589" rIns="93177" bIns="46589" anchor="b"/>
          <a:lstStyle/>
          <a:p>
            <a:pPr algn="r" defTabSz="931863"/>
            <a:fld id="{58227F10-B21F-48FD-9A9A-742DA96C2397}" type="slidenum">
              <a:rPr lang="en-US" sz="1200">
                <a:latin typeface="Arial Unicode MS" pitchFamily="34" charset="-128"/>
              </a:rPr>
              <a:pPr algn="r" defTabSz="931863"/>
              <a:t>26</a:t>
            </a:fld>
            <a:endParaRPr lang="en-US" sz="1200">
              <a:latin typeface="Arial Unicode MS"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1143000" y="687388"/>
            <a:ext cx="4572000" cy="3429000"/>
          </a:xfrm>
          <a:noFill/>
          <a:ln>
            <a:solidFill>
              <a:srgbClr val="000000"/>
            </a:solidFill>
            <a:miter lim="800000"/>
            <a:headEnd/>
            <a:tailEnd/>
          </a:ln>
        </p:spPr>
      </p:sp>
      <p:sp>
        <p:nvSpPr>
          <p:cNvPr id="39939" name="Notes Placeholder 2"/>
          <p:cNvSpPr>
            <a:spLocks noGrp="1"/>
          </p:cNvSpPr>
          <p:nvPr>
            <p:ph type="body" idx="1"/>
          </p:nvPr>
        </p:nvSpPr>
        <p:spPr bwMode="auto">
          <a:xfrm>
            <a:off x="685800" y="4343400"/>
            <a:ext cx="5486400" cy="4113213"/>
          </a:xfrm>
          <a:noFill/>
        </p:spPr>
        <p:txBody>
          <a:bodyPr wrap="square" lIns="92953" tIns="46476" rIns="92953" bIns="46476" numCol="1" anchor="t" anchorCtr="0" compatLnSpc="1">
            <a:prstTxWarp prst="textNoShape">
              <a:avLst/>
            </a:prstTxWarp>
          </a:bodyPr>
          <a:lstStyle/>
          <a:p>
            <a:pPr defTabSz="914400"/>
            <a:endParaRPr lang="en-US" smtClean="0">
              <a:ea typeface="ＭＳ Ｐゴシック" pitchFamily="-107" charset="-128"/>
            </a:endParaRPr>
          </a:p>
        </p:txBody>
      </p:sp>
      <p:sp>
        <p:nvSpPr>
          <p:cNvPr id="39940" name="Slide Number Placeholder 3"/>
          <p:cNvSpPr txBox="1">
            <a:spLocks noGrp="1"/>
          </p:cNvSpPr>
          <p:nvPr/>
        </p:nvSpPr>
        <p:spPr bwMode="auto">
          <a:xfrm>
            <a:off x="3884613" y="8686800"/>
            <a:ext cx="2971800" cy="455613"/>
          </a:xfrm>
          <a:prstGeom prst="rect">
            <a:avLst/>
          </a:prstGeom>
          <a:noFill/>
          <a:ln w="9525">
            <a:noFill/>
            <a:miter lim="800000"/>
            <a:headEnd/>
            <a:tailEnd/>
          </a:ln>
        </p:spPr>
        <p:txBody>
          <a:bodyPr lIns="92953" tIns="46476" rIns="92953" bIns="46476" anchor="b"/>
          <a:lstStyle/>
          <a:p>
            <a:pPr algn="r" defTabSz="928688"/>
            <a:fld id="{CB8F73A1-72FE-4B6C-A540-72219FD29F3F}" type="slidenum">
              <a:rPr lang="en-US" sz="1200"/>
              <a:pPr algn="r" defTabSz="928688"/>
              <a:t>27</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43000" y="687388"/>
            <a:ext cx="4572000" cy="3429000"/>
          </a:xfrm>
          <a:noFill/>
          <a:ln>
            <a:solidFill>
              <a:srgbClr val="000000"/>
            </a:solidFill>
            <a:miter lim="800000"/>
            <a:headEnd/>
            <a:tailEnd/>
          </a:ln>
        </p:spPr>
      </p:sp>
      <p:sp>
        <p:nvSpPr>
          <p:cNvPr id="40963" name="Notes Placeholder 2"/>
          <p:cNvSpPr>
            <a:spLocks noGrp="1"/>
          </p:cNvSpPr>
          <p:nvPr>
            <p:ph type="body" idx="1"/>
          </p:nvPr>
        </p:nvSpPr>
        <p:spPr bwMode="auto">
          <a:xfrm>
            <a:off x="685800" y="4343400"/>
            <a:ext cx="5486400" cy="4113213"/>
          </a:xfrm>
          <a:noFill/>
        </p:spPr>
        <p:txBody>
          <a:bodyPr wrap="square" lIns="92953" tIns="46476" rIns="92953" bIns="46476" numCol="1" anchor="t" anchorCtr="0" compatLnSpc="1">
            <a:prstTxWarp prst="textNoShape">
              <a:avLst/>
            </a:prstTxWarp>
          </a:bodyPr>
          <a:lstStyle/>
          <a:p>
            <a:pPr defTabSz="914400"/>
            <a:endParaRPr lang="en-US" sz="1300" smtClean="0">
              <a:ea typeface="ＭＳ Ｐゴシック" pitchFamily="-107" charset="-128"/>
              <a:cs typeface="Arial" pitchFamily="34" charset="0"/>
            </a:endParaRPr>
          </a:p>
        </p:txBody>
      </p:sp>
      <p:sp>
        <p:nvSpPr>
          <p:cNvPr id="40964" name="Slide Number Placeholder 3"/>
          <p:cNvSpPr txBox="1">
            <a:spLocks noGrp="1"/>
          </p:cNvSpPr>
          <p:nvPr/>
        </p:nvSpPr>
        <p:spPr bwMode="auto">
          <a:xfrm>
            <a:off x="3884613" y="8686800"/>
            <a:ext cx="2971800" cy="455613"/>
          </a:xfrm>
          <a:prstGeom prst="rect">
            <a:avLst/>
          </a:prstGeom>
          <a:noFill/>
          <a:ln w="9525">
            <a:noFill/>
            <a:miter lim="800000"/>
            <a:headEnd/>
            <a:tailEnd/>
          </a:ln>
        </p:spPr>
        <p:txBody>
          <a:bodyPr lIns="92953" tIns="46476" rIns="92953" bIns="46476" anchor="b"/>
          <a:lstStyle/>
          <a:p>
            <a:pPr algn="r" defTabSz="928688"/>
            <a:fld id="{53D7C3EA-1B2F-4CF6-B068-B85F48235E51}" type="slidenum">
              <a:rPr lang="en-US" sz="1200"/>
              <a:pPr algn="r" defTabSz="928688"/>
              <a:t>28</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1143000" y="687388"/>
            <a:ext cx="4572000" cy="3429000"/>
          </a:xfrm>
          <a:noFill/>
          <a:ln>
            <a:solidFill>
              <a:srgbClr val="000000"/>
            </a:solidFill>
            <a:miter lim="800000"/>
            <a:headEnd/>
            <a:tailEnd/>
          </a:ln>
        </p:spPr>
      </p:sp>
      <p:sp>
        <p:nvSpPr>
          <p:cNvPr id="41987" name="Notes Placeholder 2"/>
          <p:cNvSpPr>
            <a:spLocks noGrp="1"/>
          </p:cNvSpPr>
          <p:nvPr>
            <p:ph type="body" idx="1"/>
          </p:nvPr>
        </p:nvSpPr>
        <p:spPr bwMode="auto">
          <a:xfrm>
            <a:off x="685800" y="4343400"/>
            <a:ext cx="5486400" cy="4113213"/>
          </a:xfrm>
          <a:noFill/>
        </p:spPr>
        <p:txBody>
          <a:bodyPr wrap="square" lIns="92953" tIns="46476" rIns="92953" bIns="46476" numCol="1" anchor="t" anchorCtr="0" compatLnSpc="1">
            <a:prstTxWarp prst="textNoShape">
              <a:avLst/>
            </a:prstTxWarp>
          </a:bodyPr>
          <a:lstStyle/>
          <a:p>
            <a:pPr defTabSz="914400"/>
            <a:endParaRPr lang="en-US" smtClean="0">
              <a:ea typeface="ＭＳ Ｐゴシック" pitchFamily="-107" charset="-128"/>
            </a:endParaRPr>
          </a:p>
        </p:txBody>
      </p:sp>
      <p:sp>
        <p:nvSpPr>
          <p:cNvPr id="41988" name="Slide Number Placeholder 3"/>
          <p:cNvSpPr txBox="1">
            <a:spLocks noGrp="1"/>
          </p:cNvSpPr>
          <p:nvPr/>
        </p:nvSpPr>
        <p:spPr bwMode="auto">
          <a:xfrm>
            <a:off x="3884613" y="8686800"/>
            <a:ext cx="2971800" cy="455613"/>
          </a:xfrm>
          <a:prstGeom prst="rect">
            <a:avLst/>
          </a:prstGeom>
          <a:noFill/>
          <a:ln w="9525">
            <a:noFill/>
            <a:miter lim="800000"/>
            <a:headEnd/>
            <a:tailEnd/>
          </a:ln>
        </p:spPr>
        <p:txBody>
          <a:bodyPr lIns="92953" tIns="46476" rIns="92953" bIns="46476" anchor="b"/>
          <a:lstStyle/>
          <a:p>
            <a:pPr algn="r" defTabSz="928688"/>
            <a:fld id="{1BF6F71A-20B6-42D5-9CE3-85D40DB858E1}" type="slidenum">
              <a:rPr lang="en-US" sz="1200"/>
              <a:pPr algn="r" defTabSz="928688"/>
              <a:t>29</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p:spPr>
      </p:sp>
      <p:sp>
        <p:nvSpPr>
          <p:cNvPr id="43011" name="Rectangle 3"/>
          <p:cNvSpPr>
            <a:spLocks noGrp="1" noChangeArrowheads="1"/>
          </p:cNvSpPr>
          <p:nvPr>
            <p:ph type="body" idx="1"/>
          </p:nvPr>
        </p:nvSpPr>
        <p:spPr bwMode="auto">
          <a:xfrm>
            <a:off x="685800" y="4343400"/>
            <a:ext cx="5486400" cy="4113213"/>
          </a:xfrm>
          <a:noFill/>
        </p:spPr>
        <p:txBody>
          <a:bodyPr wrap="square" lIns="92953" tIns="46476" rIns="92953" bIns="46476" numCol="1" anchor="t" anchorCtr="0" compatLnSpc="1">
            <a:prstTxWarp prst="textNoShape">
              <a:avLst/>
            </a:prstTxWarp>
          </a:bodyPr>
          <a:lstStyle/>
          <a:p>
            <a:pPr defTabSz="914400"/>
            <a:endParaRPr lang="en-US" smtClean="0">
              <a:ea typeface="ＭＳ Ｐゴシック" pitchFamily="-107"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p:spPr>
      </p:sp>
      <p:sp>
        <p:nvSpPr>
          <p:cNvPr id="44035" name="Rectangle 3"/>
          <p:cNvSpPr>
            <a:spLocks noGrp="1" noChangeArrowheads="1"/>
          </p:cNvSpPr>
          <p:nvPr>
            <p:ph type="body" idx="1"/>
          </p:nvPr>
        </p:nvSpPr>
        <p:spPr bwMode="auto">
          <a:xfrm>
            <a:off x="685800" y="4343400"/>
            <a:ext cx="5486400" cy="4113213"/>
          </a:xfrm>
          <a:noFill/>
        </p:spPr>
        <p:txBody>
          <a:bodyPr wrap="square" lIns="92953" tIns="46476" rIns="92953" bIns="46476" numCol="1" anchor="t" anchorCtr="0" compatLnSpc="1">
            <a:prstTxWarp prst="textNoShape">
              <a:avLst/>
            </a:prstTxWarp>
          </a:bodyPr>
          <a:lstStyle/>
          <a:p>
            <a:pPr defTabSz="914400"/>
            <a:endParaRPr lang="en-US" smtClean="0">
              <a:ea typeface="ＭＳ Ｐゴシック" pitchFamily="-107"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noFill/>
          <a:ln>
            <a:miter lim="800000"/>
            <a:headEnd/>
            <a:tailEnd/>
          </a:ln>
        </p:spPr>
        <p:txBody>
          <a:bodyPr/>
          <a:lstStyle/>
          <a:p>
            <a:fld id="{C1BF224C-9809-4466-9C9D-95BAEFF5DCD6}" type="slidenum">
              <a:rPr lang="en-US" smtClean="0">
                <a:latin typeface="Calibri" pitchFamily="34" charset="0"/>
                <a:ea typeface="ＭＳ Ｐゴシック"/>
                <a:cs typeface="ＭＳ Ｐゴシック"/>
              </a:rPr>
              <a:pPr/>
              <a:t>2</a:t>
            </a:fld>
            <a:endParaRPr lang="en-US" smtClean="0">
              <a:latin typeface="Calibri" pitchFamily="34" charset="0"/>
              <a:ea typeface="ＭＳ Ｐゴシック"/>
              <a:cs typeface="ＭＳ Ｐゴシック"/>
            </a:endParaRPr>
          </a:p>
        </p:txBody>
      </p:sp>
      <p:sp>
        <p:nvSpPr>
          <p:cNvPr id="6144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27" tIns="45713" rIns="91427" bIns="45713" anchor="b"/>
          <a:lstStyle/>
          <a:p>
            <a:pPr algn="r"/>
            <a:fld id="{004DB94B-D192-4065-95CA-5D1C0778F6BC}" type="slidenum">
              <a:rPr lang="en-US" sz="1200" baseline="-25000"/>
              <a:pPr algn="r"/>
              <a:t>2</a:t>
            </a:fld>
            <a:endParaRPr lang="en-US" sz="1200" baseline="-25000"/>
          </a:p>
        </p:txBody>
      </p:sp>
      <p:sp>
        <p:nvSpPr>
          <p:cNvPr id="61444"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1445" name="Rectangle 3"/>
          <p:cNvSpPr>
            <a:spLocks noGrp="1" noChangeArrowheads="1"/>
          </p:cNvSpPr>
          <p:nvPr>
            <p:ph type="body" idx="1"/>
          </p:nvPr>
        </p:nvSpPr>
        <p:spPr bwMode="auto">
          <a:noFill/>
          <a:ln>
            <a:solidFill>
              <a:srgbClr val="000000"/>
            </a:solidFill>
            <a:miter lim="800000"/>
            <a:headEnd/>
            <a:tailEnd/>
          </a:ln>
        </p:spPr>
        <p:txBody>
          <a:bodyPr wrap="square" numCol="1" anchor="t" anchorCtr="0" compatLnSpc="1">
            <a:prstTxWarp prst="textNoShape">
              <a:avLst/>
            </a:prstTxWarp>
          </a:bodyPr>
          <a:lstStyle/>
          <a:p>
            <a:pPr eaLnBrk="1" hangingPunct="1"/>
            <a:endParaRPr lang="en-US" smtClean="0">
              <a:latin typeface="Arial" pitchFamily="34" charset="0"/>
              <a:ea typeface="ＭＳ Ｐゴシック"/>
              <a:cs typeface="ＭＳ Ｐゴシック"/>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1143000" y="687388"/>
            <a:ext cx="4572000" cy="3429000"/>
          </a:xfrm>
          <a:noFill/>
          <a:ln>
            <a:solidFill>
              <a:srgbClr val="000000"/>
            </a:solidFill>
            <a:miter lim="800000"/>
            <a:headEnd/>
            <a:tailEnd/>
          </a:ln>
        </p:spPr>
      </p:sp>
      <p:sp>
        <p:nvSpPr>
          <p:cNvPr id="45059" name="Notes Placeholder 2"/>
          <p:cNvSpPr>
            <a:spLocks noGrp="1"/>
          </p:cNvSpPr>
          <p:nvPr>
            <p:ph type="body" idx="1"/>
          </p:nvPr>
        </p:nvSpPr>
        <p:spPr bwMode="auto">
          <a:xfrm>
            <a:off x="685800" y="4343400"/>
            <a:ext cx="5486400" cy="4113213"/>
          </a:xfrm>
          <a:noFill/>
        </p:spPr>
        <p:txBody>
          <a:bodyPr wrap="square" lIns="92953" tIns="46476" rIns="92953" bIns="46476" numCol="1" anchor="t" anchorCtr="0" compatLnSpc="1">
            <a:prstTxWarp prst="textNoShape">
              <a:avLst/>
            </a:prstTxWarp>
          </a:bodyPr>
          <a:lstStyle/>
          <a:p>
            <a:pPr defTabSz="914400"/>
            <a:endParaRPr lang="en-US" smtClean="0">
              <a:ea typeface="ＭＳ Ｐゴシック" pitchFamily="-107" charset="-128"/>
            </a:endParaRPr>
          </a:p>
        </p:txBody>
      </p:sp>
      <p:sp>
        <p:nvSpPr>
          <p:cNvPr id="45060" name="Slide Number Placeholder 3"/>
          <p:cNvSpPr txBox="1">
            <a:spLocks noGrp="1"/>
          </p:cNvSpPr>
          <p:nvPr/>
        </p:nvSpPr>
        <p:spPr bwMode="auto">
          <a:xfrm>
            <a:off x="3884613" y="8686800"/>
            <a:ext cx="2971800" cy="455613"/>
          </a:xfrm>
          <a:prstGeom prst="rect">
            <a:avLst/>
          </a:prstGeom>
          <a:noFill/>
          <a:ln w="9525">
            <a:noFill/>
            <a:miter lim="800000"/>
            <a:headEnd/>
            <a:tailEnd/>
          </a:ln>
        </p:spPr>
        <p:txBody>
          <a:bodyPr lIns="92953" tIns="46476" rIns="92953" bIns="46476" anchor="b"/>
          <a:lstStyle/>
          <a:p>
            <a:pPr algn="r" defTabSz="928688"/>
            <a:fld id="{38CF3C77-0716-48EA-9587-BF3B56D51C34}" type="slidenum">
              <a:rPr lang="en-US" sz="1200"/>
              <a:pPr algn="r" defTabSz="928688"/>
              <a:t>32</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xfrm>
            <a:off x="1143000" y="687388"/>
            <a:ext cx="4572000" cy="3429000"/>
          </a:xfrm>
          <a:noFill/>
          <a:ln>
            <a:solidFill>
              <a:srgbClr val="000000"/>
            </a:solidFill>
            <a:miter lim="800000"/>
            <a:headEnd/>
            <a:tailEnd/>
          </a:ln>
        </p:spPr>
      </p:sp>
      <p:sp>
        <p:nvSpPr>
          <p:cNvPr id="46083" name="Notes Placeholder 2"/>
          <p:cNvSpPr>
            <a:spLocks noGrp="1"/>
          </p:cNvSpPr>
          <p:nvPr>
            <p:ph type="body" idx="1"/>
          </p:nvPr>
        </p:nvSpPr>
        <p:spPr bwMode="auto">
          <a:xfrm>
            <a:off x="685800" y="4343400"/>
            <a:ext cx="5486400" cy="4113213"/>
          </a:xfrm>
          <a:noFill/>
        </p:spPr>
        <p:txBody>
          <a:bodyPr wrap="square" lIns="92953" tIns="46476" rIns="92953" bIns="46476" numCol="1" anchor="t" anchorCtr="0" compatLnSpc="1">
            <a:prstTxWarp prst="textNoShape">
              <a:avLst/>
            </a:prstTxWarp>
          </a:bodyPr>
          <a:lstStyle/>
          <a:p>
            <a:pPr defTabSz="914400"/>
            <a:endParaRPr lang="en-US" smtClean="0">
              <a:ea typeface="ＭＳ Ｐゴシック" pitchFamily="-107" charset="-128"/>
            </a:endParaRPr>
          </a:p>
        </p:txBody>
      </p:sp>
      <p:sp>
        <p:nvSpPr>
          <p:cNvPr id="46084" name="Slide Number Placeholder 3"/>
          <p:cNvSpPr txBox="1">
            <a:spLocks noGrp="1"/>
          </p:cNvSpPr>
          <p:nvPr/>
        </p:nvSpPr>
        <p:spPr bwMode="auto">
          <a:xfrm>
            <a:off x="3884613" y="8686800"/>
            <a:ext cx="2971800" cy="455613"/>
          </a:xfrm>
          <a:prstGeom prst="rect">
            <a:avLst/>
          </a:prstGeom>
          <a:noFill/>
          <a:ln w="9525">
            <a:noFill/>
            <a:miter lim="800000"/>
            <a:headEnd/>
            <a:tailEnd/>
          </a:ln>
        </p:spPr>
        <p:txBody>
          <a:bodyPr lIns="92953" tIns="46476" rIns="92953" bIns="46476" anchor="b"/>
          <a:lstStyle/>
          <a:p>
            <a:pPr algn="r" defTabSz="928688"/>
            <a:fld id="{CB8DEB5E-163F-433B-A0CB-2C1410D7FD51}" type="slidenum">
              <a:rPr lang="en-US" sz="1200"/>
              <a:pPr algn="r" defTabSz="928688"/>
              <a:t>33</a:t>
            </a:fld>
            <a:endParaRPr 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1143000" y="687388"/>
            <a:ext cx="4572000" cy="3429000"/>
          </a:xfrm>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lIns="92953" tIns="46476" rIns="92953" bIns="46476" numCol="1" anchor="t" anchorCtr="0" compatLnSpc="1">
            <a:prstTxWarp prst="textNoShape">
              <a:avLst/>
            </a:prstTxWarp>
          </a:bodyPr>
          <a:lstStyle/>
          <a:p>
            <a:pPr defTabSz="914400">
              <a:lnSpc>
                <a:spcPct val="80000"/>
              </a:lnSpc>
            </a:pPr>
            <a:endParaRPr lang="en-US" sz="1100" smtClean="0">
              <a:ea typeface="ＭＳ Ｐゴシック" pitchFamily="-107" charset="-128"/>
            </a:endParaRPr>
          </a:p>
        </p:txBody>
      </p:sp>
      <p:sp>
        <p:nvSpPr>
          <p:cNvPr id="47108" name="Slide Number Placeholder 3"/>
          <p:cNvSpPr txBox="1">
            <a:spLocks noGrp="1"/>
          </p:cNvSpPr>
          <p:nvPr/>
        </p:nvSpPr>
        <p:spPr bwMode="auto">
          <a:xfrm>
            <a:off x="3884613" y="8686800"/>
            <a:ext cx="2971800" cy="455613"/>
          </a:xfrm>
          <a:prstGeom prst="rect">
            <a:avLst/>
          </a:prstGeom>
          <a:noFill/>
          <a:ln w="9525">
            <a:noFill/>
            <a:miter lim="800000"/>
            <a:headEnd/>
            <a:tailEnd/>
          </a:ln>
        </p:spPr>
        <p:txBody>
          <a:bodyPr lIns="92953" tIns="46476" rIns="92953" bIns="46476" anchor="b"/>
          <a:lstStyle/>
          <a:p>
            <a:pPr algn="r" defTabSz="928688"/>
            <a:fld id="{46F186DB-2C36-490A-80B4-B896D9B21845}" type="slidenum">
              <a:rPr lang="en-US" sz="1200"/>
              <a:pPr algn="r" defTabSz="928688"/>
              <a:t>34</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xfrm>
            <a:off x="1143000" y="687388"/>
            <a:ext cx="4572000" cy="3429000"/>
          </a:xfrm>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lIns="92953" tIns="46476" rIns="92953" bIns="46476" numCol="1" anchor="t" anchorCtr="0" compatLnSpc="1">
            <a:prstTxWarp prst="textNoShape">
              <a:avLst/>
            </a:prstTxWarp>
          </a:bodyPr>
          <a:lstStyle/>
          <a:p>
            <a:pPr defTabSz="914400">
              <a:lnSpc>
                <a:spcPct val="80000"/>
              </a:lnSpc>
            </a:pPr>
            <a:endParaRPr lang="en-US" sz="1100" smtClean="0">
              <a:ea typeface="ＭＳ Ｐゴシック" pitchFamily="-107" charset="-128"/>
            </a:endParaRPr>
          </a:p>
        </p:txBody>
      </p:sp>
      <p:sp>
        <p:nvSpPr>
          <p:cNvPr id="48132" name="Slide Number Placeholder 3"/>
          <p:cNvSpPr txBox="1">
            <a:spLocks noGrp="1"/>
          </p:cNvSpPr>
          <p:nvPr/>
        </p:nvSpPr>
        <p:spPr bwMode="auto">
          <a:xfrm>
            <a:off x="3884613" y="8686800"/>
            <a:ext cx="2971800" cy="455613"/>
          </a:xfrm>
          <a:prstGeom prst="rect">
            <a:avLst/>
          </a:prstGeom>
          <a:noFill/>
          <a:ln w="9525">
            <a:noFill/>
            <a:miter lim="800000"/>
            <a:headEnd/>
            <a:tailEnd/>
          </a:ln>
        </p:spPr>
        <p:txBody>
          <a:bodyPr lIns="92953" tIns="46476" rIns="92953" bIns="46476" anchor="b"/>
          <a:lstStyle/>
          <a:p>
            <a:pPr algn="r" defTabSz="928688"/>
            <a:fld id="{0A6370B0-CA28-42F4-95B4-5E3EB7ACD71A}" type="slidenum">
              <a:rPr lang="en-US" sz="1200"/>
              <a:pPr algn="r" defTabSz="928688"/>
              <a:t>35</a:t>
            </a:fld>
            <a:endParaRPr 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1143000" y="687388"/>
            <a:ext cx="4572000" cy="3429000"/>
          </a:xfrm>
          <a:noFill/>
          <a:ln>
            <a:solidFill>
              <a:srgbClr val="000000"/>
            </a:solidFill>
            <a:miter lim="800000"/>
            <a:headEnd/>
            <a:tailEnd/>
          </a:ln>
        </p:spPr>
      </p:sp>
      <p:sp>
        <p:nvSpPr>
          <p:cNvPr id="49155" name="Notes Placeholder 2"/>
          <p:cNvSpPr>
            <a:spLocks noGrp="1"/>
          </p:cNvSpPr>
          <p:nvPr>
            <p:ph type="body" idx="1"/>
          </p:nvPr>
        </p:nvSpPr>
        <p:spPr bwMode="auto">
          <a:xfrm>
            <a:off x="685800" y="4343400"/>
            <a:ext cx="5486400" cy="4113213"/>
          </a:xfrm>
          <a:noFill/>
        </p:spPr>
        <p:txBody>
          <a:bodyPr wrap="square" lIns="92953" tIns="46476" rIns="92953" bIns="46476" numCol="1" anchor="t" anchorCtr="0" compatLnSpc="1">
            <a:prstTxWarp prst="textNoShape">
              <a:avLst/>
            </a:prstTxWarp>
          </a:bodyPr>
          <a:lstStyle/>
          <a:p>
            <a:pPr defTabSz="914400"/>
            <a:endParaRPr lang="en-US" smtClean="0">
              <a:ea typeface="ＭＳ Ｐゴシック" pitchFamily="-107" charset="-128"/>
            </a:endParaRPr>
          </a:p>
          <a:p>
            <a:pPr defTabSz="914400"/>
            <a:endParaRPr lang="en-US" smtClean="0">
              <a:ea typeface="ＭＳ Ｐゴシック" pitchFamily="-107" charset="-128"/>
            </a:endParaRPr>
          </a:p>
        </p:txBody>
      </p:sp>
      <p:sp>
        <p:nvSpPr>
          <p:cNvPr id="49156" name="Slide Number Placeholder 3"/>
          <p:cNvSpPr txBox="1">
            <a:spLocks noGrp="1"/>
          </p:cNvSpPr>
          <p:nvPr/>
        </p:nvSpPr>
        <p:spPr bwMode="auto">
          <a:xfrm>
            <a:off x="3884613" y="8686800"/>
            <a:ext cx="2971800" cy="455613"/>
          </a:xfrm>
          <a:prstGeom prst="rect">
            <a:avLst/>
          </a:prstGeom>
          <a:noFill/>
          <a:ln w="9525">
            <a:noFill/>
            <a:miter lim="800000"/>
            <a:headEnd/>
            <a:tailEnd/>
          </a:ln>
        </p:spPr>
        <p:txBody>
          <a:bodyPr lIns="92953" tIns="46476" rIns="92953" bIns="46476" anchor="b"/>
          <a:lstStyle/>
          <a:p>
            <a:pPr algn="r" defTabSz="928688"/>
            <a:fld id="{53A2F683-4E99-4C6C-860D-788EE55A9FB4}" type="slidenum">
              <a:rPr lang="en-US" sz="1200"/>
              <a:pPr algn="r" defTabSz="928688"/>
              <a:t>37</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xfrm>
            <a:off x="1143000" y="687388"/>
            <a:ext cx="4572000" cy="3429000"/>
          </a:xfrm>
          <a:noFill/>
          <a:ln>
            <a:solidFill>
              <a:srgbClr val="000000"/>
            </a:solidFill>
            <a:miter lim="800000"/>
            <a:headEnd/>
            <a:tailEnd/>
          </a:ln>
        </p:spPr>
      </p:sp>
      <p:sp>
        <p:nvSpPr>
          <p:cNvPr id="50179" name="Notes Placeholder 2"/>
          <p:cNvSpPr>
            <a:spLocks noGrp="1"/>
          </p:cNvSpPr>
          <p:nvPr>
            <p:ph type="body" idx="1"/>
          </p:nvPr>
        </p:nvSpPr>
        <p:spPr bwMode="auto">
          <a:xfrm>
            <a:off x="685800" y="4343400"/>
            <a:ext cx="5486400" cy="4113213"/>
          </a:xfrm>
          <a:noFill/>
        </p:spPr>
        <p:txBody>
          <a:bodyPr wrap="square" lIns="92953" tIns="46476" rIns="92953" bIns="46476" numCol="1" anchor="t" anchorCtr="0" compatLnSpc="1">
            <a:prstTxWarp prst="textNoShape">
              <a:avLst/>
            </a:prstTxWarp>
          </a:bodyPr>
          <a:lstStyle/>
          <a:p>
            <a:pPr defTabSz="914400"/>
            <a:endParaRPr lang="en-US" smtClean="0">
              <a:ea typeface="ＭＳ Ｐゴシック" pitchFamily="-107" charset="-128"/>
            </a:endParaRPr>
          </a:p>
        </p:txBody>
      </p:sp>
      <p:sp>
        <p:nvSpPr>
          <p:cNvPr id="50180" name="Slide Number Placeholder 3"/>
          <p:cNvSpPr txBox="1">
            <a:spLocks noGrp="1"/>
          </p:cNvSpPr>
          <p:nvPr/>
        </p:nvSpPr>
        <p:spPr bwMode="auto">
          <a:xfrm>
            <a:off x="3884613" y="8686800"/>
            <a:ext cx="2971800" cy="455613"/>
          </a:xfrm>
          <a:prstGeom prst="rect">
            <a:avLst/>
          </a:prstGeom>
          <a:noFill/>
          <a:ln w="9525">
            <a:noFill/>
            <a:miter lim="800000"/>
            <a:headEnd/>
            <a:tailEnd/>
          </a:ln>
        </p:spPr>
        <p:txBody>
          <a:bodyPr lIns="92953" tIns="46476" rIns="92953" bIns="46476" anchor="b"/>
          <a:lstStyle/>
          <a:p>
            <a:pPr algn="r" defTabSz="928688"/>
            <a:fld id="{7C9D70F8-CBC9-490F-BED7-1DBC0C18A887}" type="slidenum">
              <a:rPr lang="en-US" sz="1200"/>
              <a:pPr algn="r" defTabSz="928688"/>
              <a:t>39</a:t>
            </a:fld>
            <a:endParaRPr 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xfrm>
            <a:off x="1143000" y="687388"/>
            <a:ext cx="4572000" cy="3429000"/>
          </a:xfrm>
          <a:noFill/>
          <a:ln>
            <a:solidFill>
              <a:srgbClr val="000000"/>
            </a:solidFill>
            <a:miter lim="800000"/>
            <a:headEnd/>
            <a:tailEnd/>
          </a:ln>
        </p:spPr>
      </p:sp>
      <p:sp>
        <p:nvSpPr>
          <p:cNvPr id="51203" name="Notes Placeholder 2"/>
          <p:cNvSpPr>
            <a:spLocks noGrp="1"/>
          </p:cNvSpPr>
          <p:nvPr>
            <p:ph type="body" idx="1"/>
          </p:nvPr>
        </p:nvSpPr>
        <p:spPr bwMode="auto">
          <a:xfrm>
            <a:off x="685800" y="4343400"/>
            <a:ext cx="5486400" cy="4113213"/>
          </a:xfrm>
          <a:noFill/>
        </p:spPr>
        <p:txBody>
          <a:bodyPr wrap="square" lIns="92953" tIns="46476" rIns="92953" bIns="46476" numCol="1" anchor="t" anchorCtr="0" compatLnSpc="1">
            <a:prstTxWarp prst="textNoShape">
              <a:avLst/>
            </a:prstTxWarp>
          </a:bodyPr>
          <a:lstStyle/>
          <a:p>
            <a:pPr defTabSz="914400"/>
            <a:endParaRPr lang="en-US" smtClean="0">
              <a:ea typeface="ＭＳ Ｐゴシック" pitchFamily="-107" charset="-128"/>
            </a:endParaRPr>
          </a:p>
        </p:txBody>
      </p:sp>
      <p:sp>
        <p:nvSpPr>
          <p:cNvPr id="51204" name="Slide Number Placeholder 3"/>
          <p:cNvSpPr txBox="1">
            <a:spLocks noGrp="1"/>
          </p:cNvSpPr>
          <p:nvPr/>
        </p:nvSpPr>
        <p:spPr bwMode="auto">
          <a:xfrm>
            <a:off x="3884613" y="8686800"/>
            <a:ext cx="2971800" cy="455613"/>
          </a:xfrm>
          <a:prstGeom prst="rect">
            <a:avLst/>
          </a:prstGeom>
          <a:noFill/>
          <a:ln w="9525">
            <a:noFill/>
            <a:miter lim="800000"/>
            <a:headEnd/>
            <a:tailEnd/>
          </a:ln>
        </p:spPr>
        <p:txBody>
          <a:bodyPr lIns="92953" tIns="46476" rIns="92953" bIns="46476" anchor="b"/>
          <a:lstStyle/>
          <a:p>
            <a:pPr algn="r" defTabSz="928688"/>
            <a:fld id="{6A54A9F6-12E4-4ECB-8BAE-368C798D171D}" type="slidenum">
              <a:rPr lang="en-US" sz="1200"/>
              <a:pPr algn="r" defTabSz="928688"/>
              <a:t>40</a:t>
            </a:fld>
            <a:endParaRPr 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xfrm>
            <a:off x="1143000" y="687388"/>
            <a:ext cx="4572000" cy="3429000"/>
          </a:xfrm>
          <a:noFill/>
          <a:ln>
            <a:solidFill>
              <a:srgbClr val="000000"/>
            </a:solidFill>
            <a:miter lim="800000"/>
            <a:headEnd/>
            <a:tailEnd/>
          </a:ln>
        </p:spPr>
      </p:sp>
      <p:sp>
        <p:nvSpPr>
          <p:cNvPr id="52227" name="Notes Placeholder 2"/>
          <p:cNvSpPr>
            <a:spLocks noGrp="1"/>
          </p:cNvSpPr>
          <p:nvPr>
            <p:ph type="body" idx="1"/>
          </p:nvPr>
        </p:nvSpPr>
        <p:spPr bwMode="auto">
          <a:xfrm>
            <a:off x="685800" y="4343400"/>
            <a:ext cx="5486400" cy="4113213"/>
          </a:xfrm>
          <a:noFill/>
        </p:spPr>
        <p:txBody>
          <a:bodyPr wrap="square" lIns="92953" tIns="46476" rIns="92953" bIns="46476" numCol="1" anchor="t" anchorCtr="0" compatLnSpc="1">
            <a:prstTxWarp prst="textNoShape">
              <a:avLst/>
            </a:prstTxWarp>
          </a:bodyPr>
          <a:lstStyle/>
          <a:p>
            <a:pPr defTabSz="914400"/>
            <a:endParaRPr lang="en-US" smtClean="0">
              <a:ea typeface="ＭＳ Ｐゴシック" pitchFamily="-107" charset="-128"/>
            </a:endParaRPr>
          </a:p>
        </p:txBody>
      </p:sp>
      <p:sp>
        <p:nvSpPr>
          <p:cNvPr id="52228" name="Slide Number Placeholder 3"/>
          <p:cNvSpPr txBox="1">
            <a:spLocks noGrp="1"/>
          </p:cNvSpPr>
          <p:nvPr/>
        </p:nvSpPr>
        <p:spPr bwMode="auto">
          <a:xfrm>
            <a:off x="3884613" y="8686800"/>
            <a:ext cx="2971800" cy="455613"/>
          </a:xfrm>
          <a:prstGeom prst="rect">
            <a:avLst/>
          </a:prstGeom>
          <a:noFill/>
          <a:ln w="9525">
            <a:noFill/>
            <a:miter lim="800000"/>
            <a:headEnd/>
            <a:tailEnd/>
          </a:ln>
        </p:spPr>
        <p:txBody>
          <a:bodyPr lIns="92953" tIns="46476" rIns="92953" bIns="46476" anchor="b"/>
          <a:lstStyle/>
          <a:p>
            <a:pPr algn="r" defTabSz="928688"/>
            <a:fld id="{DDC52121-B6D1-48E5-83AA-645EE51AA6F6}" type="slidenum">
              <a:rPr lang="en-US" sz="1200"/>
              <a:pPr algn="r" defTabSz="928688"/>
              <a:t>41</a:t>
            </a:fld>
            <a:endParaRPr 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xfrm>
            <a:off x="1143000" y="687388"/>
            <a:ext cx="4572000" cy="3429000"/>
          </a:xfrm>
          <a:noFill/>
          <a:ln>
            <a:solidFill>
              <a:srgbClr val="000000"/>
            </a:solidFill>
            <a:miter lim="800000"/>
            <a:headEnd/>
            <a:tailEnd/>
          </a:ln>
        </p:spPr>
      </p:sp>
      <p:sp>
        <p:nvSpPr>
          <p:cNvPr id="53251" name="Notes Placeholder 2"/>
          <p:cNvSpPr>
            <a:spLocks noGrp="1"/>
          </p:cNvSpPr>
          <p:nvPr>
            <p:ph type="body" idx="1"/>
          </p:nvPr>
        </p:nvSpPr>
        <p:spPr bwMode="auto">
          <a:xfrm>
            <a:off x="685800" y="4343400"/>
            <a:ext cx="5486400" cy="4113213"/>
          </a:xfrm>
          <a:noFill/>
        </p:spPr>
        <p:txBody>
          <a:bodyPr wrap="square" lIns="92953" tIns="46476" rIns="92953" bIns="46476" numCol="1" anchor="t" anchorCtr="0" compatLnSpc="1">
            <a:prstTxWarp prst="textNoShape">
              <a:avLst/>
            </a:prstTxWarp>
          </a:bodyPr>
          <a:lstStyle/>
          <a:p>
            <a:pPr defTabSz="914400"/>
            <a:endParaRPr lang="en-US" smtClean="0">
              <a:ea typeface="ＭＳ Ｐゴシック" pitchFamily="-107" charset="-128"/>
            </a:endParaRPr>
          </a:p>
        </p:txBody>
      </p:sp>
      <p:sp>
        <p:nvSpPr>
          <p:cNvPr id="53252" name="Slide Number Placeholder 3"/>
          <p:cNvSpPr txBox="1">
            <a:spLocks noGrp="1"/>
          </p:cNvSpPr>
          <p:nvPr/>
        </p:nvSpPr>
        <p:spPr bwMode="auto">
          <a:xfrm>
            <a:off x="3884613" y="8686800"/>
            <a:ext cx="2971800" cy="455613"/>
          </a:xfrm>
          <a:prstGeom prst="rect">
            <a:avLst/>
          </a:prstGeom>
          <a:noFill/>
          <a:ln w="9525">
            <a:noFill/>
            <a:miter lim="800000"/>
            <a:headEnd/>
            <a:tailEnd/>
          </a:ln>
        </p:spPr>
        <p:txBody>
          <a:bodyPr lIns="92953" tIns="46476" rIns="92953" bIns="46476" anchor="b"/>
          <a:lstStyle/>
          <a:p>
            <a:pPr algn="r" defTabSz="928688"/>
            <a:fld id="{E26D047A-3921-467F-8B31-0BFA9685A76C}" type="slidenum">
              <a:rPr lang="en-US" sz="1200"/>
              <a:pPr algn="r" defTabSz="928688"/>
              <a:t>42</a:t>
            </a:fld>
            <a:endParaRPr 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xfrm>
            <a:off x="1143000" y="687388"/>
            <a:ext cx="4572000" cy="3429000"/>
          </a:xfrm>
          <a:noFill/>
          <a:ln>
            <a:solidFill>
              <a:srgbClr val="000000"/>
            </a:solidFill>
            <a:miter lim="800000"/>
            <a:headEnd/>
            <a:tailEnd/>
          </a:ln>
        </p:spPr>
      </p:sp>
      <p:sp>
        <p:nvSpPr>
          <p:cNvPr id="54275" name="Notes Placeholder 2"/>
          <p:cNvSpPr>
            <a:spLocks noGrp="1"/>
          </p:cNvSpPr>
          <p:nvPr>
            <p:ph type="body" idx="1"/>
          </p:nvPr>
        </p:nvSpPr>
        <p:spPr bwMode="auto">
          <a:xfrm>
            <a:off x="685800" y="4343400"/>
            <a:ext cx="5486400" cy="4113213"/>
          </a:xfrm>
          <a:noFill/>
        </p:spPr>
        <p:txBody>
          <a:bodyPr wrap="square" lIns="92953" tIns="46476" rIns="92953" bIns="46476" numCol="1" anchor="t" anchorCtr="0" compatLnSpc="1">
            <a:prstTxWarp prst="textNoShape">
              <a:avLst/>
            </a:prstTxWarp>
          </a:bodyPr>
          <a:lstStyle/>
          <a:p>
            <a:pPr defTabSz="914400"/>
            <a:endParaRPr lang="en-US" smtClean="0">
              <a:ea typeface="ＭＳ Ｐゴシック" pitchFamily="-107" charset="-128"/>
            </a:endParaRPr>
          </a:p>
        </p:txBody>
      </p:sp>
      <p:sp>
        <p:nvSpPr>
          <p:cNvPr id="54276" name="Slide Number Placeholder 3"/>
          <p:cNvSpPr txBox="1">
            <a:spLocks noGrp="1"/>
          </p:cNvSpPr>
          <p:nvPr/>
        </p:nvSpPr>
        <p:spPr bwMode="auto">
          <a:xfrm>
            <a:off x="3884613" y="8686800"/>
            <a:ext cx="2971800" cy="455613"/>
          </a:xfrm>
          <a:prstGeom prst="rect">
            <a:avLst/>
          </a:prstGeom>
          <a:noFill/>
          <a:ln w="9525">
            <a:noFill/>
            <a:miter lim="800000"/>
            <a:headEnd/>
            <a:tailEnd/>
          </a:ln>
        </p:spPr>
        <p:txBody>
          <a:bodyPr lIns="92953" tIns="46476" rIns="92953" bIns="46476" anchor="b"/>
          <a:lstStyle/>
          <a:p>
            <a:pPr algn="r" defTabSz="928688"/>
            <a:fld id="{A3346696-5186-4831-838B-4D024D77502A}" type="slidenum">
              <a:rPr lang="en-US" sz="1200"/>
              <a:pPr algn="r" defTabSz="928688"/>
              <a:t>44</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bwMode="auto">
          <a:noFill/>
          <a:ln>
            <a:miter lim="800000"/>
            <a:headEnd/>
            <a:tailEnd/>
          </a:ln>
        </p:spPr>
        <p:txBody>
          <a:bodyPr/>
          <a:lstStyle/>
          <a:p>
            <a:fld id="{41C68332-F010-4D63-B032-475B979516EE}" type="slidenum">
              <a:rPr lang="en-US" smtClean="0">
                <a:latin typeface="Calibri" pitchFamily="34" charset="0"/>
                <a:ea typeface="ＭＳ Ｐゴシック"/>
                <a:cs typeface="ＭＳ Ｐゴシック"/>
              </a:rPr>
              <a:pPr/>
              <a:t>4</a:t>
            </a:fld>
            <a:endParaRPr lang="en-US" smtClean="0">
              <a:latin typeface="Calibri" pitchFamily="34" charset="0"/>
              <a:ea typeface="ＭＳ Ｐゴシック"/>
              <a:cs typeface="ＭＳ Ｐゴシック"/>
            </a:endParaRPr>
          </a:p>
        </p:txBody>
      </p:sp>
      <p:sp>
        <p:nvSpPr>
          <p:cNvPr id="6349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27" tIns="45713" rIns="91427" bIns="45713" anchor="b"/>
          <a:lstStyle/>
          <a:p>
            <a:pPr algn="r"/>
            <a:fld id="{8DDAEA01-006B-485E-8893-41C4AE840A5F}" type="slidenum">
              <a:rPr lang="en-US" sz="1200" baseline="-25000"/>
              <a:pPr algn="r"/>
              <a:t>4</a:t>
            </a:fld>
            <a:endParaRPr lang="en-US" sz="1200" baseline="-25000"/>
          </a:p>
        </p:txBody>
      </p:sp>
      <p:sp>
        <p:nvSpPr>
          <p:cNvPr id="63492"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3493" name="Rectangle 3"/>
          <p:cNvSpPr>
            <a:spLocks noGrp="1" noChangeArrowheads="1"/>
          </p:cNvSpPr>
          <p:nvPr>
            <p:ph type="body" idx="1"/>
          </p:nvPr>
        </p:nvSpPr>
        <p:spPr bwMode="auto">
          <a:noFill/>
          <a:ln>
            <a:solidFill>
              <a:srgbClr val="000000"/>
            </a:solidFill>
            <a:miter lim="800000"/>
            <a:headEnd/>
            <a:tailEnd/>
          </a:ln>
        </p:spPr>
        <p:txBody>
          <a:bodyPr wrap="square" numCol="1" anchor="t" anchorCtr="0" compatLnSpc="1">
            <a:prstTxWarp prst="textNoShape">
              <a:avLst/>
            </a:prstTxWarp>
          </a:bodyPr>
          <a:lstStyle/>
          <a:p>
            <a:pPr eaLnBrk="1" hangingPunct="1"/>
            <a:endParaRPr lang="en-US" smtClean="0">
              <a:latin typeface="Arial" pitchFamily="34" charset="0"/>
              <a:ea typeface="ＭＳ Ｐゴシック"/>
              <a:cs typeface="ＭＳ Ｐゴシック"/>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xfrm>
            <a:off x="1143000" y="687388"/>
            <a:ext cx="4572000" cy="3429000"/>
          </a:xfrm>
          <a:noFill/>
          <a:ln>
            <a:solidFill>
              <a:srgbClr val="000000"/>
            </a:solidFill>
            <a:miter lim="800000"/>
            <a:headEnd/>
            <a:tailEnd/>
          </a:ln>
        </p:spPr>
      </p:sp>
      <p:sp>
        <p:nvSpPr>
          <p:cNvPr id="55299" name="Notes Placeholder 2"/>
          <p:cNvSpPr>
            <a:spLocks noGrp="1"/>
          </p:cNvSpPr>
          <p:nvPr>
            <p:ph type="body" idx="1"/>
          </p:nvPr>
        </p:nvSpPr>
        <p:spPr bwMode="auto">
          <a:xfrm>
            <a:off x="685800" y="4343400"/>
            <a:ext cx="5486400" cy="4113213"/>
          </a:xfrm>
          <a:noFill/>
        </p:spPr>
        <p:txBody>
          <a:bodyPr wrap="square" lIns="92953" tIns="46476" rIns="92953" bIns="46476" numCol="1" anchor="t" anchorCtr="0" compatLnSpc="1">
            <a:prstTxWarp prst="textNoShape">
              <a:avLst/>
            </a:prstTxWarp>
          </a:bodyPr>
          <a:lstStyle/>
          <a:p>
            <a:pPr defTabSz="914400"/>
            <a:endParaRPr lang="en-US" smtClean="0">
              <a:ea typeface="ＭＳ Ｐゴシック" pitchFamily="-107" charset="-128"/>
            </a:endParaRPr>
          </a:p>
        </p:txBody>
      </p:sp>
      <p:sp>
        <p:nvSpPr>
          <p:cNvPr id="55300" name="Slide Number Placeholder 3"/>
          <p:cNvSpPr txBox="1">
            <a:spLocks noGrp="1"/>
          </p:cNvSpPr>
          <p:nvPr/>
        </p:nvSpPr>
        <p:spPr bwMode="auto">
          <a:xfrm>
            <a:off x="3884613" y="8686800"/>
            <a:ext cx="2971800" cy="455613"/>
          </a:xfrm>
          <a:prstGeom prst="rect">
            <a:avLst/>
          </a:prstGeom>
          <a:noFill/>
          <a:ln w="9525">
            <a:noFill/>
            <a:miter lim="800000"/>
            <a:headEnd/>
            <a:tailEnd/>
          </a:ln>
        </p:spPr>
        <p:txBody>
          <a:bodyPr lIns="92953" tIns="46476" rIns="92953" bIns="46476" anchor="b"/>
          <a:lstStyle/>
          <a:p>
            <a:pPr algn="r" defTabSz="928688"/>
            <a:fld id="{FB6F0819-5A4D-441D-ACB6-8DBBD7E1311D}" type="slidenum">
              <a:rPr lang="en-US" sz="1200"/>
              <a:pPr algn="r" defTabSz="928688"/>
              <a:t>45</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noFill/>
          <a:ln>
            <a:miter lim="800000"/>
            <a:headEnd/>
            <a:tailEnd/>
          </a:ln>
        </p:spPr>
        <p:txBody>
          <a:bodyPr/>
          <a:lstStyle/>
          <a:p>
            <a:fld id="{F8D347CB-6A91-41D7-B275-DC5EE4870A42}" type="slidenum">
              <a:rPr lang="en-US" smtClean="0">
                <a:latin typeface="Calibri" pitchFamily="34" charset="0"/>
                <a:ea typeface="ＭＳ Ｐゴシック"/>
                <a:cs typeface="ＭＳ Ｐゴシック"/>
              </a:rPr>
              <a:pPr/>
              <a:t>7</a:t>
            </a:fld>
            <a:endParaRPr lang="en-US" smtClean="0">
              <a:latin typeface="Calibri" pitchFamily="34" charset="0"/>
              <a:ea typeface="ＭＳ Ｐゴシック"/>
              <a:cs typeface="ＭＳ Ｐゴシック"/>
            </a:endParaRPr>
          </a:p>
        </p:txBody>
      </p:sp>
      <p:sp>
        <p:nvSpPr>
          <p:cNvPr id="6144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27" tIns="45713" rIns="91427" bIns="45713" anchor="b"/>
          <a:lstStyle/>
          <a:p>
            <a:pPr algn="r"/>
            <a:fld id="{93C994F6-4205-4C7C-86DF-644DC54DB03D}" type="slidenum">
              <a:rPr lang="en-US" sz="1200" baseline="-25000"/>
              <a:pPr algn="r"/>
              <a:t>7</a:t>
            </a:fld>
            <a:endParaRPr lang="en-US" sz="1200" baseline="-25000"/>
          </a:p>
        </p:txBody>
      </p:sp>
      <p:sp>
        <p:nvSpPr>
          <p:cNvPr id="61444"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1445" name="Rectangle 3"/>
          <p:cNvSpPr>
            <a:spLocks noGrp="1" noChangeArrowheads="1"/>
          </p:cNvSpPr>
          <p:nvPr>
            <p:ph type="body" idx="1"/>
          </p:nvPr>
        </p:nvSpPr>
        <p:spPr bwMode="auto">
          <a:noFill/>
          <a:ln>
            <a:solidFill>
              <a:srgbClr val="000000"/>
            </a:solidFill>
            <a:miter lim="800000"/>
            <a:headEnd/>
            <a:tailEnd/>
          </a:ln>
        </p:spPr>
        <p:txBody>
          <a:bodyPr wrap="square" numCol="1" anchor="t" anchorCtr="0" compatLnSpc="1">
            <a:prstTxWarp prst="textNoShape">
              <a:avLst/>
            </a:prstTxWarp>
          </a:bodyPr>
          <a:lstStyle/>
          <a:p>
            <a:pPr eaLnBrk="1" hangingPunct="1"/>
            <a:endParaRPr lang="en-US" smtClean="0">
              <a:latin typeface="Arial" pitchFamily="34" charset="0"/>
              <a:ea typeface="ＭＳ Ｐゴシック"/>
              <a:cs typeface="ＭＳ Ｐゴシック"/>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noFill/>
          <a:ln>
            <a:miter lim="800000"/>
            <a:headEnd/>
            <a:tailEnd/>
          </a:ln>
        </p:spPr>
        <p:txBody>
          <a:bodyPr/>
          <a:lstStyle/>
          <a:p>
            <a:fld id="{353E7DB4-5B67-41C7-9C7E-3822461BDDB2}" type="slidenum">
              <a:rPr lang="en-US" smtClean="0">
                <a:latin typeface="Calibri" pitchFamily="34" charset="0"/>
                <a:ea typeface="ＭＳ Ｐゴシック"/>
                <a:cs typeface="ＭＳ Ｐゴシック"/>
              </a:rPr>
              <a:pPr/>
              <a:t>9</a:t>
            </a:fld>
            <a:endParaRPr lang="en-US" smtClean="0">
              <a:latin typeface="Calibri" pitchFamily="34" charset="0"/>
              <a:ea typeface="ＭＳ Ｐゴシック"/>
              <a:cs typeface="ＭＳ Ｐゴシック"/>
            </a:endParaRPr>
          </a:p>
        </p:txBody>
      </p:sp>
      <p:sp>
        <p:nvSpPr>
          <p:cNvPr id="6553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27" tIns="45713" rIns="91427" bIns="45713" anchor="b"/>
          <a:lstStyle/>
          <a:p>
            <a:pPr algn="r"/>
            <a:fld id="{5E271FE2-C4C1-4C8D-AF29-36C363458BDC}" type="slidenum">
              <a:rPr lang="en-US" sz="1200" baseline="-25000"/>
              <a:pPr algn="r"/>
              <a:t>9</a:t>
            </a:fld>
            <a:endParaRPr lang="en-US" sz="1200" baseline="-25000"/>
          </a:p>
        </p:txBody>
      </p:sp>
      <p:sp>
        <p:nvSpPr>
          <p:cNvPr id="6554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5541" name="Rectangle 3"/>
          <p:cNvSpPr>
            <a:spLocks noGrp="1" noChangeArrowheads="1"/>
          </p:cNvSpPr>
          <p:nvPr>
            <p:ph type="body" idx="1"/>
          </p:nvPr>
        </p:nvSpPr>
        <p:spPr bwMode="auto">
          <a:noFill/>
          <a:ln>
            <a:solidFill>
              <a:srgbClr val="000000"/>
            </a:solidFill>
            <a:miter lim="800000"/>
            <a:headEnd/>
            <a:tailEnd/>
          </a:ln>
        </p:spPr>
        <p:txBody>
          <a:bodyPr wrap="square" numCol="1" anchor="t" anchorCtr="0" compatLnSpc="1">
            <a:prstTxWarp prst="textNoShape">
              <a:avLst/>
            </a:prstTxWarp>
          </a:bodyPr>
          <a:lstStyle/>
          <a:p>
            <a:pPr eaLnBrk="1" hangingPunct="1"/>
            <a:endParaRPr lang="en-US" smtClean="0">
              <a:latin typeface="Arial" pitchFamily="34" charset="0"/>
              <a:ea typeface="ＭＳ Ｐゴシック"/>
              <a:cs typeface="ＭＳ Ｐゴシック"/>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p:spPr>
      </p:sp>
      <p:sp>
        <p:nvSpPr>
          <p:cNvPr id="93187" name="Rectangle 3"/>
          <p:cNvSpPr>
            <a:spLocks noGrp="1" noChangeArrowheads="1"/>
          </p:cNvSpPr>
          <p:nvPr>
            <p:ph type="body" idx="1"/>
          </p:nvPr>
        </p:nvSpPr>
        <p:spPr bwMode="auto">
          <a:xfrm>
            <a:off x="687388" y="4343400"/>
            <a:ext cx="5483225" cy="4113213"/>
          </a:xfrm>
          <a:noFill/>
        </p:spPr>
        <p:txBody>
          <a:bodyPr lIns="86429" tIns="43212" rIns="86429" bIns="43212"/>
          <a:lstStyle/>
          <a:p>
            <a:pPr defTabSz="912813"/>
            <a:r>
              <a:rPr lang="en-US" sz="1400" smtClean="0">
                <a:latin typeface="Arial" charset="0"/>
                <a:ea typeface="ＭＳ Ｐゴシック" pitchFamily="112" charset="-128"/>
                <a:cs typeface="Arial" charset="0"/>
              </a:rPr>
              <a:t>ECA is our POS solution and our flagship product. Makes check payments as quick and easy to process as credit cards.</a:t>
            </a:r>
          </a:p>
          <a:p>
            <a:pPr defTabSz="912813"/>
            <a:endParaRPr lang="en-US" sz="1400" smtClean="0">
              <a:latin typeface="Arial" charset="0"/>
              <a:ea typeface="ＭＳ Ｐゴシック" pitchFamily="112" charset="-128"/>
              <a:cs typeface="Arial" charset="0"/>
            </a:endParaRPr>
          </a:p>
          <a:p>
            <a:pPr defTabSz="912813"/>
            <a:r>
              <a:rPr lang="en-US" sz="1400" smtClean="0">
                <a:latin typeface="Arial" charset="0"/>
                <a:ea typeface="ＭＳ Ｐゴシック" pitchFamily="112" charset="-128"/>
                <a:cs typeface="Arial" charset="0"/>
              </a:rPr>
              <a:t>After the MICR is captured, check is returned to customer. Protects their personal information and reduces merchant’s labor tied to check processing.</a:t>
            </a:r>
          </a:p>
          <a:p>
            <a:pPr defTabSz="912813"/>
            <a:endParaRPr lang="en-US" smtClean="0">
              <a:ea typeface="ＭＳ Ｐゴシック" pitchFamily="112"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p:spPr>
      </p:sp>
      <p:sp>
        <p:nvSpPr>
          <p:cNvPr id="95235" name="Rectangle 3"/>
          <p:cNvSpPr>
            <a:spLocks noGrp="1" noChangeArrowheads="1"/>
          </p:cNvSpPr>
          <p:nvPr>
            <p:ph type="body" idx="1"/>
          </p:nvPr>
        </p:nvSpPr>
        <p:spPr bwMode="auto">
          <a:xfrm>
            <a:off x="687388" y="4343400"/>
            <a:ext cx="5483225" cy="4113213"/>
          </a:xfrm>
          <a:noFill/>
        </p:spPr>
        <p:txBody>
          <a:bodyPr lIns="86429" tIns="43212" rIns="86429" bIns="43212"/>
          <a:lstStyle/>
          <a:p>
            <a:pPr defTabSz="912813"/>
            <a:r>
              <a:rPr lang="en-US" sz="1400" smtClean="0">
                <a:latin typeface="Arial" charset="0"/>
                <a:ea typeface="ＭＳ Ｐゴシック" pitchFamily="112" charset="-128"/>
                <a:cs typeface="Arial" charset="0"/>
              </a:rPr>
              <a:t>ECA is our POS solution and our flagship product. Makes check payments as quick and easy to process as credit cards.</a:t>
            </a:r>
          </a:p>
          <a:p>
            <a:pPr defTabSz="912813"/>
            <a:endParaRPr lang="en-US" sz="1400" smtClean="0">
              <a:latin typeface="Arial" charset="0"/>
              <a:ea typeface="ＭＳ Ｐゴシック" pitchFamily="112" charset="-128"/>
              <a:cs typeface="Arial" charset="0"/>
            </a:endParaRPr>
          </a:p>
          <a:p>
            <a:pPr defTabSz="912813"/>
            <a:r>
              <a:rPr lang="en-US" sz="1400" smtClean="0">
                <a:latin typeface="Arial" charset="0"/>
                <a:ea typeface="ＭＳ Ｐゴシック" pitchFamily="112" charset="-128"/>
                <a:cs typeface="Arial" charset="0"/>
              </a:rPr>
              <a:t>After the MICR is captured, check is returned to customer. Protects their personal information and reduces merchant’s labor tied to check processing.</a:t>
            </a:r>
          </a:p>
          <a:p>
            <a:pPr defTabSz="912813"/>
            <a:endParaRPr lang="en-US" smtClean="0">
              <a:ea typeface="ＭＳ Ｐゴシック" pitchFamily="112"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p:spPr>
      </p:sp>
      <p:sp>
        <p:nvSpPr>
          <p:cNvPr id="97283" name="Rectangle 3"/>
          <p:cNvSpPr>
            <a:spLocks noGrp="1" noChangeArrowheads="1"/>
          </p:cNvSpPr>
          <p:nvPr>
            <p:ph type="body" idx="1"/>
          </p:nvPr>
        </p:nvSpPr>
        <p:spPr bwMode="auto">
          <a:xfrm>
            <a:off x="687388" y="4343400"/>
            <a:ext cx="5483225" cy="4113213"/>
          </a:xfrm>
          <a:noFill/>
        </p:spPr>
        <p:txBody>
          <a:bodyPr lIns="86429" tIns="43212" rIns="86429" bIns="43212"/>
          <a:lstStyle/>
          <a:p>
            <a:pPr defTabSz="912813"/>
            <a:r>
              <a:rPr lang="en-US" sz="1400" smtClean="0">
                <a:latin typeface="Arial" charset="0"/>
                <a:ea typeface="ＭＳ Ｐゴシック" pitchFamily="112" charset="-128"/>
                <a:cs typeface="Arial" charset="0"/>
              </a:rPr>
              <a:t>ECA is our POS solution and our flagship product. Makes check payments as quick and easy to process as credit cards.</a:t>
            </a:r>
          </a:p>
          <a:p>
            <a:pPr defTabSz="912813"/>
            <a:endParaRPr lang="en-US" sz="1400" smtClean="0">
              <a:latin typeface="Arial" charset="0"/>
              <a:ea typeface="ＭＳ Ｐゴシック" pitchFamily="112" charset="-128"/>
              <a:cs typeface="Arial" charset="0"/>
            </a:endParaRPr>
          </a:p>
          <a:p>
            <a:pPr defTabSz="912813"/>
            <a:r>
              <a:rPr lang="en-US" sz="1400" smtClean="0">
                <a:latin typeface="Arial" charset="0"/>
                <a:ea typeface="ＭＳ Ｐゴシック" pitchFamily="112" charset="-128"/>
                <a:cs typeface="Arial" charset="0"/>
              </a:rPr>
              <a:t>After the MICR is captured, check is returned to customer. Protects their personal information and reduces merchant’s labor tied to check processing.</a:t>
            </a:r>
          </a:p>
          <a:p>
            <a:pPr defTabSz="912813"/>
            <a:endParaRPr lang="en-US" smtClean="0">
              <a:ea typeface="ＭＳ Ｐゴシック" pitchFamily="112"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1143000" y="687388"/>
            <a:ext cx="4572000" cy="3429000"/>
          </a:xfrm>
          <a:noFill/>
          <a:ln>
            <a:solidFill>
              <a:srgbClr val="000000"/>
            </a:solidFill>
            <a:miter lim="800000"/>
            <a:headEnd/>
            <a:tailEnd/>
          </a:ln>
        </p:spPr>
      </p:sp>
      <p:sp>
        <p:nvSpPr>
          <p:cNvPr id="33795" name="Notes Placeholder 2"/>
          <p:cNvSpPr>
            <a:spLocks noGrp="1"/>
          </p:cNvSpPr>
          <p:nvPr>
            <p:ph type="body" idx="1"/>
          </p:nvPr>
        </p:nvSpPr>
        <p:spPr bwMode="auto">
          <a:xfrm>
            <a:off x="685800" y="4343400"/>
            <a:ext cx="5486400" cy="4113213"/>
          </a:xfrm>
          <a:noFill/>
        </p:spPr>
        <p:txBody>
          <a:bodyPr wrap="square" lIns="92953" tIns="46476" rIns="92953" bIns="46476" numCol="1" anchor="t" anchorCtr="0" compatLnSpc="1">
            <a:prstTxWarp prst="textNoShape">
              <a:avLst/>
            </a:prstTxWarp>
          </a:bodyPr>
          <a:lstStyle/>
          <a:p>
            <a:pPr defTabSz="914400"/>
            <a:r>
              <a:rPr lang="en-US" smtClean="0">
                <a:ea typeface="ＭＳ Ｐゴシック" pitchFamily="-107" charset="-128"/>
              </a:rPr>
              <a:t>Why do people still write checks?</a:t>
            </a:r>
          </a:p>
          <a:p>
            <a:pPr defTabSz="914400"/>
            <a:r>
              <a:rPr lang="en-US" smtClean="0">
                <a:ea typeface="ＭＳ Ｐゴシック" pitchFamily="-107" charset="-128"/>
              </a:rPr>
              <a:t>Habit</a:t>
            </a:r>
          </a:p>
          <a:p>
            <a:pPr defTabSz="914400"/>
            <a:r>
              <a:rPr lang="en-US" smtClean="0">
                <a:ea typeface="ＭＳ Ｐゴシック" pitchFamily="-107" charset="-128"/>
              </a:rPr>
              <a:t>Pay now – not later</a:t>
            </a:r>
          </a:p>
          <a:p>
            <a:pPr defTabSz="914400"/>
            <a:r>
              <a:rPr lang="en-US" smtClean="0">
                <a:ea typeface="ＭＳ Ｐゴシック" pitchFamily="-107" charset="-128"/>
              </a:rPr>
              <a:t>Receipt/record keeping</a:t>
            </a:r>
          </a:p>
          <a:p>
            <a:pPr marL="390525" lvl="1" indent="-133350" defTabSz="914400"/>
            <a:r>
              <a:rPr lang="en-US" smtClean="0">
                <a:ea typeface="ＭＳ Ｐゴシック" pitchFamily="-107" charset="-128"/>
              </a:rPr>
              <a:t>High dollar transactions</a:t>
            </a:r>
          </a:p>
          <a:p>
            <a:pPr marL="390525" lvl="1" indent="-133350" defTabSz="914400"/>
            <a:r>
              <a:rPr lang="en-US" smtClean="0">
                <a:ea typeface="ＭＳ Ｐゴシック" pitchFamily="-107" charset="-128"/>
              </a:rPr>
              <a:t>Bill payments</a:t>
            </a:r>
          </a:p>
          <a:p>
            <a:pPr defTabSz="914400"/>
            <a:r>
              <a:rPr lang="en-US" smtClean="0">
                <a:ea typeface="ＭＳ Ｐゴシック" pitchFamily="-107" charset="-128"/>
              </a:rPr>
              <a:t>Want the float (delay in payment)</a:t>
            </a:r>
          </a:p>
          <a:p>
            <a:pPr defTabSz="914400"/>
            <a:r>
              <a:rPr lang="en-US" smtClean="0">
                <a:ea typeface="ＭＳ Ｐゴシック" pitchFamily="-107" charset="-128"/>
              </a:rPr>
              <a:t>Don’t have access to debit or credit</a:t>
            </a:r>
          </a:p>
          <a:p>
            <a:pPr defTabSz="914400"/>
            <a:r>
              <a:rPr lang="en-US" smtClean="0">
                <a:ea typeface="ＭＳ Ｐゴシック" pitchFamily="-107" charset="-128"/>
              </a:rPr>
              <a:t>86% use money orders or checks!</a:t>
            </a:r>
          </a:p>
        </p:txBody>
      </p:sp>
      <p:sp>
        <p:nvSpPr>
          <p:cNvPr id="33796" name="Slide Number Placeholder 3"/>
          <p:cNvSpPr txBox="1">
            <a:spLocks noGrp="1"/>
          </p:cNvSpPr>
          <p:nvPr/>
        </p:nvSpPr>
        <p:spPr bwMode="auto">
          <a:xfrm>
            <a:off x="3884613" y="8686800"/>
            <a:ext cx="2971800" cy="455613"/>
          </a:xfrm>
          <a:prstGeom prst="rect">
            <a:avLst/>
          </a:prstGeom>
          <a:noFill/>
          <a:ln w="9525">
            <a:noFill/>
            <a:miter lim="800000"/>
            <a:headEnd/>
            <a:tailEnd/>
          </a:ln>
        </p:spPr>
        <p:txBody>
          <a:bodyPr lIns="92953" tIns="46476" rIns="92953" bIns="46476" anchor="b"/>
          <a:lstStyle/>
          <a:p>
            <a:pPr algn="r" defTabSz="928688"/>
            <a:fld id="{7BC2751D-8BDE-49AA-8704-D1B262E4720C}" type="slidenum">
              <a:rPr lang="en-US" sz="1200"/>
              <a:pPr algn="r" defTabSz="928688"/>
              <a:t>18</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10x7.5arc_text2.jpg"/>
          <p:cNvPicPr>
            <a:picLocks noChangeAspect="1"/>
          </p:cNvPicPr>
          <p:nvPr userDrawn="1"/>
        </p:nvPicPr>
        <p:blipFill>
          <a:blip r:embed="rId2"/>
          <a:srcRect/>
          <a:stretch>
            <a:fillRect/>
          </a:stretch>
        </p:blipFill>
        <p:spPr bwMode="auto">
          <a:xfrm>
            <a:off x="0" y="0"/>
            <a:ext cx="9144000" cy="1828800"/>
          </a:xfrm>
          <a:prstGeom prst="rect">
            <a:avLst/>
          </a:prstGeom>
          <a:noFill/>
          <a:ln w="9525">
            <a:noFill/>
            <a:miter lim="800000"/>
            <a:headEnd/>
            <a:tailEnd/>
          </a:ln>
        </p:spPr>
      </p:pic>
      <p:pic>
        <p:nvPicPr>
          <p:cNvPr id="5" name="Picture 7" descr="10x7.5arc_cover2.jpg"/>
          <p:cNvPicPr>
            <a:picLocks noChangeAspect="1"/>
          </p:cNvPicPr>
          <p:nvPr userDrawn="1"/>
        </p:nvPicPr>
        <p:blipFill>
          <a:blip r:embed="rId3"/>
          <a:srcRect t="1852" b="72487"/>
          <a:stretch>
            <a:fillRect/>
          </a:stretch>
        </p:blipFill>
        <p:spPr bwMode="auto">
          <a:xfrm>
            <a:off x="0" y="0"/>
            <a:ext cx="9144000" cy="1760538"/>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Date Placeholder 3"/>
          <p:cNvSpPr>
            <a:spLocks noGrp="1"/>
          </p:cNvSpPr>
          <p:nvPr>
            <p:ph type="dt" sz="half" idx="10"/>
          </p:nvPr>
        </p:nvSpPr>
        <p:spPr/>
        <p:txBody>
          <a:bodyPr/>
          <a:lstStyle>
            <a:lvl1pPr>
              <a:defRPr/>
            </a:lvl1pPr>
          </a:lstStyle>
          <a:p>
            <a:pPr>
              <a:defRPr/>
            </a:pPr>
            <a:r>
              <a:rPr lang="en-US"/>
              <a:t>Bank of America Merchant Services</a:t>
            </a:r>
          </a:p>
        </p:txBody>
      </p:sp>
      <p:sp>
        <p:nvSpPr>
          <p:cNvPr id="7" name="Slide Number Placeholder 5"/>
          <p:cNvSpPr>
            <a:spLocks noGrp="1"/>
          </p:cNvSpPr>
          <p:nvPr>
            <p:ph type="sldNum" sz="quarter" idx="11"/>
          </p:nvPr>
        </p:nvSpPr>
        <p:spPr/>
        <p:txBody>
          <a:bodyPr/>
          <a:lstStyle>
            <a:lvl1pPr>
              <a:defRPr/>
            </a:lvl1pPr>
          </a:lstStyle>
          <a:p>
            <a:pPr>
              <a:defRPr/>
            </a:pPr>
            <a:fld id="{1B926FBD-BB69-4773-9F84-C5B80751EFC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4" name="TextBox 3"/>
          <p:cNvSpPr txBox="1"/>
          <p:nvPr userDrawn="1"/>
        </p:nvSpPr>
        <p:spPr>
          <a:xfrm>
            <a:off x="457200" y="6400800"/>
            <a:ext cx="4800600" cy="246063"/>
          </a:xfrm>
          <a:prstGeom prst="rect">
            <a:avLst/>
          </a:prstGeom>
          <a:noFill/>
        </p:spPr>
        <p:txBody>
          <a:bodyPr>
            <a:spAutoFit/>
          </a:bodyPr>
          <a:lstStyle/>
          <a:p>
            <a:pPr>
              <a:defRPr/>
            </a:pPr>
            <a:r>
              <a:rPr lang="en-US" sz="1000">
                <a:solidFill>
                  <a:srgbClr val="A6A6A6"/>
                </a:solidFill>
                <a:ea typeface="ＭＳ Ｐゴシック" pitchFamily="-96" charset="-128"/>
              </a:rPr>
              <a:t>Bank of America Merchant Services</a:t>
            </a:r>
          </a:p>
        </p:txBody>
      </p:sp>
      <p:sp>
        <p:nvSpPr>
          <p:cNvPr id="3075" name="Rectangle 3"/>
          <p:cNvSpPr>
            <a:spLocks noGrp="1" noChangeArrowheads="1"/>
          </p:cNvSpPr>
          <p:nvPr>
            <p:ph type="subTitle" idx="1"/>
          </p:nvPr>
        </p:nvSpPr>
        <p:spPr>
          <a:xfrm>
            <a:off x="762000" y="3568700"/>
            <a:ext cx="4419600" cy="1219200"/>
          </a:xfrm>
        </p:spPr>
        <p:txBody>
          <a:bodyPr/>
          <a:lstStyle>
            <a:lvl1pPr marL="0" indent="0">
              <a:spcBef>
                <a:spcPts val="0"/>
              </a:spcBef>
              <a:buFontTx/>
              <a:buNone/>
              <a:defRPr sz="1400">
                <a:solidFill>
                  <a:schemeClr val="tx1"/>
                </a:solidFill>
              </a:defRPr>
            </a:lvl1pPr>
          </a:lstStyle>
          <a:p>
            <a:r>
              <a:rPr lang="en-US" dirty="0" smtClean="0"/>
              <a:t>Click to edit Master subtitle style</a:t>
            </a:r>
            <a:endParaRPr lang="en-US" dirty="0"/>
          </a:p>
        </p:txBody>
      </p:sp>
      <p:sp>
        <p:nvSpPr>
          <p:cNvPr id="3081" name="Rectangle 9"/>
          <p:cNvSpPr>
            <a:spLocks noGrp="1" noChangeArrowheads="1"/>
          </p:cNvSpPr>
          <p:nvPr>
            <p:ph type="ctrTitle"/>
          </p:nvPr>
        </p:nvSpPr>
        <p:spPr>
          <a:xfrm>
            <a:off x="762000" y="2730500"/>
            <a:ext cx="6527800" cy="1143000"/>
          </a:xfrm>
        </p:spPr>
        <p:txBody>
          <a:bodyPr anchor="t"/>
          <a:lstStyle>
            <a:lvl1pPr marL="0">
              <a:defRPr sz="2800">
                <a:solidFill>
                  <a:schemeClr val="tx1"/>
                </a:solidFill>
              </a:defRPr>
            </a:lvl1pPr>
          </a:lstStyle>
          <a:p>
            <a:r>
              <a:rPr lang="en-US" dirty="0" smtClean="0"/>
              <a:t>Click to edit Master title style</a:t>
            </a:r>
            <a:endParaRPr lang="en-US" dirty="0"/>
          </a:p>
        </p:txBody>
      </p:sp>
      <p:sp>
        <p:nvSpPr>
          <p:cNvPr id="5" name="Rectangle 10"/>
          <p:cNvSpPr>
            <a:spLocks noGrp="1" noChangeArrowheads="1"/>
          </p:cNvSpPr>
          <p:nvPr>
            <p:ph type="sldNum" sz="quarter" idx="10"/>
          </p:nvPr>
        </p:nvSpPr>
        <p:spPr bwMode="auto">
          <a:xfrm>
            <a:off x="8686800" y="6400800"/>
            <a:ext cx="4572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900">
                <a:solidFill>
                  <a:srgbClr val="A6A6A6"/>
                </a:solidFill>
                <a:ea typeface="+mn-ea"/>
                <a:cs typeface="Arial" charset="0"/>
              </a:defRPr>
            </a:lvl1pPr>
          </a:lstStyle>
          <a:p>
            <a:pPr>
              <a:defRPr/>
            </a:pPr>
            <a:fld id="{953411B3-4C01-4CB9-8ADF-FD20AAE0C54F}" type="slidenum">
              <a:rPr lang="en-US"/>
              <a:pPr>
                <a:defRPr/>
              </a:pPr>
              <a:t>‹#›</a:t>
            </a:fld>
            <a:endParaRPr lang="en-US"/>
          </a:p>
        </p:txBody>
      </p:sp>
    </p:spTree>
  </p:cSld>
  <p:clrMapOvr>
    <a:masterClrMapping/>
  </p:clrMapOvr>
  <p:transition>
    <p:wipe dir="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76200"/>
            <a:ext cx="8229600" cy="8413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First level</a:t>
            </a:r>
          </a:p>
          <a:p>
            <a:pPr lvl="1"/>
            <a:r>
              <a:rPr lang="en-US" smtClean="0"/>
              <a:t>Second level</a:t>
            </a:r>
          </a:p>
          <a:p>
            <a:pPr lvl="2"/>
            <a:r>
              <a:rPr lang="en-US" smtClean="0"/>
              <a:t>Third level</a:t>
            </a:r>
          </a:p>
        </p:txBody>
      </p:sp>
      <p:sp>
        <p:nvSpPr>
          <p:cNvPr id="8" name="Date Placeholder 3"/>
          <p:cNvSpPr>
            <a:spLocks noGrp="1"/>
          </p:cNvSpPr>
          <p:nvPr>
            <p:ph type="dt" sz="half" idx="2"/>
          </p:nvPr>
        </p:nvSpPr>
        <p:spPr>
          <a:xfrm>
            <a:off x="457200" y="6356350"/>
            <a:ext cx="2862263" cy="365125"/>
          </a:xfrm>
          <a:prstGeom prst="rect">
            <a:avLst/>
          </a:prstGeom>
        </p:spPr>
        <p:txBody>
          <a:bodyPr vert="horz" lIns="91440" tIns="45720" rIns="91440" bIns="45720" rtlCol="0" anchor="ctr"/>
          <a:lstStyle>
            <a:lvl1pPr fontAlgn="auto">
              <a:spcBef>
                <a:spcPts val="0"/>
              </a:spcBef>
              <a:spcAft>
                <a:spcPts val="0"/>
              </a:spcAft>
              <a:defRPr sz="900">
                <a:solidFill>
                  <a:schemeClr val="tx1">
                    <a:tint val="75000"/>
                  </a:schemeClr>
                </a:solidFill>
                <a:latin typeface="+mn-lt"/>
                <a:ea typeface="+mn-ea"/>
                <a:cs typeface="+mn-cs"/>
              </a:defRPr>
            </a:lvl1pPr>
          </a:lstStyle>
          <a:p>
            <a:pPr>
              <a:defRPr/>
            </a:pPr>
            <a:r>
              <a:rPr lang="en-US"/>
              <a:t>Bank of America Merchant Services</a:t>
            </a:r>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mn-lt"/>
                <a:cs typeface="+mn-cs"/>
              </a:defRPr>
            </a:lvl1pPr>
          </a:lstStyle>
          <a:p>
            <a:pPr>
              <a:defRPr/>
            </a:pPr>
            <a:fld id="{784B9988-FD9E-495F-955B-3DA7B4A8498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21" r:id="rId1"/>
    <p:sldLayoutId id="2147483822" r:id="rId2"/>
  </p:sldLayoutIdLst>
  <p:hf hdr="0" ftr="0"/>
  <p:txStyles>
    <p:titleStyle>
      <a:lvl1pPr algn="l" defTabSz="457200" rtl="0" eaLnBrk="0" fontAlgn="base" hangingPunct="0">
        <a:spcBef>
          <a:spcPct val="0"/>
        </a:spcBef>
        <a:spcAft>
          <a:spcPct val="0"/>
        </a:spcAft>
        <a:defRPr sz="2200" b="1" kern="1200">
          <a:solidFill>
            <a:srgbClr val="58595B"/>
          </a:solidFill>
          <a:latin typeface="+mj-lt"/>
          <a:ea typeface="+mj-ea"/>
          <a:cs typeface="+mj-cs"/>
        </a:defRPr>
      </a:lvl1pPr>
      <a:lvl2pPr algn="l" defTabSz="457200" rtl="0" eaLnBrk="0" fontAlgn="base" hangingPunct="0">
        <a:spcBef>
          <a:spcPct val="0"/>
        </a:spcBef>
        <a:spcAft>
          <a:spcPct val="0"/>
        </a:spcAft>
        <a:defRPr sz="2200" b="1">
          <a:solidFill>
            <a:srgbClr val="58595B"/>
          </a:solidFill>
          <a:latin typeface="Arial" charset="0"/>
          <a:ea typeface="ＭＳ Ｐゴシック" charset="-128"/>
          <a:cs typeface="Arial" pitchFamily="34" charset="0"/>
        </a:defRPr>
      </a:lvl2pPr>
      <a:lvl3pPr algn="l" defTabSz="457200" rtl="0" eaLnBrk="0" fontAlgn="base" hangingPunct="0">
        <a:spcBef>
          <a:spcPct val="0"/>
        </a:spcBef>
        <a:spcAft>
          <a:spcPct val="0"/>
        </a:spcAft>
        <a:defRPr sz="2200" b="1">
          <a:solidFill>
            <a:srgbClr val="58595B"/>
          </a:solidFill>
          <a:latin typeface="Arial" charset="0"/>
          <a:ea typeface="ＭＳ Ｐゴシック" charset="-128"/>
          <a:cs typeface="Arial" pitchFamily="34" charset="0"/>
        </a:defRPr>
      </a:lvl3pPr>
      <a:lvl4pPr algn="l" defTabSz="457200" rtl="0" eaLnBrk="0" fontAlgn="base" hangingPunct="0">
        <a:spcBef>
          <a:spcPct val="0"/>
        </a:spcBef>
        <a:spcAft>
          <a:spcPct val="0"/>
        </a:spcAft>
        <a:defRPr sz="2200" b="1">
          <a:solidFill>
            <a:srgbClr val="58595B"/>
          </a:solidFill>
          <a:latin typeface="Arial" charset="0"/>
          <a:ea typeface="ＭＳ Ｐゴシック" charset="-128"/>
          <a:cs typeface="Arial" pitchFamily="34" charset="0"/>
        </a:defRPr>
      </a:lvl4pPr>
      <a:lvl5pPr algn="l" defTabSz="457200" rtl="0" eaLnBrk="0" fontAlgn="base" hangingPunct="0">
        <a:spcBef>
          <a:spcPct val="0"/>
        </a:spcBef>
        <a:spcAft>
          <a:spcPct val="0"/>
        </a:spcAft>
        <a:defRPr sz="2200" b="1">
          <a:solidFill>
            <a:srgbClr val="58595B"/>
          </a:solidFill>
          <a:latin typeface="Arial" charset="0"/>
          <a:ea typeface="ＭＳ Ｐゴシック" charset="-128"/>
          <a:cs typeface="Arial" pitchFamily="34" charset="0"/>
        </a:defRPr>
      </a:lvl5pPr>
      <a:lvl6pPr marL="457200" algn="l" defTabSz="457200" rtl="0" fontAlgn="base">
        <a:spcBef>
          <a:spcPct val="0"/>
        </a:spcBef>
        <a:spcAft>
          <a:spcPct val="0"/>
        </a:spcAft>
        <a:defRPr sz="2200" b="1">
          <a:solidFill>
            <a:srgbClr val="3C3C3B"/>
          </a:solidFill>
          <a:latin typeface="Arial" charset="0"/>
          <a:ea typeface="ＭＳ Ｐゴシック" charset="-128"/>
        </a:defRPr>
      </a:lvl6pPr>
      <a:lvl7pPr marL="914400" algn="l" defTabSz="457200" rtl="0" fontAlgn="base">
        <a:spcBef>
          <a:spcPct val="0"/>
        </a:spcBef>
        <a:spcAft>
          <a:spcPct val="0"/>
        </a:spcAft>
        <a:defRPr sz="2200" b="1">
          <a:solidFill>
            <a:srgbClr val="3C3C3B"/>
          </a:solidFill>
          <a:latin typeface="Arial" charset="0"/>
          <a:ea typeface="ＭＳ Ｐゴシック" charset="-128"/>
        </a:defRPr>
      </a:lvl7pPr>
      <a:lvl8pPr marL="1371600" algn="l" defTabSz="457200" rtl="0" fontAlgn="base">
        <a:spcBef>
          <a:spcPct val="0"/>
        </a:spcBef>
        <a:spcAft>
          <a:spcPct val="0"/>
        </a:spcAft>
        <a:defRPr sz="2200" b="1">
          <a:solidFill>
            <a:srgbClr val="3C3C3B"/>
          </a:solidFill>
          <a:latin typeface="Arial" charset="0"/>
          <a:ea typeface="ＭＳ Ｐゴシック" charset="-128"/>
        </a:defRPr>
      </a:lvl8pPr>
      <a:lvl9pPr marL="1828800" algn="l" defTabSz="457200" rtl="0" fontAlgn="base">
        <a:spcBef>
          <a:spcPct val="0"/>
        </a:spcBef>
        <a:spcAft>
          <a:spcPct val="0"/>
        </a:spcAft>
        <a:defRPr sz="2200" b="1">
          <a:solidFill>
            <a:srgbClr val="3C3C3B"/>
          </a:solidFill>
          <a:latin typeface="Arial" charset="0"/>
          <a:ea typeface="ＭＳ Ｐゴシック" charset="-128"/>
        </a:defRPr>
      </a:lvl9pPr>
    </p:titleStyle>
    <p:bodyStyle>
      <a:lvl1pPr marL="163513" indent="-163513" algn="l" defTabSz="457200" rtl="0" eaLnBrk="0" fontAlgn="base" hangingPunct="0">
        <a:spcBef>
          <a:spcPct val="20000"/>
        </a:spcBef>
        <a:spcAft>
          <a:spcPct val="0"/>
        </a:spcAft>
        <a:buFont typeface="Lucida Grande" pitchFamily="-107" charset="0"/>
        <a:buChar char="–"/>
        <a:defRPr kern="1200">
          <a:solidFill>
            <a:srgbClr val="58595B"/>
          </a:solidFill>
          <a:latin typeface="+mn-lt"/>
          <a:ea typeface="+mn-ea"/>
          <a:cs typeface="+mn-cs"/>
        </a:defRPr>
      </a:lvl1pPr>
      <a:lvl2pPr marL="557213" indent="-190500" algn="l" defTabSz="457200" rtl="0" eaLnBrk="0" fontAlgn="base" hangingPunct="0">
        <a:spcBef>
          <a:spcPct val="20000"/>
        </a:spcBef>
        <a:spcAft>
          <a:spcPct val="0"/>
        </a:spcAft>
        <a:buFont typeface="Arial" pitchFamily="34" charset="0"/>
        <a:buChar char="•"/>
        <a:defRPr sz="1600" kern="1200">
          <a:solidFill>
            <a:srgbClr val="58595B"/>
          </a:solidFill>
          <a:latin typeface="+mn-lt"/>
          <a:ea typeface="+mn-ea"/>
          <a:cs typeface="+mn-cs"/>
        </a:defRPr>
      </a:lvl2pPr>
      <a:lvl3pPr marL="958850" indent="-228600" algn="l" defTabSz="457200" rtl="0" eaLnBrk="0" fontAlgn="base" hangingPunct="0">
        <a:spcBef>
          <a:spcPct val="20000"/>
        </a:spcBef>
        <a:spcAft>
          <a:spcPct val="0"/>
        </a:spcAft>
        <a:buFont typeface="Courier New" pitchFamily="49" charset="0"/>
        <a:buChar char="o"/>
        <a:defRPr sz="1400" kern="1200">
          <a:solidFill>
            <a:srgbClr val="58595B"/>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rgbClr val="3C3C3B"/>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rgbClr val="3C3C3B"/>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hyperlink" Target="mailto:shirley.davis@bankofamericamerchant.com" TargetMode="Externa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7" descr="10x7.5arc_cover.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9219" name="Title 1"/>
          <p:cNvSpPr>
            <a:spLocks noGrp="1"/>
          </p:cNvSpPr>
          <p:nvPr>
            <p:ph type="ctrTitle"/>
          </p:nvPr>
        </p:nvSpPr>
        <p:spPr>
          <a:xfrm>
            <a:off x="344488" y="2768600"/>
            <a:ext cx="7772400" cy="1006475"/>
          </a:xfrm>
        </p:spPr>
        <p:txBody>
          <a:bodyPr anchor="t"/>
          <a:lstStyle/>
          <a:p>
            <a:pPr eaLnBrk="1" hangingPunct="1"/>
            <a:r>
              <a:rPr lang="en-US" sz="2600" dirty="0" smtClean="0"/>
              <a:t>Bank of America Merchant Services</a:t>
            </a:r>
            <a:br>
              <a:rPr lang="en-US" sz="2600" dirty="0" smtClean="0"/>
            </a:br>
            <a:r>
              <a:rPr lang="en-US" sz="2600" dirty="0" smtClean="0"/>
              <a:t>ASTRA Meeting</a:t>
            </a:r>
          </a:p>
        </p:txBody>
      </p:sp>
      <p:sp>
        <p:nvSpPr>
          <p:cNvPr id="13315" name="Subtitle 11"/>
          <p:cNvSpPr>
            <a:spLocks noGrp="1"/>
          </p:cNvSpPr>
          <p:nvPr>
            <p:ph type="subTitle" idx="1"/>
          </p:nvPr>
        </p:nvSpPr>
        <p:spPr>
          <a:xfrm>
            <a:off x="344488" y="3957638"/>
            <a:ext cx="6400800" cy="1562100"/>
          </a:xfrm>
        </p:spPr>
        <p:txBody>
          <a:bodyPr/>
          <a:lstStyle/>
          <a:p>
            <a:pPr marL="0" indent="0" eaLnBrk="1" hangingPunct="1">
              <a:buFont typeface="Lucida Grande" pitchFamily="-107" charset="0"/>
              <a:buNone/>
              <a:defRPr/>
            </a:pPr>
            <a:r>
              <a:rPr lang="en-US" sz="1600" b="1" dirty="0" smtClean="0">
                <a:solidFill>
                  <a:schemeClr val="bg1">
                    <a:lumMod val="50000"/>
                  </a:schemeClr>
                </a:solidFill>
              </a:rPr>
              <a:t>Shirley Davis, </a:t>
            </a:r>
            <a:r>
              <a:rPr lang="en-US" sz="1600" dirty="0" smtClean="0">
                <a:solidFill>
                  <a:schemeClr val="bg1">
                    <a:lumMod val="50000"/>
                  </a:schemeClr>
                </a:solidFill>
              </a:rPr>
              <a:t>Relationship Manager</a:t>
            </a:r>
          </a:p>
          <a:p>
            <a:pPr marL="0" indent="0" eaLnBrk="1" hangingPunct="1">
              <a:buFont typeface="Lucida Grande" pitchFamily="-107" charset="0"/>
              <a:buNone/>
              <a:defRPr/>
            </a:pPr>
            <a:r>
              <a:rPr lang="en-US" sz="1600" b="1" dirty="0" smtClean="0">
                <a:solidFill>
                  <a:schemeClr val="bg1">
                    <a:lumMod val="50000"/>
                  </a:schemeClr>
                </a:solidFill>
              </a:rPr>
              <a:t>JD Wilks,</a:t>
            </a:r>
            <a:r>
              <a:rPr lang="en-US" sz="1600" dirty="0" smtClean="0">
                <a:solidFill>
                  <a:schemeClr val="bg1">
                    <a:lumMod val="50000"/>
                  </a:schemeClr>
                </a:solidFill>
              </a:rPr>
              <a:t> Technical Relationship Manager</a:t>
            </a:r>
          </a:p>
          <a:p>
            <a:pPr marL="0" indent="0" eaLnBrk="1" hangingPunct="1">
              <a:buFont typeface="Lucida Grande" pitchFamily="-107" charset="0"/>
              <a:buNone/>
              <a:defRPr/>
            </a:pPr>
            <a:r>
              <a:rPr lang="en-US" sz="1600" b="1" dirty="0" smtClean="0">
                <a:solidFill>
                  <a:schemeClr val="bg1">
                    <a:lumMod val="50000"/>
                  </a:schemeClr>
                </a:solidFill>
              </a:rPr>
              <a:t>Melinda Speer, </a:t>
            </a:r>
            <a:r>
              <a:rPr lang="en-US" sz="1600" dirty="0" smtClean="0">
                <a:solidFill>
                  <a:schemeClr val="bg1">
                    <a:lumMod val="50000"/>
                  </a:schemeClr>
                </a:solidFill>
              </a:rPr>
              <a:t>Strategic Account Executive</a:t>
            </a:r>
          </a:p>
          <a:p>
            <a:pPr marL="0" indent="0" eaLnBrk="1" hangingPunct="1">
              <a:buFont typeface="Lucida Grande" pitchFamily="-107" charset="0"/>
              <a:buNone/>
              <a:defRPr/>
            </a:pPr>
            <a:endParaRPr lang="en-US" sz="1600" dirty="0" smtClean="0">
              <a:solidFill>
                <a:schemeClr val="bg1">
                  <a:lumMod val="50000"/>
                </a:schemeClr>
              </a:solidFill>
            </a:endParaRPr>
          </a:p>
          <a:p>
            <a:pPr marL="0" indent="0" eaLnBrk="1" hangingPunct="1">
              <a:buFont typeface="Lucida Grande" pitchFamily="-107" charset="0"/>
              <a:buNone/>
              <a:defRPr/>
            </a:pPr>
            <a:r>
              <a:rPr lang="en-US" sz="1600" dirty="0" smtClean="0"/>
              <a:t>May 17, 2012</a:t>
            </a:r>
            <a:endParaRPr lang="en-US" sz="1600" dirty="0" smtClean="0">
              <a:solidFill>
                <a:schemeClr val="bg1">
                  <a:lumMod val="50000"/>
                </a:schemeClr>
              </a:solidFill>
            </a:endParaRPr>
          </a:p>
          <a:p>
            <a:pPr marL="0" indent="0" eaLnBrk="1" hangingPunct="1">
              <a:buFont typeface="Lucida Grande" pitchFamily="-107" charset="0"/>
              <a:buNone/>
              <a:defRPr/>
            </a:pPr>
            <a:endParaRPr lang="en-US" sz="1600" dirty="0" smtClean="0"/>
          </a:p>
          <a:p>
            <a:pPr marL="0" indent="0" eaLnBrk="1" hangingPunct="1">
              <a:buFont typeface="Lucida Grande" pitchFamily="-107" charset="0"/>
              <a:buNone/>
              <a:defRPr/>
            </a:pPr>
            <a:endParaRPr lang="en-US" sz="1600" dirty="0" smtClean="0">
              <a:solidFill>
                <a:schemeClr val="bg1">
                  <a:lumMod val="50000"/>
                </a:schemeClr>
              </a:solidFill>
            </a:endParaRPr>
          </a:p>
        </p:txBody>
      </p:sp>
      <p:pic>
        <p:nvPicPr>
          <p:cNvPr id="9221" name="Picture 6"/>
          <p:cNvPicPr>
            <a:picLocks noChangeAspect="1"/>
          </p:cNvPicPr>
          <p:nvPr/>
        </p:nvPicPr>
        <p:blipFill>
          <a:blip r:embed="rId4"/>
          <a:srcRect/>
          <a:stretch>
            <a:fillRect/>
          </a:stretch>
        </p:blipFill>
        <p:spPr bwMode="auto">
          <a:xfrm>
            <a:off x="153988" y="166688"/>
            <a:ext cx="2743200" cy="1143000"/>
          </a:xfrm>
          <a:prstGeom prst="rect">
            <a:avLst/>
          </a:prstGeom>
          <a:noFill/>
          <a:ln w="9525">
            <a:noFill/>
            <a:miter lim="800000"/>
            <a:headEnd/>
            <a:tailEnd/>
          </a:ln>
        </p:spPr>
      </p:pic>
      <p:sp>
        <p:nvSpPr>
          <p:cNvPr id="9222" name="TextBox 5"/>
          <p:cNvSpPr txBox="1">
            <a:spLocks noChangeArrowheads="1"/>
          </p:cNvSpPr>
          <p:nvPr/>
        </p:nvSpPr>
        <p:spPr bwMode="auto">
          <a:xfrm>
            <a:off x="344488" y="2079625"/>
            <a:ext cx="6056312" cy="523220"/>
          </a:xfrm>
          <a:prstGeom prst="rect">
            <a:avLst/>
          </a:prstGeom>
          <a:noFill/>
          <a:ln w="9525">
            <a:noFill/>
            <a:miter lim="800000"/>
            <a:headEnd/>
            <a:tailEnd/>
          </a:ln>
        </p:spPr>
        <p:txBody>
          <a:bodyPr>
            <a:spAutoFit/>
          </a:bodyPr>
          <a:lstStyle/>
          <a:p>
            <a:r>
              <a:rPr lang="en-US" sz="2800" b="1" dirty="0" smtClean="0">
                <a:solidFill>
                  <a:srgbClr val="C00000"/>
                </a:solidFill>
              </a:rPr>
              <a:t>The State of Kansas</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idx="4294967295"/>
          </p:nvPr>
        </p:nvSpPr>
        <p:spPr/>
        <p:txBody>
          <a:bodyPr/>
          <a:lstStyle/>
          <a:p>
            <a:pPr eaLnBrk="1" hangingPunct="1"/>
            <a:r>
              <a:rPr lang="en-US" smtClean="0">
                <a:latin typeface="Arial" pitchFamily="34" charset="0"/>
                <a:ea typeface="ＭＳ Ｐゴシック" pitchFamily="-107" charset="-128"/>
                <a:cs typeface="Arial" pitchFamily="34" charset="0"/>
              </a:rPr>
              <a:t>Terminals and point-of-sale solutions features and benefits</a:t>
            </a:r>
          </a:p>
        </p:txBody>
      </p:sp>
      <p:sp>
        <p:nvSpPr>
          <p:cNvPr id="55299" name="Slide Number Placeholder 3"/>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AB644EF4-D494-4F17-AA9A-CD7DF9EE5BF7}" type="slidenum">
              <a:rPr lang="en-US" sz="900">
                <a:solidFill>
                  <a:srgbClr val="898989"/>
                </a:solidFill>
                <a:cs typeface="Arial" pitchFamily="34" charset="0"/>
              </a:rPr>
              <a:pPr algn="r"/>
              <a:t>10</a:t>
            </a:fld>
            <a:endParaRPr lang="en-US" sz="900">
              <a:solidFill>
                <a:srgbClr val="898989"/>
              </a:solidFill>
              <a:cs typeface="Arial" pitchFamily="34" charset="0"/>
            </a:endParaRPr>
          </a:p>
        </p:txBody>
      </p:sp>
      <p:graphicFrame>
        <p:nvGraphicFramePr>
          <p:cNvPr id="6" name="Table 5"/>
          <p:cNvGraphicFramePr>
            <a:graphicFrameLocks noGrp="1"/>
          </p:cNvGraphicFramePr>
          <p:nvPr/>
        </p:nvGraphicFramePr>
        <p:xfrm>
          <a:off x="457200" y="1778000"/>
          <a:ext cx="8229600" cy="4259263"/>
        </p:xfrm>
        <a:graphic>
          <a:graphicData uri="http://schemas.openxmlformats.org/drawingml/2006/table">
            <a:tbl>
              <a:tblPr/>
              <a:tblGrid>
                <a:gridCol w="2743200"/>
                <a:gridCol w="2743200"/>
                <a:gridCol w="2743200"/>
              </a:tblGrid>
              <a:tr h="33496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smtClean="0">
                        <a:ln>
                          <a:noFill/>
                        </a:ln>
                        <a:solidFill>
                          <a:srgbClr val="FFFFFF"/>
                        </a:solidFill>
                        <a:effectLst/>
                        <a:latin typeface="Arial" charset="0"/>
                        <a:ea typeface="ＭＳ Ｐゴシック" pitchFamily="-52" charset="-128"/>
                      </a:endParaRPr>
                    </a:p>
                  </a:txBody>
                  <a:tcPr horzOverflow="overflow">
                    <a:lnL w="6350" cap="flat" cmpd="sng" algn="ctr">
                      <a:solidFill>
                        <a:srgbClr val="58595B"/>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58595B"/>
                      </a:solidFill>
                      <a:prstDash val="solid"/>
                      <a:round/>
                      <a:headEnd type="none" w="med" len="med"/>
                      <a:tailEnd type="none" w="med" len="med"/>
                    </a:lnT>
                    <a:lnB w="6350" cap="flat" cmpd="sng" algn="ctr">
                      <a:solidFill>
                        <a:srgbClr val="58595B"/>
                      </a:solidFill>
                      <a:prstDash val="solid"/>
                      <a:round/>
                      <a:headEnd type="none" w="med" len="med"/>
                      <a:tailEnd type="none" w="med" len="med"/>
                    </a:lnB>
                    <a:lnTlToBr>
                      <a:noFill/>
                    </a:lnTlToBr>
                    <a:lnBlToTr>
                      <a:noFill/>
                    </a:lnBlToTr>
                    <a:solidFill>
                      <a:srgbClr val="00224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1"/>
                          </a:solidFill>
                          <a:effectLst/>
                          <a:latin typeface="Arial" charset="0"/>
                          <a:ea typeface="ＭＳ Ｐゴシック" pitchFamily="-52" charset="-128"/>
                        </a:rPr>
                        <a:t>Features</a:t>
                      </a:r>
                    </a:p>
                  </a:txBody>
                  <a:tcPr horzOverflow="overflow">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58595B"/>
                      </a:solidFill>
                      <a:prstDash val="solid"/>
                      <a:round/>
                      <a:headEnd type="none" w="med" len="med"/>
                      <a:tailEnd type="none" w="med" len="med"/>
                    </a:lnT>
                    <a:lnB w="6350" cap="flat" cmpd="sng" algn="ctr">
                      <a:solidFill>
                        <a:srgbClr val="58595B"/>
                      </a:solidFill>
                      <a:prstDash val="solid"/>
                      <a:round/>
                      <a:headEnd type="none" w="med" len="med"/>
                      <a:tailEnd type="none" w="med" len="med"/>
                    </a:lnB>
                    <a:lnTlToBr>
                      <a:noFill/>
                    </a:lnTlToBr>
                    <a:lnBlToTr>
                      <a:noFill/>
                    </a:lnBlToTr>
                    <a:solidFill>
                      <a:srgbClr val="00224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1"/>
                          </a:solidFill>
                          <a:effectLst/>
                          <a:latin typeface="Arial" charset="0"/>
                          <a:ea typeface="ＭＳ Ｐゴシック" pitchFamily="-52" charset="-128"/>
                        </a:rPr>
                        <a:t>Benefits</a:t>
                      </a:r>
                    </a:p>
                  </a:txBody>
                  <a:tcPr horzOverflow="overflow">
                    <a:lnL w="6350" cap="flat" cmpd="sng" algn="ctr">
                      <a:solidFill>
                        <a:srgbClr val="FFFFFF"/>
                      </a:solidFill>
                      <a:prstDash val="solid"/>
                      <a:round/>
                      <a:headEnd type="none" w="med" len="med"/>
                      <a:tailEnd type="none" w="med" len="med"/>
                    </a:lnL>
                    <a:lnR w="6350" cap="flat" cmpd="sng" algn="ctr">
                      <a:solidFill>
                        <a:srgbClr val="58595B"/>
                      </a:solidFill>
                      <a:prstDash val="solid"/>
                      <a:round/>
                      <a:headEnd type="none" w="med" len="med"/>
                      <a:tailEnd type="none" w="med" len="med"/>
                    </a:lnR>
                    <a:lnT w="6350" cap="flat" cmpd="sng" algn="ctr">
                      <a:solidFill>
                        <a:srgbClr val="58595B"/>
                      </a:solidFill>
                      <a:prstDash val="solid"/>
                      <a:round/>
                      <a:headEnd type="none" w="med" len="med"/>
                      <a:tailEnd type="none" w="med" len="med"/>
                    </a:lnT>
                    <a:lnB w="6350" cap="flat" cmpd="sng" algn="ctr">
                      <a:solidFill>
                        <a:srgbClr val="58595B"/>
                      </a:solidFill>
                      <a:prstDash val="solid"/>
                      <a:round/>
                      <a:headEnd type="none" w="med" len="med"/>
                      <a:tailEnd type="none" w="med" len="med"/>
                    </a:lnB>
                    <a:lnTlToBr>
                      <a:noFill/>
                    </a:lnTlToBr>
                    <a:lnBlToTr>
                      <a:noFill/>
                    </a:lnBlToTr>
                    <a:solidFill>
                      <a:srgbClr val="002244"/>
                    </a:solidFill>
                  </a:tcPr>
                </a:tc>
              </a:tr>
              <a:tr h="8636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983222"/>
                          </a:solidFill>
                          <a:effectLst/>
                          <a:latin typeface="Arial" charset="0"/>
                          <a:ea typeface="ＭＳ Ｐゴシック" pitchFamily="-52" charset="-128"/>
                        </a:rPr>
                        <a:t>Terminals</a:t>
                      </a:r>
                      <a:endParaRPr kumimoji="0" lang="en-US" sz="1200" b="0" i="0" u="none" strike="noStrike" cap="none" normalizeH="0" baseline="0" smtClean="0">
                        <a:ln>
                          <a:noFill/>
                        </a:ln>
                        <a:solidFill>
                          <a:srgbClr val="983222"/>
                        </a:solidFill>
                        <a:effectLst/>
                        <a:latin typeface="Arial" charset="0"/>
                        <a:ea typeface="ＭＳ Ｐゴシック" pitchFamily="-52"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983222"/>
                        </a:solidFill>
                        <a:effectLst/>
                        <a:latin typeface="Arial" charset="0"/>
                        <a:ea typeface="ＭＳ Ｐゴシック" pitchFamily="-52" charset="-128"/>
                      </a:endParaRPr>
                    </a:p>
                  </a:txBody>
                  <a:tcPr horzOverflow="overflow">
                    <a:lnL w="6350" cap="flat" cmpd="sng" algn="ctr">
                      <a:solidFill>
                        <a:srgbClr val="58595B"/>
                      </a:solidFill>
                      <a:prstDash val="solid"/>
                      <a:round/>
                      <a:headEnd type="none" w="med" len="med"/>
                      <a:tailEnd type="none" w="med" len="med"/>
                    </a:lnL>
                    <a:lnR w="6350" cap="flat" cmpd="sng" algn="ctr">
                      <a:solidFill>
                        <a:srgbClr val="58595B"/>
                      </a:solidFill>
                      <a:prstDash val="solid"/>
                      <a:round/>
                      <a:headEnd type="none" w="med" len="med"/>
                      <a:tailEnd type="none" w="med" len="med"/>
                    </a:lnR>
                    <a:lnT w="6350" cap="flat" cmpd="sng" algn="ctr">
                      <a:solidFill>
                        <a:srgbClr val="58595B"/>
                      </a:solidFill>
                      <a:prstDash val="solid"/>
                      <a:round/>
                      <a:headEnd type="none" w="med" len="med"/>
                      <a:tailEnd type="none" w="med" len="med"/>
                    </a:lnT>
                    <a:lnB w="6350" cap="flat" cmpd="sng" algn="ctr">
                      <a:solidFill>
                        <a:srgbClr val="58595B"/>
                      </a:solidFill>
                      <a:prstDash val="solid"/>
                      <a:round/>
                      <a:headEnd type="none" w="med" len="med"/>
                      <a:tailEnd type="none" w="med" len="med"/>
                    </a:lnB>
                    <a:lnTlToBr>
                      <a:noFill/>
                    </a:lnTlToBr>
                    <a:lnBlToTr>
                      <a:noFill/>
                    </a:lnBlToTr>
                    <a:solidFill>
                      <a:srgbClr val="D9D9D9"/>
                    </a:solidFill>
                  </a:tcPr>
                </a:tc>
                <a:tc>
                  <a:txBody>
                    <a:bodyPr/>
                    <a:lstStyle/>
                    <a:p>
                      <a:pPr marL="90488" marR="0" lvl="0" indent="-90488" algn="l" defTabSz="914400" rtl="0" eaLnBrk="1" fontAlgn="base" latinLnBrk="0" hangingPunct="1">
                        <a:lnSpc>
                          <a:spcPct val="100000"/>
                        </a:lnSpc>
                        <a:spcBef>
                          <a:spcPct val="0"/>
                        </a:spcBef>
                        <a:spcAft>
                          <a:spcPct val="0"/>
                        </a:spcAft>
                        <a:buClr>
                          <a:srgbClr val="58595B"/>
                        </a:buClr>
                        <a:buSzTx/>
                        <a:buFont typeface="Lucida Grande" pitchFamily="-52" charset="0"/>
                        <a:buChar char="–"/>
                        <a:tabLst/>
                      </a:pPr>
                      <a:r>
                        <a:rPr kumimoji="0" lang="en-US" sz="1100" b="0" i="0" u="none" strike="noStrike" cap="none" normalizeH="0" baseline="0" smtClean="0">
                          <a:ln>
                            <a:noFill/>
                          </a:ln>
                          <a:solidFill>
                            <a:srgbClr val="58595B"/>
                          </a:solidFill>
                          <a:effectLst/>
                          <a:latin typeface="Arial" charset="0"/>
                          <a:ea typeface="ＭＳ Ｐゴシック" pitchFamily="-52" charset="-128"/>
                        </a:rPr>
                        <a:t>Broad range of available terminals — wireless, touchscreen, built-in </a:t>
                      </a:r>
                      <a:br>
                        <a:rPr kumimoji="0" lang="en-US" sz="1100" b="0" i="0" u="none" strike="noStrike" cap="none" normalizeH="0" baseline="0" smtClean="0">
                          <a:ln>
                            <a:noFill/>
                          </a:ln>
                          <a:solidFill>
                            <a:srgbClr val="58595B"/>
                          </a:solidFill>
                          <a:effectLst/>
                          <a:latin typeface="Arial" charset="0"/>
                          <a:ea typeface="ＭＳ Ｐゴシック" pitchFamily="-52" charset="-128"/>
                        </a:rPr>
                      </a:br>
                      <a:r>
                        <a:rPr kumimoji="0" lang="en-US" sz="1100" b="0" i="0" u="none" strike="noStrike" cap="none" normalizeH="0" baseline="0" smtClean="0">
                          <a:ln>
                            <a:noFill/>
                          </a:ln>
                          <a:solidFill>
                            <a:srgbClr val="58595B"/>
                          </a:solidFill>
                          <a:effectLst/>
                          <a:latin typeface="Arial" charset="0"/>
                          <a:ea typeface="ＭＳ Ｐゴシック" pitchFamily="-52" charset="-128"/>
                        </a:rPr>
                        <a:t>high-speed printers, portable, WiFi connectivity, and more</a:t>
                      </a:r>
                    </a:p>
                  </a:txBody>
                  <a:tcPr horzOverflow="overflow">
                    <a:lnL w="6350" cap="flat" cmpd="sng" algn="ctr">
                      <a:solidFill>
                        <a:srgbClr val="58595B"/>
                      </a:solidFill>
                      <a:prstDash val="solid"/>
                      <a:round/>
                      <a:headEnd type="none" w="med" len="med"/>
                      <a:tailEnd type="none" w="med" len="med"/>
                    </a:lnL>
                    <a:lnR w="6350" cap="flat" cmpd="sng" algn="ctr">
                      <a:solidFill>
                        <a:srgbClr val="58595B"/>
                      </a:solidFill>
                      <a:prstDash val="solid"/>
                      <a:round/>
                      <a:headEnd type="none" w="med" len="med"/>
                      <a:tailEnd type="none" w="med" len="med"/>
                    </a:lnR>
                    <a:lnT w="6350" cap="flat" cmpd="sng" algn="ctr">
                      <a:solidFill>
                        <a:srgbClr val="58595B"/>
                      </a:solidFill>
                      <a:prstDash val="solid"/>
                      <a:round/>
                      <a:headEnd type="none" w="med" len="med"/>
                      <a:tailEnd type="none" w="med" len="med"/>
                    </a:lnT>
                    <a:lnB w="6350" cap="flat" cmpd="sng" algn="ctr">
                      <a:solidFill>
                        <a:srgbClr val="58595B"/>
                      </a:solidFill>
                      <a:prstDash val="solid"/>
                      <a:round/>
                      <a:headEnd type="none" w="med" len="med"/>
                      <a:tailEnd type="none" w="med" len="med"/>
                    </a:lnB>
                    <a:lnTlToBr>
                      <a:noFill/>
                    </a:lnTlToBr>
                    <a:lnBlToTr>
                      <a:noFill/>
                    </a:lnBlToTr>
                    <a:solidFill>
                      <a:srgbClr val="D9D9D9"/>
                    </a:solidFill>
                  </a:tcPr>
                </a:tc>
                <a:tc>
                  <a:txBody>
                    <a:bodyPr/>
                    <a:lstStyle/>
                    <a:p>
                      <a:pPr marL="90488" marR="0" lvl="0" indent="-90488" algn="l" defTabSz="914400" rtl="0" eaLnBrk="1" fontAlgn="base" latinLnBrk="0" hangingPunct="1">
                        <a:lnSpc>
                          <a:spcPct val="100000"/>
                        </a:lnSpc>
                        <a:spcBef>
                          <a:spcPct val="0"/>
                        </a:spcBef>
                        <a:spcAft>
                          <a:spcPct val="0"/>
                        </a:spcAft>
                        <a:buClr>
                          <a:srgbClr val="58595B"/>
                        </a:buClr>
                        <a:buSzTx/>
                        <a:buFont typeface="Lucida Grande" pitchFamily="-52" charset="0"/>
                        <a:buChar char="–"/>
                        <a:tabLst/>
                      </a:pPr>
                      <a:r>
                        <a:rPr kumimoji="0" lang="en-US" sz="1100" b="0" i="0" u="none" strike="noStrike" cap="none" normalizeH="0" baseline="0" smtClean="0">
                          <a:ln>
                            <a:noFill/>
                          </a:ln>
                          <a:solidFill>
                            <a:srgbClr val="58595B"/>
                          </a:solidFill>
                          <a:effectLst/>
                          <a:latin typeface="Arial" charset="0"/>
                          <a:ea typeface="ＭＳ Ｐゴシック" pitchFamily="-52" charset="-128"/>
                        </a:rPr>
                        <a:t>The ability to choose the perfect solution for your needs — and adapt when your needs change</a:t>
                      </a:r>
                    </a:p>
                  </a:txBody>
                  <a:tcPr horzOverflow="overflow">
                    <a:lnL w="6350" cap="flat" cmpd="sng" algn="ctr">
                      <a:solidFill>
                        <a:srgbClr val="58595B"/>
                      </a:solidFill>
                      <a:prstDash val="solid"/>
                      <a:round/>
                      <a:headEnd type="none" w="med" len="med"/>
                      <a:tailEnd type="none" w="med" len="med"/>
                    </a:lnL>
                    <a:lnR w="6350" cap="flat" cmpd="sng" algn="ctr">
                      <a:solidFill>
                        <a:srgbClr val="58595B"/>
                      </a:solidFill>
                      <a:prstDash val="solid"/>
                      <a:round/>
                      <a:headEnd type="none" w="med" len="med"/>
                      <a:tailEnd type="none" w="med" len="med"/>
                    </a:lnR>
                    <a:lnT w="6350" cap="flat" cmpd="sng" algn="ctr">
                      <a:solidFill>
                        <a:srgbClr val="58595B"/>
                      </a:solidFill>
                      <a:prstDash val="solid"/>
                      <a:round/>
                      <a:headEnd type="none" w="med" len="med"/>
                      <a:tailEnd type="none" w="med" len="med"/>
                    </a:lnT>
                    <a:lnB w="6350" cap="flat" cmpd="sng" algn="ctr">
                      <a:solidFill>
                        <a:srgbClr val="58595B"/>
                      </a:solidFill>
                      <a:prstDash val="solid"/>
                      <a:round/>
                      <a:headEnd type="none" w="med" len="med"/>
                      <a:tailEnd type="none" w="med" len="med"/>
                    </a:lnB>
                    <a:lnTlToBr>
                      <a:noFill/>
                    </a:lnTlToBr>
                    <a:lnBlToTr>
                      <a:noFill/>
                    </a:lnBlToTr>
                    <a:solidFill>
                      <a:srgbClr val="D9D9D9"/>
                    </a:solidFill>
                  </a:tcPr>
                </a:tc>
              </a:tr>
              <a:tr h="8763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983222"/>
                          </a:solidFill>
                          <a:effectLst/>
                          <a:latin typeface="Arial" charset="0"/>
                          <a:ea typeface="ＭＳ Ｐゴシック" pitchFamily="-52" charset="-128"/>
                        </a:rPr>
                        <a:t>Peripherals</a:t>
                      </a:r>
                      <a:endParaRPr kumimoji="0" lang="en-US" sz="1200" b="0" i="0" u="none" strike="noStrike" cap="none" normalizeH="0" baseline="0" smtClean="0">
                        <a:ln>
                          <a:noFill/>
                        </a:ln>
                        <a:solidFill>
                          <a:srgbClr val="983222"/>
                        </a:solidFill>
                        <a:effectLst/>
                        <a:latin typeface="Arial" charset="0"/>
                        <a:ea typeface="ＭＳ Ｐゴシック" pitchFamily="-52" charset="-128"/>
                      </a:endParaRPr>
                    </a:p>
                  </a:txBody>
                  <a:tcPr horzOverflow="overflow">
                    <a:lnL w="6350" cap="flat" cmpd="sng" algn="ctr">
                      <a:solidFill>
                        <a:srgbClr val="58595B"/>
                      </a:solidFill>
                      <a:prstDash val="solid"/>
                      <a:round/>
                      <a:headEnd type="none" w="med" len="med"/>
                      <a:tailEnd type="none" w="med" len="med"/>
                    </a:lnL>
                    <a:lnR w="6350" cap="flat" cmpd="sng" algn="ctr">
                      <a:solidFill>
                        <a:srgbClr val="58595B"/>
                      </a:solidFill>
                      <a:prstDash val="solid"/>
                      <a:round/>
                      <a:headEnd type="none" w="med" len="med"/>
                      <a:tailEnd type="none" w="med" len="med"/>
                    </a:lnR>
                    <a:lnT w="6350" cap="flat" cmpd="sng" algn="ctr">
                      <a:solidFill>
                        <a:srgbClr val="58595B"/>
                      </a:solidFill>
                      <a:prstDash val="solid"/>
                      <a:round/>
                      <a:headEnd type="none" w="med" len="med"/>
                      <a:tailEnd type="none" w="med" len="med"/>
                    </a:lnT>
                    <a:lnB w="6350" cap="flat" cmpd="sng" algn="ctr">
                      <a:solidFill>
                        <a:srgbClr val="58595B"/>
                      </a:solidFill>
                      <a:prstDash val="solid"/>
                      <a:round/>
                      <a:headEnd type="none" w="med" len="med"/>
                      <a:tailEnd type="none" w="med" len="med"/>
                    </a:lnB>
                    <a:lnTlToBr>
                      <a:noFill/>
                    </a:lnTlToBr>
                    <a:lnBlToTr>
                      <a:noFill/>
                    </a:lnBlToTr>
                    <a:solidFill>
                      <a:srgbClr val="FFFFFF"/>
                    </a:solidFill>
                  </a:tcPr>
                </a:tc>
                <a:tc>
                  <a:txBody>
                    <a:bodyPr/>
                    <a:lstStyle/>
                    <a:p>
                      <a:pPr marL="90488" marR="0" lvl="0" indent="-90488" algn="l" defTabSz="914400" rtl="0" eaLnBrk="1" fontAlgn="base" latinLnBrk="0" hangingPunct="1">
                        <a:lnSpc>
                          <a:spcPct val="100000"/>
                        </a:lnSpc>
                        <a:spcBef>
                          <a:spcPct val="0"/>
                        </a:spcBef>
                        <a:spcAft>
                          <a:spcPct val="0"/>
                        </a:spcAft>
                        <a:buClr>
                          <a:srgbClr val="58595B"/>
                        </a:buClr>
                        <a:buSzTx/>
                        <a:buFont typeface="Lucida Grande" pitchFamily="-52" charset="0"/>
                        <a:buChar char="–"/>
                        <a:tabLst/>
                      </a:pPr>
                      <a:r>
                        <a:rPr kumimoji="0" lang="en-US" sz="1100" b="0" i="0" u="none" strike="noStrike" cap="none" normalizeH="0" baseline="0" smtClean="0">
                          <a:ln>
                            <a:noFill/>
                          </a:ln>
                          <a:solidFill>
                            <a:srgbClr val="58595B"/>
                          </a:solidFill>
                          <a:effectLst/>
                          <a:latin typeface="Arial" charset="0"/>
                          <a:ea typeface="ＭＳ Ｐゴシック" pitchFamily="-52" charset="-128"/>
                        </a:rPr>
                        <a:t>PIN-pads and contactless readers</a:t>
                      </a:r>
                    </a:p>
                    <a:p>
                      <a:pPr marL="90488" marR="0" lvl="0" indent="-90488" algn="l" defTabSz="914400" rtl="0" eaLnBrk="1" fontAlgn="base" latinLnBrk="0" hangingPunct="1">
                        <a:lnSpc>
                          <a:spcPct val="100000"/>
                        </a:lnSpc>
                        <a:spcBef>
                          <a:spcPct val="0"/>
                        </a:spcBef>
                        <a:spcAft>
                          <a:spcPct val="0"/>
                        </a:spcAft>
                        <a:buClr>
                          <a:srgbClr val="58595B"/>
                        </a:buClr>
                        <a:buSzTx/>
                        <a:buFont typeface="Lucida Grande" pitchFamily="-52" charset="0"/>
                        <a:buChar char="–"/>
                        <a:tabLst/>
                      </a:pPr>
                      <a:endParaRPr kumimoji="0" lang="en-US" sz="1100" b="0" i="0" u="none" strike="noStrike" cap="none" normalizeH="0" baseline="0" smtClean="0">
                        <a:ln>
                          <a:noFill/>
                        </a:ln>
                        <a:solidFill>
                          <a:srgbClr val="58595B"/>
                        </a:solidFill>
                        <a:effectLst/>
                        <a:latin typeface="Arial" charset="0"/>
                        <a:ea typeface="ＭＳ Ｐゴシック" pitchFamily="-52" charset="-128"/>
                      </a:endParaRPr>
                    </a:p>
                  </a:txBody>
                  <a:tcPr horzOverflow="overflow">
                    <a:lnL w="6350" cap="flat" cmpd="sng" algn="ctr">
                      <a:solidFill>
                        <a:srgbClr val="58595B"/>
                      </a:solidFill>
                      <a:prstDash val="solid"/>
                      <a:round/>
                      <a:headEnd type="none" w="med" len="med"/>
                      <a:tailEnd type="none" w="med" len="med"/>
                    </a:lnL>
                    <a:lnR w="6350" cap="flat" cmpd="sng" algn="ctr">
                      <a:solidFill>
                        <a:srgbClr val="58595B"/>
                      </a:solidFill>
                      <a:prstDash val="solid"/>
                      <a:round/>
                      <a:headEnd type="none" w="med" len="med"/>
                      <a:tailEnd type="none" w="med" len="med"/>
                    </a:lnR>
                    <a:lnT w="6350" cap="flat" cmpd="sng" algn="ctr">
                      <a:solidFill>
                        <a:srgbClr val="58595B"/>
                      </a:solidFill>
                      <a:prstDash val="solid"/>
                      <a:round/>
                      <a:headEnd type="none" w="med" len="med"/>
                      <a:tailEnd type="none" w="med" len="med"/>
                    </a:lnT>
                    <a:lnB w="6350" cap="flat" cmpd="sng" algn="ctr">
                      <a:solidFill>
                        <a:srgbClr val="58595B"/>
                      </a:solidFill>
                      <a:prstDash val="solid"/>
                      <a:round/>
                      <a:headEnd type="none" w="med" len="med"/>
                      <a:tailEnd type="none" w="med" len="med"/>
                    </a:lnB>
                    <a:lnTlToBr>
                      <a:noFill/>
                    </a:lnTlToBr>
                    <a:lnBlToTr>
                      <a:noFill/>
                    </a:lnBlToTr>
                    <a:solidFill>
                      <a:srgbClr val="FFFFFF"/>
                    </a:solidFill>
                  </a:tcPr>
                </a:tc>
                <a:tc>
                  <a:txBody>
                    <a:bodyPr/>
                    <a:lstStyle/>
                    <a:p>
                      <a:pPr marL="90488" marR="0" lvl="0" indent="-90488" algn="l" defTabSz="914400" rtl="0" eaLnBrk="1" fontAlgn="base" latinLnBrk="0" hangingPunct="1">
                        <a:lnSpc>
                          <a:spcPct val="100000"/>
                        </a:lnSpc>
                        <a:spcBef>
                          <a:spcPct val="0"/>
                        </a:spcBef>
                        <a:spcAft>
                          <a:spcPct val="0"/>
                        </a:spcAft>
                        <a:buClr>
                          <a:srgbClr val="58595B"/>
                        </a:buClr>
                        <a:buSzTx/>
                        <a:buFont typeface="Lucida Grande" pitchFamily="-52" charset="0"/>
                        <a:buChar char="–"/>
                        <a:tabLst/>
                      </a:pPr>
                      <a:r>
                        <a:rPr kumimoji="0" lang="en-US" sz="1100" b="0" i="0" u="none" strike="noStrike" cap="none" normalizeH="0" baseline="0" smtClean="0">
                          <a:ln>
                            <a:noFill/>
                          </a:ln>
                          <a:solidFill>
                            <a:srgbClr val="58595B"/>
                          </a:solidFill>
                          <a:effectLst/>
                          <a:latin typeface="Arial" charset="0"/>
                          <a:ea typeface="ＭＳ Ｐゴシック" pitchFamily="-52" charset="-128"/>
                        </a:rPr>
                        <a:t>Enhances your customers’ payment experience and integrates easily with existing countertop terminals and integrated POS solutions</a:t>
                      </a:r>
                    </a:p>
                  </a:txBody>
                  <a:tcPr horzOverflow="overflow">
                    <a:lnL w="6350" cap="flat" cmpd="sng" algn="ctr">
                      <a:solidFill>
                        <a:srgbClr val="58595B"/>
                      </a:solidFill>
                      <a:prstDash val="solid"/>
                      <a:round/>
                      <a:headEnd type="none" w="med" len="med"/>
                      <a:tailEnd type="none" w="med" len="med"/>
                    </a:lnL>
                    <a:lnR w="6350" cap="flat" cmpd="sng" algn="ctr">
                      <a:solidFill>
                        <a:srgbClr val="58595B"/>
                      </a:solidFill>
                      <a:prstDash val="solid"/>
                      <a:round/>
                      <a:headEnd type="none" w="med" len="med"/>
                      <a:tailEnd type="none" w="med" len="med"/>
                    </a:lnR>
                    <a:lnT w="6350" cap="flat" cmpd="sng" algn="ctr">
                      <a:solidFill>
                        <a:srgbClr val="58595B"/>
                      </a:solidFill>
                      <a:prstDash val="solid"/>
                      <a:round/>
                      <a:headEnd type="none" w="med" len="med"/>
                      <a:tailEnd type="none" w="med" len="med"/>
                    </a:lnT>
                    <a:lnB w="6350" cap="flat" cmpd="sng" algn="ctr">
                      <a:solidFill>
                        <a:srgbClr val="58595B"/>
                      </a:solidFill>
                      <a:prstDash val="solid"/>
                      <a:round/>
                      <a:headEnd type="none" w="med" len="med"/>
                      <a:tailEnd type="none" w="med" len="med"/>
                    </a:lnB>
                    <a:lnTlToBr>
                      <a:noFill/>
                    </a:lnTlToBr>
                    <a:lnBlToTr>
                      <a:noFill/>
                    </a:lnBlToTr>
                    <a:solidFill>
                      <a:srgbClr val="FFFFFF"/>
                    </a:solidFill>
                  </a:tcPr>
                </a:tc>
              </a:tr>
              <a:tr h="10033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983222"/>
                          </a:solidFill>
                          <a:effectLst/>
                          <a:latin typeface="Arial" charset="0"/>
                          <a:ea typeface="ＭＳ Ｐゴシック" pitchFamily="-52" charset="-128"/>
                        </a:rPr>
                        <a:t>Virtual terminals and PC solutions</a:t>
                      </a:r>
                      <a:endParaRPr kumimoji="0" lang="en-US" sz="1200" b="0" i="0" u="none" strike="noStrike" cap="none" normalizeH="0" baseline="0" smtClean="0">
                        <a:ln>
                          <a:noFill/>
                        </a:ln>
                        <a:solidFill>
                          <a:srgbClr val="983222"/>
                        </a:solidFill>
                        <a:effectLst/>
                        <a:latin typeface="Arial" charset="0"/>
                        <a:ea typeface="ＭＳ Ｐゴシック" pitchFamily="-52" charset="-128"/>
                      </a:endParaRPr>
                    </a:p>
                  </a:txBody>
                  <a:tcPr horzOverflow="overflow">
                    <a:lnL w="6350" cap="flat" cmpd="sng" algn="ctr">
                      <a:solidFill>
                        <a:srgbClr val="58595B"/>
                      </a:solidFill>
                      <a:prstDash val="solid"/>
                      <a:round/>
                      <a:headEnd type="none" w="med" len="med"/>
                      <a:tailEnd type="none" w="med" len="med"/>
                    </a:lnL>
                    <a:lnR w="6350" cap="flat" cmpd="sng" algn="ctr">
                      <a:solidFill>
                        <a:srgbClr val="58595B"/>
                      </a:solidFill>
                      <a:prstDash val="solid"/>
                      <a:round/>
                      <a:headEnd type="none" w="med" len="med"/>
                      <a:tailEnd type="none" w="med" len="med"/>
                    </a:lnR>
                    <a:lnT w="6350" cap="flat" cmpd="sng" algn="ctr">
                      <a:solidFill>
                        <a:srgbClr val="58595B"/>
                      </a:solidFill>
                      <a:prstDash val="solid"/>
                      <a:round/>
                      <a:headEnd type="none" w="med" len="med"/>
                      <a:tailEnd type="none" w="med" len="med"/>
                    </a:lnT>
                    <a:lnB w="6350" cap="flat" cmpd="sng" algn="ctr">
                      <a:solidFill>
                        <a:srgbClr val="58595B"/>
                      </a:solidFill>
                      <a:prstDash val="solid"/>
                      <a:round/>
                      <a:headEnd type="none" w="med" len="med"/>
                      <a:tailEnd type="none" w="med" len="med"/>
                    </a:lnB>
                    <a:lnTlToBr>
                      <a:noFill/>
                    </a:lnTlToBr>
                    <a:lnBlToTr>
                      <a:noFill/>
                    </a:lnBlToTr>
                    <a:solidFill>
                      <a:srgbClr val="D9D9D9"/>
                    </a:solidFill>
                  </a:tcPr>
                </a:tc>
                <a:tc>
                  <a:txBody>
                    <a:bodyPr/>
                    <a:lstStyle/>
                    <a:p>
                      <a:pPr marL="90488" marR="0" lvl="0" indent="-90488" algn="l" defTabSz="914400" rtl="0" eaLnBrk="1" fontAlgn="base" latinLnBrk="0" hangingPunct="1">
                        <a:lnSpc>
                          <a:spcPct val="100000"/>
                        </a:lnSpc>
                        <a:spcBef>
                          <a:spcPct val="0"/>
                        </a:spcBef>
                        <a:spcAft>
                          <a:spcPct val="0"/>
                        </a:spcAft>
                        <a:buClr>
                          <a:srgbClr val="58595B"/>
                        </a:buClr>
                        <a:buSzTx/>
                        <a:buFont typeface="Lucida Grande" pitchFamily="-52" charset="0"/>
                        <a:buChar char="–"/>
                        <a:tabLst/>
                      </a:pPr>
                      <a:r>
                        <a:rPr kumimoji="0" lang="en-US" sz="1100" b="0" i="0" u="none" strike="noStrike" cap="none" normalizeH="0" baseline="0" smtClean="0">
                          <a:ln>
                            <a:noFill/>
                          </a:ln>
                          <a:solidFill>
                            <a:srgbClr val="58595B"/>
                          </a:solidFill>
                          <a:effectLst/>
                          <a:latin typeface="Arial" charset="0"/>
                          <a:ea typeface="ＭＳ Ｐゴシック" pitchFamily="-52" charset="-128"/>
                        </a:rPr>
                        <a:t>Allows any PC to become a point-of-sale device</a:t>
                      </a:r>
                    </a:p>
                    <a:p>
                      <a:pPr marL="90488" marR="0" lvl="0" indent="-90488" algn="l" defTabSz="914400" rtl="0" eaLnBrk="1" fontAlgn="base" latinLnBrk="0" hangingPunct="1">
                        <a:lnSpc>
                          <a:spcPct val="100000"/>
                        </a:lnSpc>
                        <a:spcBef>
                          <a:spcPct val="0"/>
                        </a:spcBef>
                        <a:spcAft>
                          <a:spcPct val="0"/>
                        </a:spcAft>
                        <a:buClr>
                          <a:srgbClr val="58595B"/>
                        </a:buClr>
                        <a:buSzTx/>
                        <a:buFont typeface="Lucida Grande" pitchFamily="-52" charset="0"/>
                        <a:buChar char="–"/>
                        <a:tabLst/>
                      </a:pPr>
                      <a:r>
                        <a:rPr kumimoji="0" lang="en-US" sz="1100" b="0" i="0" u="none" strike="noStrike" cap="none" normalizeH="0" baseline="0" smtClean="0">
                          <a:ln>
                            <a:noFill/>
                          </a:ln>
                          <a:solidFill>
                            <a:srgbClr val="58595B"/>
                          </a:solidFill>
                          <a:effectLst/>
                          <a:latin typeface="Arial" charset="0"/>
                          <a:ea typeface="ＭＳ Ｐゴシック" pitchFamily="-52" charset="-128"/>
                        </a:rPr>
                        <a:t>Affordable PC-based purchasing card software for credit and gift card</a:t>
                      </a:r>
                    </a:p>
                    <a:p>
                      <a:pPr marL="90488" marR="0" lvl="0" indent="-90488" algn="l" defTabSz="914400" rtl="0" eaLnBrk="1" fontAlgn="base" latinLnBrk="0" hangingPunct="1">
                        <a:lnSpc>
                          <a:spcPct val="100000"/>
                        </a:lnSpc>
                        <a:spcBef>
                          <a:spcPct val="0"/>
                        </a:spcBef>
                        <a:spcAft>
                          <a:spcPct val="0"/>
                        </a:spcAft>
                        <a:buClr>
                          <a:srgbClr val="58595B"/>
                        </a:buClr>
                        <a:buSzTx/>
                        <a:buFont typeface="Lucida Grande" pitchFamily="-52" charset="0"/>
                        <a:buChar char="–"/>
                        <a:tabLst/>
                      </a:pPr>
                      <a:endParaRPr kumimoji="0" lang="en-US" sz="1100" b="0" i="0" u="none" strike="noStrike" cap="none" normalizeH="0" baseline="0" smtClean="0">
                        <a:ln>
                          <a:noFill/>
                        </a:ln>
                        <a:solidFill>
                          <a:srgbClr val="58595B"/>
                        </a:solidFill>
                        <a:effectLst/>
                        <a:latin typeface="Arial" charset="0"/>
                        <a:ea typeface="ＭＳ Ｐゴシック" pitchFamily="-52" charset="-128"/>
                      </a:endParaRPr>
                    </a:p>
                  </a:txBody>
                  <a:tcPr horzOverflow="overflow">
                    <a:lnL w="6350" cap="flat" cmpd="sng" algn="ctr">
                      <a:solidFill>
                        <a:srgbClr val="58595B"/>
                      </a:solidFill>
                      <a:prstDash val="solid"/>
                      <a:round/>
                      <a:headEnd type="none" w="med" len="med"/>
                      <a:tailEnd type="none" w="med" len="med"/>
                    </a:lnL>
                    <a:lnR w="6350" cap="flat" cmpd="sng" algn="ctr">
                      <a:solidFill>
                        <a:srgbClr val="58595B"/>
                      </a:solidFill>
                      <a:prstDash val="solid"/>
                      <a:round/>
                      <a:headEnd type="none" w="med" len="med"/>
                      <a:tailEnd type="none" w="med" len="med"/>
                    </a:lnR>
                    <a:lnT w="6350" cap="flat" cmpd="sng" algn="ctr">
                      <a:solidFill>
                        <a:srgbClr val="58595B"/>
                      </a:solidFill>
                      <a:prstDash val="solid"/>
                      <a:round/>
                      <a:headEnd type="none" w="med" len="med"/>
                      <a:tailEnd type="none" w="med" len="med"/>
                    </a:lnT>
                    <a:lnB w="6350" cap="flat" cmpd="sng" algn="ctr">
                      <a:solidFill>
                        <a:srgbClr val="58595B"/>
                      </a:solidFill>
                      <a:prstDash val="solid"/>
                      <a:round/>
                      <a:headEnd type="none" w="med" len="med"/>
                      <a:tailEnd type="none" w="med" len="med"/>
                    </a:lnB>
                    <a:lnTlToBr>
                      <a:noFill/>
                    </a:lnTlToBr>
                    <a:lnBlToTr>
                      <a:noFill/>
                    </a:lnBlToTr>
                    <a:solidFill>
                      <a:srgbClr val="D9D9D9"/>
                    </a:solidFill>
                  </a:tcPr>
                </a:tc>
                <a:tc>
                  <a:txBody>
                    <a:bodyPr/>
                    <a:lstStyle/>
                    <a:p>
                      <a:pPr marL="90488" marR="0" lvl="0" indent="-90488" algn="l" defTabSz="914400" rtl="0" eaLnBrk="1" fontAlgn="base" latinLnBrk="0" hangingPunct="1">
                        <a:lnSpc>
                          <a:spcPct val="100000"/>
                        </a:lnSpc>
                        <a:spcBef>
                          <a:spcPct val="0"/>
                        </a:spcBef>
                        <a:spcAft>
                          <a:spcPct val="0"/>
                        </a:spcAft>
                        <a:buClr>
                          <a:srgbClr val="58595B"/>
                        </a:buClr>
                        <a:buSzTx/>
                        <a:buFont typeface="Lucida Grande" pitchFamily="-52" charset="0"/>
                        <a:buChar char="–"/>
                        <a:tabLst/>
                      </a:pPr>
                      <a:r>
                        <a:rPr kumimoji="0" lang="en-US" sz="1100" b="0" i="0" u="none" strike="noStrike" cap="none" normalizeH="0" baseline="0" smtClean="0">
                          <a:ln>
                            <a:noFill/>
                          </a:ln>
                          <a:solidFill>
                            <a:srgbClr val="58595B"/>
                          </a:solidFill>
                          <a:effectLst/>
                          <a:latin typeface="Arial" charset="0"/>
                          <a:ea typeface="ＭＳ Ｐゴシック" pitchFamily="-52" charset="-128"/>
                        </a:rPr>
                        <a:t>Enables you to process transactions from any location</a:t>
                      </a:r>
                    </a:p>
                    <a:p>
                      <a:pPr marL="90488" marR="0" lvl="0" indent="-90488" algn="l" defTabSz="914400" rtl="0" eaLnBrk="1" fontAlgn="base" latinLnBrk="0" hangingPunct="1">
                        <a:lnSpc>
                          <a:spcPct val="100000"/>
                        </a:lnSpc>
                        <a:spcBef>
                          <a:spcPct val="0"/>
                        </a:spcBef>
                        <a:spcAft>
                          <a:spcPct val="0"/>
                        </a:spcAft>
                        <a:buClr>
                          <a:srgbClr val="58595B"/>
                        </a:buClr>
                        <a:buSzTx/>
                        <a:buFont typeface="Lucida Grande" pitchFamily="-52" charset="0"/>
                        <a:buChar char="–"/>
                        <a:tabLst/>
                      </a:pPr>
                      <a:r>
                        <a:rPr kumimoji="0" lang="en-US" sz="1100" b="0" i="0" u="none" strike="noStrike" cap="none" normalizeH="0" baseline="0" smtClean="0">
                          <a:ln>
                            <a:noFill/>
                          </a:ln>
                          <a:solidFill>
                            <a:srgbClr val="58595B"/>
                          </a:solidFill>
                          <a:effectLst/>
                          <a:latin typeface="Arial" charset="0"/>
                          <a:ea typeface="ＭＳ Ｐゴシック" pitchFamily="-52" charset="-128"/>
                        </a:rPr>
                        <a:t>Provides the desirable payment vehicles that increase likelihood of customer purchases</a:t>
                      </a:r>
                    </a:p>
                  </a:txBody>
                  <a:tcPr horzOverflow="overflow">
                    <a:lnL w="6350" cap="flat" cmpd="sng" algn="ctr">
                      <a:solidFill>
                        <a:srgbClr val="58595B"/>
                      </a:solidFill>
                      <a:prstDash val="solid"/>
                      <a:round/>
                      <a:headEnd type="none" w="med" len="med"/>
                      <a:tailEnd type="none" w="med" len="med"/>
                    </a:lnL>
                    <a:lnR w="6350" cap="flat" cmpd="sng" algn="ctr">
                      <a:solidFill>
                        <a:srgbClr val="58595B"/>
                      </a:solidFill>
                      <a:prstDash val="solid"/>
                      <a:round/>
                      <a:headEnd type="none" w="med" len="med"/>
                      <a:tailEnd type="none" w="med" len="med"/>
                    </a:lnR>
                    <a:lnT w="6350" cap="flat" cmpd="sng" algn="ctr">
                      <a:solidFill>
                        <a:srgbClr val="58595B"/>
                      </a:solidFill>
                      <a:prstDash val="solid"/>
                      <a:round/>
                      <a:headEnd type="none" w="med" len="med"/>
                      <a:tailEnd type="none" w="med" len="med"/>
                    </a:lnT>
                    <a:lnB w="6350" cap="flat" cmpd="sng" algn="ctr">
                      <a:solidFill>
                        <a:srgbClr val="58595B"/>
                      </a:solidFill>
                      <a:prstDash val="solid"/>
                      <a:round/>
                      <a:headEnd type="none" w="med" len="med"/>
                      <a:tailEnd type="none" w="med" len="med"/>
                    </a:lnB>
                    <a:lnTlToBr>
                      <a:noFill/>
                    </a:lnTlToBr>
                    <a:lnBlToTr>
                      <a:noFill/>
                    </a:lnBlToTr>
                    <a:solidFill>
                      <a:srgbClr val="D9D9D9"/>
                    </a:solidFill>
                  </a:tcPr>
                </a:tc>
              </a:tr>
              <a:tr h="11811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983222"/>
                          </a:solidFill>
                          <a:effectLst/>
                          <a:latin typeface="Arial" charset="0"/>
                          <a:ea typeface="ＭＳ Ｐゴシック" pitchFamily="-52" charset="-128"/>
                        </a:rPr>
                        <a:t>Distribution and payment options</a:t>
                      </a:r>
                      <a:endParaRPr kumimoji="0" lang="en-US" sz="1200" b="0" i="0" u="none" strike="noStrike" cap="none" normalizeH="0" baseline="0" smtClean="0">
                        <a:ln>
                          <a:noFill/>
                        </a:ln>
                        <a:solidFill>
                          <a:srgbClr val="983222"/>
                        </a:solidFill>
                        <a:effectLst/>
                        <a:latin typeface="Arial" charset="0"/>
                        <a:ea typeface="ＭＳ Ｐゴシック" pitchFamily="-52" charset="-128"/>
                      </a:endParaRPr>
                    </a:p>
                  </a:txBody>
                  <a:tcPr horzOverflow="overflow">
                    <a:lnL w="6350" cap="flat" cmpd="sng" algn="ctr">
                      <a:solidFill>
                        <a:srgbClr val="58595B"/>
                      </a:solidFill>
                      <a:prstDash val="solid"/>
                      <a:round/>
                      <a:headEnd type="none" w="med" len="med"/>
                      <a:tailEnd type="none" w="med" len="med"/>
                    </a:lnL>
                    <a:lnR w="6350" cap="flat" cmpd="sng" algn="ctr">
                      <a:solidFill>
                        <a:srgbClr val="58595B"/>
                      </a:solidFill>
                      <a:prstDash val="solid"/>
                      <a:round/>
                      <a:headEnd type="none" w="med" len="med"/>
                      <a:tailEnd type="none" w="med" len="med"/>
                    </a:lnR>
                    <a:lnT w="6350" cap="flat" cmpd="sng" algn="ctr">
                      <a:solidFill>
                        <a:srgbClr val="58595B"/>
                      </a:solidFill>
                      <a:prstDash val="solid"/>
                      <a:round/>
                      <a:headEnd type="none" w="med" len="med"/>
                      <a:tailEnd type="none" w="med" len="med"/>
                    </a:lnT>
                    <a:lnB w="6350" cap="flat" cmpd="sng" algn="ctr">
                      <a:solidFill>
                        <a:srgbClr val="58595B"/>
                      </a:solidFill>
                      <a:prstDash val="solid"/>
                      <a:round/>
                      <a:headEnd type="none" w="med" len="med"/>
                      <a:tailEnd type="none" w="med" len="med"/>
                    </a:lnB>
                    <a:lnTlToBr>
                      <a:noFill/>
                    </a:lnTlToBr>
                    <a:lnBlToTr>
                      <a:noFill/>
                    </a:lnBlToTr>
                    <a:solidFill>
                      <a:srgbClr val="FFFFFF"/>
                    </a:solidFill>
                  </a:tcPr>
                </a:tc>
                <a:tc>
                  <a:txBody>
                    <a:bodyPr/>
                    <a:lstStyle/>
                    <a:p>
                      <a:pPr marL="90488" marR="0" lvl="0" indent="-90488" algn="l" defTabSz="914400" rtl="0" eaLnBrk="1" fontAlgn="base" latinLnBrk="0" hangingPunct="1">
                        <a:lnSpc>
                          <a:spcPct val="100000"/>
                        </a:lnSpc>
                        <a:spcBef>
                          <a:spcPct val="0"/>
                        </a:spcBef>
                        <a:spcAft>
                          <a:spcPct val="0"/>
                        </a:spcAft>
                        <a:buClr>
                          <a:srgbClr val="58595B"/>
                        </a:buClr>
                        <a:buSzTx/>
                        <a:buFont typeface="Lucida Grande" pitchFamily="-52" charset="0"/>
                        <a:buChar char="–"/>
                        <a:tabLst/>
                      </a:pPr>
                      <a:r>
                        <a:rPr kumimoji="0" lang="en-US" sz="1100" b="0" i="0" u="none" strike="noStrike" cap="none" normalizeH="0" baseline="0" smtClean="0">
                          <a:ln>
                            <a:noFill/>
                          </a:ln>
                          <a:solidFill>
                            <a:srgbClr val="58595B"/>
                          </a:solidFill>
                          <a:effectLst/>
                          <a:latin typeface="Arial" charset="0"/>
                          <a:ea typeface="ＭＳ Ｐゴシック" pitchFamily="-52" charset="-128"/>
                        </a:rPr>
                        <a:t>Partners with TASQ, the largest provider of POS equipment in America</a:t>
                      </a:r>
                    </a:p>
                    <a:p>
                      <a:pPr marL="90488" marR="0" lvl="0" indent="-90488" algn="l" defTabSz="914400" rtl="0" eaLnBrk="1" fontAlgn="base" latinLnBrk="0" hangingPunct="1">
                        <a:lnSpc>
                          <a:spcPct val="100000"/>
                        </a:lnSpc>
                        <a:spcBef>
                          <a:spcPct val="0"/>
                        </a:spcBef>
                        <a:spcAft>
                          <a:spcPct val="0"/>
                        </a:spcAft>
                        <a:buClr>
                          <a:srgbClr val="58595B"/>
                        </a:buClr>
                        <a:buSzTx/>
                        <a:buFont typeface="Lucida Grande" pitchFamily="-52" charset="0"/>
                        <a:buChar char="–"/>
                        <a:tabLst/>
                      </a:pPr>
                      <a:r>
                        <a:rPr kumimoji="0" lang="en-US" sz="1100" b="0" i="0" u="none" strike="noStrike" cap="none" normalizeH="0" baseline="0" smtClean="0">
                          <a:ln>
                            <a:noFill/>
                          </a:ln>
                          <a:solidFill>
                            <a:srgbClr val="58595B"/>
                          </a:solidFill>
                          <a:effectLst/>
                          <a:latin typeface="Arial" charset="0"/>
                          <a:ea typeface="ＭＳ Ｐゴシック" pitchFamily="-52" charset="-128"/>
                        </a:rPr>
                        <a:t>Industry-leading POS inventory, deployment, repair and service</a:t>
                      </a:r>
                    </a:p>
                    <a:p>
                      <a:pPr marL="90488" marR="0" lvl="0" indent="-90488" algn="l" defTabSz="914400" rtl="0" eaLnBrk="1" fontAlgn="base" latinLnBrk="0" hangingPunct="1">
                        <a:lnSpc>
                          <a:spcPct val="100000"/>
                        </a:lnSpc>
                        <a:spcBef>
                          <a:spcPct val="0"/>
                        </a:spcBef>
                        <a:spcAft>
                          <a:spcPct val="0"/>
                        </a:spcAft>
                        <a:buClr>
                          <a:srgbClr val="58595B"/>
                        </a:buClr>
                        <a:buSzTx/>
                        <a:buFont typeface="Lucida Grande" pitchFamily="-52" charset="0"/>
                        <a:buChar char="–"/>
                        <a:tabLst/>
                      </a:pPr>
                      <a:r>
                        <a:rPr kumimoji="0" lang="en-US" sz="1100" b="0" i="0" u="none" strike="noStrike" cap="none" normalizeH="0" baseline="0" smtClean="0">
                          <a:ln>
                            <a:noFill/>
                          </a:ln>
                          <a:solidFill>
                            <a:srgbClr val="58595B"/>
                          </a:solidFill>
                          <a:effectLst/>
                          <a:latin typeface="Arial" charset="0"/>
                          <a:ea typeface="ＭＳ Ｐゴシック" pitchFamily="-52" charset="-128"/>
                        </a:rPr>
                        <a:t>Flexible payment options for equipment and software</a:t>
                      </a:r>
                    </a:p>
                  </a:txBody>
                  <a:tcPr horzOverflow="overflow">
                    <a:lnL w="6350" cap="flat" cmpd="sng" algn="ctr">
                      <a:solidFill>
                        <a:srgbClr val="58595B"/>
                      </a:solidFill>
                      <a:prstDash val="solid"/>
                      <a:round/>
                      <a:headEnd type="none" w="med" len="med"/>
                      <a:tailEnd type="none" w="med" len="med"/>
                    </a:lnL>
                    <a:lnR w="6350" cap="flat" cmpd="sng" algn="ctr">
                      <a:solidFill>
                        <a:srgbClr val="58595B"/>
                      </a:solidFill>
                      <a:prstDash val="solid"/>
                      <a:round/>
                      <a:headEnd type="none" w="med" len="med"/>
                      <a:tailEnd type="none" w="med" len="med"/>
                    </a:lnR>
                    <a:lnT w="6350" cap="flat" cmpd="sng" algn="ctr">
                      <a:solidFill>
                        <a:srgbClr val="58595B"/>
                      </a:solidFill>
                      <a:prstDash val="solid"/>
                      <a:round/>
                      <a:headEnd type="none" w="med" len="med"/>
                      <a:tailEnd type="none" w="med" len="med"/>
                    </a:lnT>
                    <a:lnB w="6350" cap="flat" cmpd="sng" algn="ctr">
                      <a:solidFill>
                        <a:srgbClr val="58595B"/>
                      </a:solidFill>
                      <a:prstDash val="solid"/>
                      <a:round/>
                      <a:headEnd type="none" w="med" len="med"/>
                      <a:tailEnd type="none" w="med" len="med"/>
                    </a:lnB>
                    <a:lnTlToBr>
                      <a:noFill/>
                    </a:lnTlToBr>
                    <a:lnBlToTr>
                      <a:noFill/>
                    </a:lnBlToTr>
                    <a:solidFill>
                      <a:srgbClr val="FFFFFF"/>
                    </a:solidFill>
                  </a:tcPr>
                </a:tc>
                <a:tc>
                  <a:txBody>
                    <a:bodyPr/>
                    <a:lstStyle/>
                    <a:p>
                      <a:pPr marL="90488" marR="0" lvl="0" indent="-90488" algn="l" defTabSz="914400" rtl="0" eaLnBrk="1" fontAlgn="base" latinLnBrk="0" hangingPunct="1">
                        <a:lnSpc>
                          <a:spcPct val="100000"/>
                        </a:lnSpc>
                        <a:spcBef>
                          <a:spcPct val="0"/>
                        </a:spcBef>
                        <a:spcAft>
                          <a:spcPct val="0"/>
                        </a:spcAft>
                        <a:buClr>
                          <a:srgbClr val="58595B"/>
                        </a:buClr>
                        <a:buSzTx/>
                        <a:buFont typeface="Lucida Grande" pitchFamily="-52" charset="0"/>
                        <a:buChar char="–"/>
                        <a:tabLst/>
                      </a:pPr>
                      <a:r>
                        <a:rPr kumimoji="0" lang="en-US" sz="1100" b="0" i="0" u="none" strike="noStrike" cap="none" normalizeH="0" baseline="0" smtClean="0">
                          <a:ln>
                            <a:noFill/>
                          </a:ln>
                          <a:solidFill>
                            <a:srgbClr val="58595B"/>
                          </a:solidFill>
                          <a:effectLst/>
                          <a:latin typeface="Arial" charset="0"/>
                          <a:ea typeface="ＭＳ Ｐゴシック" pitchFamily="-52" charset="-128"/>
                        </a:rPr>
                        <a:t>Assures the choices and options that work best for your business</a:t>
                      </a:r>
                    </a:p>
                    <a:p>
                      <a:pPr marL="90488" marR="0" lvl="0" indent="-90488" algn="l" defTabSz="914400" rtl="0" eaLnBrk="1" fontAlgn="base" latinLnBrk="0" hangingPunct="1">
                        <a:lnSpc>
                          <a:spcPct val="100000"/>
                        </a:lnSpc>
                        <a:spcBef>
                          <a:spcPct val="0"/>
                        </a:spcBef>
                        <a:spcAft>
                          <a:spcPct val="0"/>
                        </a:spcAft>
                        <a:buClr>
                          <a:srgbClr val="58595B"/>
                        </a:buClr>
                        <a:buSzTx/>
                        <a:buFont typeface="Lucida Grande" pitchFamily="-52" charset="0"/>
                        <a:buChar char="–"/>
                        <a:tabLst/>
                      </a:pPr>
                      <a:r>
                        <a:rPr kumimoji="0" lang="en-US" sz="1100" b="0" i="0" u="none" strike="noStrike" cap="none" normalizeH="0" baseline="0" smtClean="0">
                          <a:ln>
                            <a:noFill/>
                          </a:ln>
                          <a:solidFill>
                            <a:srgbClr val="58595B"/>
                          </a:solidFill>
                          <a:effectLst/>
                          <a:latin typeface="Arial" charset="0"/>
                          <a:ea typeface="ＭＳ Ｐゴシック" pitchFamily="-52" charset="-128"/>
                        </a:rPr>
                        <a:t>Confidence in equipment, installation and service</a:t>
                      </a:r>
                    </a:p>
                    <a:p>
                      <a:pPr marL="90488" marR="0" lvl="0" indent="-90488" algn="l" defTabSz="914400" rtl="0" eaLnBrk="1" fontAlgn="base" latinLnBrk="0" hangingPunct="1">
                        <a:lnSpc>
                          <a:spcPct val="100000"/>
                        </a:lnSpc>
                        <a:spcBef>
                          <a:spcPct val="0"/>
                        </a:spcBef>
                        <a:spcAft>
                          <a:spcPct val="0"/>
                        </a:spcAft>
                        <a:buClr>
                          <a:srgbClr val="58595B"/>
                        </a:buClr>
                        <a:buSzTx/>
                        <a:buFont typeface="Lucida Grande" pitchFamily="-52" charset="0"/>
                        <a:buChar char="–"/>
                        <a:tabLst/>
                      </a:pPr>
                      <a:r>
                        <a:rPr kumimoji="0" lang="en-US" sz="1100" b="0" i="0" u="none" strike="noStrike" cap="none" normalizeH="0" baseline="0" smtClean="0">
                          <a:ln>
                            <a:noFill/>
                          </a:ln>
                          <a:solidFill>
                            <a:srgbClr val="58595B"/>
                          </a:solidFill>
                          <a:effectLst/>
                          <a:latin typeface="Arial" charset="0"/>
                          <a:ea typeface="ＭＳ Ｐゴシック" pitchFamily="-52" charset="-128"/>
                        </a:rPr>
                        <a:t>Affordable options for your business</a:t>
                      </a:r>
                    </a:p>
                    <a:p>
                      <a:pPr marL="90488" marR="0" lvl="0" indent="-90488" algn="l" defTabSz="914400" rtl="0" eaLnBrk="1" fontAlgn="base" latinLnBrk="0" hangingPunct="1">
                        <a:lnSpc>
                          <a:spcPct val="100000"/>
                        </a:lnSpc>
                        <a:spcBef>
                          <a:spcPct val="0"/>
                        </a:spcBef>
                        <a:spcAft>
                          <a:spcPct val="0"/>
                        </a:spcAft>
                        <a:buClr>
                          <a:srgbClr val="58595B"/>
                        </a:buClr>
                        <a:buSzTx/>
                        <a:buFont typeface="Lucida Grande" pitchFamily="-52" charset="0"/>
                        <a:buChar char="–"/>
                        <a:tabLst/>
                      </a:pPr>
                      <a:endParaRPr kumimoji="0" lang="en-US" sz="1100" b="0" i="0" u="none" strike="noStrike" cap="none" normalizeH="0" baseline="0" smtClean="0">
                        <a:ln>
                          <a:noFill/>
                        </a:ln>
                        <a:solidFill>
                          <a:srgbClr val="58595B"/>
                        </a:solidFill>
                        <a:effectLst/>
                        <a:latin typeface="Arial" charset="0"/>
                        <a:ea typeface="ＭＳ Ｐゴシック" pitchFamily="-52" charset="-128"/>
                      </a:endParaRPr>
                    </a:p>
                  </a:txBody>
                  <a:tcPr horzOverflow="overflow">
                    <a:lnL w="6350" cap="flat" cmpd="sng" algn="ctr">
                      <a:solidFill>
                        <a:srgbClr val="58595B"/>
                      </a:solidFill>
                      <a:prstDash val="solid"/>
                      <a:round/>
                      <a:headEnd type="none" w="med" len="med"/>
                      <a:tailEnd type="none" w="med" len="med"/>
                    </a:lnL>
                    <a:lnR w="6350" cap="flat" cmpd="sng" algn="ctr">
                      <a:solidFill>
                        <a:srgbClr val="58595B"/>
                      </a:solidFill>
                      <a:prstDash val="solid"/>
                      <a:round/>
                      <a:headEnd type="none" w="med" len="med"/>
                      <a:tailEnd type="none" w="med" len="med"/>
                    </a:lnR>
                    <a:lnT w="6350" cap="flat" cmpd="sng" algn="ctr">
                      <a:solidFill>
                        <a:srgbClr val="58595B"/>
                      </a:solidFill>
                      <a:prstDash val="solid"/>
                      <a:round/>
                      <a:headEnd type="none" w="med" len="med"/>
                      <a:tailEnd type="none" w="med" len="med"/>
                    </a:lnT>
                    <a:lnB w="6350" cap="flat" cmpd="sng" algn="ctr">
                      <a:solidFill>
                        <a:srgbClr val="58595B"/>
                      </a:solidFill>
                      <a:prstDash val="solid"/>
                      <a:round/>
                      <a:headEnd type="none" w="med" len="med"/>
                      <a:tailEnd type="none" w="med" len="med"/>
                    </a:lnB>
                    <a:lnTlToBr>
                      <a:noFill/>
                    </a:lnTlToBr>
                    <a:lnBlToTr>
                      <a:noFill/>
                    </a:lnBlToTr>
                    <a:solidFill>
                      <a:srgbClr val="FFFFFF"/>
                    </a:solidFill>
                  </a:tcPr>
                </a:tc>
              </a:tr>
            </a:tbl>
          </a:graphicData>
        </a:graphic>
      </p:graphicFrame>
    </p:spTree>
  </p:cSld>
  <p:clrMapOvr>
    <a:masterClrMapping/>
  </p:clrMapOvr>
  <p:transition advTm="77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7" descr="10x7.5arc_section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099" name="Title 1"/>
          <p:cNvSpPr>
            <a:spLocks noGrp="1"/>
          </p:cNvSpPr>
          <p:nvPr>
            <p:ph type="title" idx="4294967295"/>
          </p:nvPr>
        </p:nvSpPr>
        <p:spPr>
          <a:xfrm>
            <a:off x="314325" y="2293938"/>
            <a:ext cx="7772400" cy="1362075"/>
          </a:xfrm>
        </p:spPr>
        <p:txBody>
          <a:bodyPr anchor="t"/>
          <a:lstStyle/>
          <a:p>
            <a:r>
              <a:rPr lang="en-US" sz="3000" dirty="0" smtClean="0"/>
              <a:t>Appendix</a:t>
            </a:r>
          </a:p>
        </p:txBody>
      </p:sp>
      <p:pic>
        <p:nvPicPr>
          <p:cNvPr id="4100" name="Picture 8"/>
          <p:cNvPicPr>
            <a:picLocks noChangeAspect="1"/>
          </p:cNvPicPr>
          <p:nvPr/>
        </p:nvPicPr>
        <p:blipFill>
          <a:blip r:embed="rId3"/>
          <a:srcRect/>
          <a:stretch>
            <a:fillRect/>
          </a:stretch>
        </p:blipFill>
        <p:spPr bwMode="auto">
          <a:xfrm>
            <a:off x="6316663" y="5600700"/>
            <a:ext cx="2743200" cy="11430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idx="4294967295"/>
          </p:nvPr>
        </p:nvSpPr>
        <p:spPr/>
        <p:txBody>
          <a:bodyPr/>
          <a:lstStyle/>
          <a:p>
            <a:r>
              <a:rPr lang="en-US" dirty="0" smtClean="0">
                <a:latin typeface="Arial" charset="0"/>
              </a:rPr>
              <a:t>First Data Global Gateway API</a:t>
            </a:r>
          </a:p>
        </p:txBody>
      </p:sp>
      <p:graphicFrame>
        <p:nvGraphicFramePr>
          <p:cNvPr id="21607" name="Group 103"/>
          <p:cNvGraphicFramePr>
            <a:graphicFrameLocks noGrp="1"/>
          </p:cNvGraphicFramePr>
          <p:nvPr/>
        </p:nvGraphicFramePr>
        <p:xfrm>
          <a:off x="565150" y="1941513"/>
          <a:ext cx="6540500" cy="3858579"/>
        </p:xfrm>
        <a:graphic>
          <a:graphicData uri="http://schemas.openxmlformats.org/drawingml/2006/table">
            <a:tbl>
              <a:tblPr/>
              <a:tblGrid>
                <a:gridCol w="1352550"/>
                <a:gridCol w="5187950"/>
              </a:tblGrid>
              <a:tr h="238125">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Arial" charset="0"/>
                          <a:ea typeface="ＭＳ Ｐゴシック" pitchFamily="112" charset="-128"/>
                        </a:rPr>
                        <a:t>Key features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r>
              <a:tr h="1006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bg1"/>
                        </a:solidFill>
                        <a:effectLst/>
                        <a:latin typeface="Arial" charset="0"/>
                        <a:ea typeface="ＭＳ Ｐゴシック"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
                          <a:srgbClr val="196984"/>
                        </a:buClr>
                        <a:buSzTx/>
                        <a:buFont typeface="Wingdings" pitchFamily="2" charset="2"/>
                        <a:buChar char="§"/>
                        <a:tabLst/>
                      </a:pPr>
                      <a:r>
                        <a:rPr kumimoji="0" lang="en-US" sz="1000" b="0" i="0" u="none" strike="noStrike" cap="none" normalizeH="0" baseline="0" smtClean="0">
                          <a:ln>
                            <a:noFill/>
                          </a:ln>
                          <a:solidFill>
                            <a:schemeClr val="tx1"/>
                          </a:solidFill>
                          <a:effectLst/>
                          <a:latin typeface="Arial" charset="0"/>
                          <a:ea typeface="ＭＳ Ｐゴシック" pitchFamily="112" charset="-128"/>
                        </a:rPr>
                        <a:t>  Supports all major card types and business-to-business Level II card transactions</a:t>
                      </a:r>
                    </a:p>
                    <a:p>
                      <a:pPr marL="0" marR="0" lvl="0" indent="0" algn="l" defTabSz="914400" rtl="0" eaLnBrk="1" fontAlgn="base" latinLnBrk="0" hangingPunct="1">
                        <a:lnSpc>
                          <a:spcPct val="100000"/>
                        </a:lnSpc>
                        <a:spcBef>
                          <a:spcPct val="0"/>
                        </a:spcBef>
                        <a:spcAft>
                          <a:spcPct val="0"/>
                        </a:spcAft>
                        <a:buClr>
                          <a:srgbClr val="196984"/>
                        </a:buClr>
                        <a:buSzTx/>
                        <a:buFont typeface="Wingdings" pitchFamily="2" charset="2"/>
                        <a:buChar char="§"/>
                        <a:tabLst/>
                      </a:pPr>
                      <a:r>
                        <a:rPr kumimoji="0" lang="en-US" sz="1000" b="0" i="0" u="none" strike="noStrike" cap="none" normalizeH="0" baseline="0" smtClean="0">
                          <a:ln>
                            <a:noFill/>
                          </a:ln>
                          <a:solidFill>
                            <a:schemeClr val="tx1"/>
                          </a:solidFill>
                          <a:effectLst/>
                          <a:latin typeface="Arial" charset="0"/>
                          <a:ea typeface="ＭＳ Ｐゴシック" pitchFamily="112" charset="-128"/>
                        </a:rPr>
                        <a:t>  Supports alternative payments including Google Checkout™, PayPal®, eBillme™</a:t>
                      </a:r>
                    </a:p>
                    <a:p>
                      <a:pPr marL="0" marR="0" lvl="0" indent="0" algn="l" defTabSz="914400" rtl="0" eaLnBrk="1" fontAlgn="base" latinLnBrk="0" hangingPunct="1">
                        <a:lnSpc>
                          <a:spcPct val="100000"/>
                        </a:lnSpc>
                        <a:spcBef>
                          <a:spcPct val="0"/>
                        </a:spcBef>
                        <a:spcAft>
                          <a:spcPct val="0"/>
                        </a:spcAft>
                        <a:buClr>
                          <a:srgbClr val="196984"/>
                        </a:buClr>
                        <a:buSzTx/>
                        <a:buFontTx/>
                        <a:buNone/>
                        <a:tabLst/>
                      </a:pPr>
                      <a:r>
                        <a:rPr kumimoji="0" lang="en-US" sz="1000" b="0" i="0" u="none" strike="noStrike" cap="none" normalizeH="0" baseline="0" smtClean="0">
                          <a:ln>
                            <a:noFill/>
                          </a:ln>
                          <a:solidFill>
                            <a:schemeClr val="tx1"/>
                          </a:solidFill>
                          <a:effectLst/>
                          <a:latin typeface="Arial" charset="0"/>
                          <a:ea typeface="ＭＳ Ｐゴシック" pitchFamily="112" charset="-128"/>
                        </a:rPr>
                        <a:t>    and Amazon Payments</a:t>
                      </a:r>
                      <a:r>
                        <a:rPr kumimoji="0" lang="en-US" sz="1000" b="0" i="0" u="none" strike="noStrike" cap="none" normalizeH="0" baseline="30000" smtClean="0">
                          <a:ln>
                            <a:noFill/>
                          </a:ln>
                          <a:solidFill>
                            <a:schemeClr val="tx1"/>
                          </a:solidFill>
                          <a:effectLst/>
                          <a:latin typeface="Arial" charset="0"/>
                          <a:ea typeface="ＭＳ Ｐゴシック" pitchFamily="112" charset="-128"/>
                        </a:rPr>
                        <a:t>™</a:t>
                      </a:r>
                    </a:p>
                    <a:p>
                      <a:pPr marL="0" marR="0" lvl="0" indent="0" algn="l" defTabSz="914400" rtl="0" eaLnBrk="1" fontAlgn="base" latinLnBrk="0" hangingPunct="1">
                        <a:lnSpc>
                          <a:spcPct val="100000"/>
                        </a:lnSpc>
                        <a:spcBef>
                          <a:spcPct val="0"/>
                        </a:spcBef>
                        <a:spcAft>
                          <a:spcPct val="0"/>
                        </a:spcAft>
                        <a:buClr>
                          <a:srgbClr val="196984"/>
                        </a:buClr>
                        <a:buSzTx/>
                        <a:buFont typeface="Wingdings" pitchFamily="2" charset="2"/>
                        <a:buChar char="§"/>
                        <a:tabLst/>
                      </a:pPr>
                      <a:r>
                        <a:rPr kumimoji="0" lang="en-US" sz="1000" b="0" i="0" u="none" strike="noStrike" cap="none" normalizeH="0" baseline="0" smtClean="0">
                          <a:ln>
                            <a:noFill/>
                          </a:ln>
                          <a:solidFill>
                            <a:schemeClr val="tx1"/>
                          </a:solidFill>
                          <a:effectLst/>
                          <a:latin typeface="Arial" charset="0"/>
                          <a:ea typeface="ＭＳ Ｐゴシック" pitchFamily="112" charset="-128"/>
                        </a:rPr>
                        <a:t>  Merchant retains complete control of the look and feel of merchant’s website</a:t>
                      </a:r>
                    </a:p>
                    <a:p>
                      <a:pPr marL="0" marR="0" lvl="0" indent="0" algn="l" defTabSz="914400" rtl="0" eaLnBrk="1" fontAlgn="base" latinLnBrk="0" hangingPunct="1">
                        <a:lnSpc>
                          <a:spcPct val="100000"/>
                        </a:lnSpc>
                        <a:spcBef>
                          <a:spcPct val="0"/>
                        </a:spcBef>
                        <a:spcAft>
                          <a:spcPct val="0"/>
                        </a:spcAft>
                        <a:buClr>
                          <a:srgbClr val="196984"/>
                        </a:buClr>
                        <a:buSzTx/>
                        <a:buFont typeface="Wingdings" pitchFamily="2" charset="2"/>
                        <a:buChar char="§"/>
                        <a:tabLst/>
                      </a:pPr>
                      <a:r>
                        <a:rPr kumimoji="0" lang="en-US" sz="1000" b="0" i="0" u="none" strike="noStrike" cap="none" normalizeH="0" baseline="0" smtClean="0">
                          <a:ln>
                            <a:noFill/>
                          </a:ln>
                          <a:solidFill>
                            <a:schemeClr val="tx1"/>
                          </a:solidFill>
                          <a:effectLst/>
                          <a:latin typeface="Arial" charset="0"/>
                          <a:ea typeface="ＭＳ Ｐゴシック" pitchFamily="112" charset="-128"/>
                        </a:rPr>
                        <a:t>  Compatible with multiple programming languages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87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Arial" charset="0"/>
                          <a:ea typeface="ＭＳ Ｐゴシック" pitchFamily="112" charset="-128"/>
                        </a:rPr>
                        <a:t>Key benefits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harset="0"/>
                        <a:ea typeface="ＭＳ Ｐゴシック"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r>
              <a:tr h="447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196984"/>
                          </a:solidFill>
                          <a:effectLst/>
                          <a:latin typeface="Arial" charset="0"/>
                          <a:ea typeface="ＭＳ Ｐゴシック" pitchFamily="112" charset="-128"/>
                        </a:rPr>
                        <a:t>Intelligent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ea typeface="ＭＳ Ｐゴシック" pitchFamily="112" charset="-128"/>
                        </a:rPr>
                        <a:t>Cost savings:</a:t>
                      </a:r>
                      <a:r>
                        <a:rPr kumimoji="0" lang="en-US" sz="1000" b="0" i="0" u="none" strike="noStrike" cap="none" normalizeH="0" baseline="0" smtClean="0">
                          <a:ln>
                            <a:noFill/>
                          </a:ln>
                          <a:solidFill>
                            <a:schemeClr val="tx1"/>
                          </a:solidFill>
                          <a:effectLst/>
                          <a:latin typeface="Arial" charset="0"/>
                          <a:ea typeface="ＭＳ Ｐゴシック" pitchFamily="112" charset="-128"/>
                        </a:rPr>
                        <a:t> Minimal upfront costs and reduced payment processing costs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ea typeface="ＭＳ Ｐゴシック" pitchFamily="112" charset="-128"/>
                        </a:rPr>
                        <a:t>Incremental revenue: </a:t>
                      </a:r>
                      <a:r>
                        <a:rPr kumimoji="0" lang="en-US" sz="1000" b="0" i="0" u="none" strike="noStrike" cap="none" normalizeH="0" baseline="0" smtClean="0">
                          <a:ln>
                            <a:noFill/>
                          </a:ln>
                          <a:solidFill>
                            <a:schemeClr val="tx1"/>
                          </a:solidFill>
                          <a:effectLst/>
                          <a:latin typeface="Arial" charset="0"/>
                          <a:ea typeface="ＭＳ Ｐゴシック" pitchFamily="112" charset="-128"/>
                        </a:rPr>
                        <a:t>Increased revenue potential via alternative payment options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196984"/>
                          </a:solidFill>
                          <a:effectLst/>
                          <a:latin typeface="Arial" charset="0"/>
                          <a:ea typeface="ＭＳ Ｐゴシック" pitchFamily="112" charset="-128"/>
                        </a:rPr>
                        <a:t>Innovative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ea typeface="ＭＳ Ｐゴシック" pitchFamily="112" charset="-128"/>
                        </a:rPr>
                        <a:t>Integration: </a:t>
                      </a:r>
                      <a:r>
                        <a:rPr kumimoji="0" lang="en-US" sz="1000" b="0" i="0" u="none" strike="noStrike" cap="none" normalizeH="0" baseline="0" smtClean="0">
                          <a:ln>
                            <a:noFill/>
                          </a:ln>
                          <a:solidFill>
                            <a:schemeClr val="tx1"/>
                          </a:solidFill>
                          <a:effectLst/>
                          <a:latin typeface="Arial" charset="0"/>
                          <a:ea typeface="ＭＳ Ｐゴシック" pitchFamily="112" charset="-128"/>
                        </a:rPr>
                        <a:t>Seamlessly integrate payment functionality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0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196984"/>
                          </a:solidFill>
                          <a:effectLst/>
                          <a:latin typeface="Arial" charset="0"/>
                          <a:ea typeface="ＭＳ Ｐゴシック" pitchFamily="112" charset="-128"/>
                        </a:rPr>
                        <a:t>Fast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ea typeface="ＭＳ Ｐゴシック" pitchFamily="112" charset="-128"/>
                        </a:rPr>
                        <a:t>Flexibility: </a:t>
                      </a:r>
                      <a:r>
                        <a:rPr kumimoji="0" lang="en-US" sz="1000" b="0" i="0" u="none" strike="noStrike" cap="none" normalizeH="0" baseline="0" smtClean="0">
                          <a:ln>
                            <a:noFill/>
                          </a:ln>
                          <a:solidFill>
                            <a:schemeClr val="tx1"/>
                          </a:solidFill>
                          <a:effectLst/>
                          <a:latin typeface="Arial" charset="0"/>
                          <a:ea typeface="ＭＳ Ｐゴシック" pitchFamily="112" charset="-128"/>
                        </a:rPr>
                        <a:t>Option to schedule recurring payments as needed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45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196984"/>
                          </a:solidFill>
                          <a:effectLst/>
                          <a:latin typeface="Arial" charset="0"/>
                          <a:ea typeface="ＭＳ Ｐゴシック" pitchFamily="112" charset="-128"/>
                        </a:rPr>
                        <a:t>Secure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ea typeface="ＭＳ Ｐゴシック" pitchFamily="112" charset="-128"/>
                        </a:rPr>
                        <a:t>Reduced  risk: </a:t>
                      </a:r>
                      <a:r>
                        <a:rPr kumimoji="0" lang="en-US" sz="1000" b="0" i="0" u="none" strike="noStrike" cap="none" normalizeH="0" baseline="0" smtClean="0">
                          <a:ln>
                            <a:noFill/>
                          </a:ln>
                          <a:solidFill>
                            <a:schemeClr val="tx1"/>
                          </a:solidFill>
                          <a:effectLst/>
                          <a:latin typeface="Arial" charset="0"/>
                          <a:ea typeface="ＭＳ Ｐゴシック" pitchFamily="112" charset="-128"/>
                        </a:rPr>
                        <a:t>Lower interchange rates by implementing MasterCard Secure Code</a:t>
                      </a:r>
                      <a:r>
                        <a:rPr kumimoji="0" lang="en-US" sz="1000" b="0" i="0" u="none" strike="noStrike" cap="none" normalizeH="0" baseline="0" smtClean="0">
                          <a:ln>
                            <a:noFill/>
                          </a:ln>
                          <a:solidFill>
                            <a:schemeClr val="tx1"/>
                          </a:solidFill>
                          <a:effectLst/>
                          <a:latin typeface="Arial" charset="0"/>
                          <a:ea typeface="ＭＳ Ｐゴシック" pitchFamily="112" charset="-128"/>
                          <a:cs typeface="Arial" charset="0"/>
                        </a:rPr>
                        <a:t>™</a:t>
                      </a:r>
                      <a:r>
                        <a:rPr kumimoji="0" lang="en-US" sz="1000" b="0" i="0" u="none" strike="noStrike" cap="none" normalizeH="0" baseline="0" smtClean="0">
                          <a:ln>
                            <a:noFill/>
                          </a:ln>
                          <a:solidFill>
                            <a:schemeClr val="tx1"/>
                          </a:solidFill>
                          <a:effectLst/>
                          <a:latin typeface="Arial" charset="0"/>
                          <a:ea typeface="ＭＳ Ｐゴシック" pitchFamily="112" charset="-128"/>
                        </a:rPr>
                        <a:t> and Verified by Visa fraud prevention tools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0350">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Arial" charset="0"/>
                          <a:ea typeface="ＭＳ Ｐゴシック" pitchFamily="112" charset="-128"/>
                        </a:rPr>
                        <a:t>Competitive advantage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r>
              <a:tr h="498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bg1"/>
                        </a:solidFill>
                        <a:effectLst/>
                        <a:latin typeface="Arial" charset="0"/>
                        <a:ea typeface="ＭＳ Ｐゴシック"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ea typeface="ＭＳ Ｐゴシック" pitchFamily="112" charset="-128"/>
                        </a:rPr>
                        <a:t>The eCommerce payment solution that seamlessly integrates with your website, enabling you to grow your business and reduce processing costs.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92194" name="Picture 44" descr="icons"/>
          <p:cNvPicPr>
            <a:picLocks noChangeAspect="1" noChangeArrowheads="1"/>
          </p:cNvPicPr>
          <p:nvPr/>
        </p:nvPicPr>
        <p:blipFill>
          <a:blip r:embed="rId3"/>
          <a:srcRect l="981" t="5508" r="86070" b="74460"/>
          <a:stretch>
            <a:fillRect/>
          </a:stretch>
        </p:blipFill>
        <p:spPr bwMode="auto">
          <a:xfrm>
            <a:off x="7826375" y="733425"/>
            <a:ext cx="750888" cy="757238"/>
          </a:xfrm>
          <a:prstGeom prst="rect">
            <a:avLst/>
          </a:prstGeom>
          <a:noFill/>
          <a:ln w="9525">
            <a:noFill/>
            <a:miter lim="800000"/>
            <a:headEnd/>
            <a:tailEnd/>
          </a:ln>
        </p:spPr>
      </p:pic>
      <p:sp>
        <p:nvSpPr>
          <p:cNvPr id="92195" name="Text Placeholder 12"/>
          <p:cNvSpPr txBox="1">
            <a:spLocks/>
          </p:cNvSpPr>
          <p:nvPr/>
        </p:nvSpPr>
        <p:spPr bwMode="auto">
          <a:xfrm>
            <a:off x="539750" y="1546225"/>
            <a:ext cx="7762875" cy="330200"/>
          </a:xfrm>
          <a:prstGeom prst="rect">
            <a:avLst/>
          </a:prstGeom>
          <a:noFill/>
          <a:ln w="9525">
            <a:noFill/>
            <a:miter lim="800000"/>
            <a:headEnd/>
            <a:tailEnd/>
          </a:ln>
        </p:spPr>
        <p:txBody>
          <a:bodyPr lIns="0" tIns="0" rIns="0" bIns="0"/>
          <a:lstStyle/>
          <a:p>
            <a:pPr defTabSz="914400"/>
            <a:r>
              <a:rPr lang="en-US" sz="1600">
                <a:cs typeface="Arial" charset="0"/>
              </a:rPr>
              <a:t>Integrated eCommerce capabilities for virtually any website</a:t>
            </a:r>
          </a:p>
        </p:txBody>
      </p:sp>
      <p:sp>
        <p:nvSpPr>
          <p:cNvPr id="8" name="Rectangle 10"/>
          <p:cNvSpPr>
            <a:spLocks noChangeArrowheads="1"/>
          </p:cNvSpPr>
          <p:nvPr/>
        </p:nvSpPr>
        <p:spPr bwMode="auto">
          <a:xfrm>
            <a:off x="8686800" y="6419850"/>
            <a:ext cx="457200" cy="250825"/>
          </a:xfrm>
          <a:prstGeom prst="rect">
            <a:avLst/>
          </a:prstGeom>
          <a:noFill/>
          <a:ln w="9525">
            <a:noFill/>
            <a:miter lim="800000"/>
            <a:headEnd/>
            <a:tailEnd/>
          </a:ln>
        </p:spPr>
        <p:txBody>
          <a:bodyPr/>
          <a:lstStyle>
            <a:lvl1pPr>
              <a:defRPr sz="900">
                <a:solidFill>
                  <a:srgbClr val="A6A6A6"/>
                </a:solidFill>
                <a:ea typeface="ＭＳ Ｐゴシック" pitchFamily="-96" charset="-128"/>
                <a:cs typeface="Arial" charset="0"/>
              </a:defRPr>
            </a:lvl1pPr>
          </a:lstStyle>
          <a:p>
            <a:pPr>
              <a:defRPr/>
            </a:pPr>
            <a:fld id="{9B49D764-9C64-49B6-A50D-11BE6146F3F3}" type="slidenum">
              <a:rPr lang="en-US"/>
              <a:pPr>
                <a:defRPr/>
              </a:pPr>
              <a:t>12</a:t>
            </a:fld>
            <a:endParaRPr lang="en-US"/>
          </a:p>
        </p:txBody>
      </p:sp>
    </p:spTree>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idx="4294967295"/>
          </p:nvPr>
        </p:nvSpPr>
        <p:spPr/>
        <p:txBody>
          <a:bodyPr/>
          <a:lstStyle/>
          <a:p>
            <a:r>
              <a:rPr lang="en-US" smtClean="0">
                <a:latin typeface="Arial" charset="0"/>
              </a:rPr>
              <a:t>First Data Global Gateway Connect</a:t>
            </a:r>
          </a:p>
        </p:txBody>
      </p:sp>
      <p:graphicFrame>
        <p:nvGraphicFramePr>
          <p:cNvPr id="22601" name="Group 73"/>
          <p:cNvGraphicFramePr>
            <a:graphicFrameLocks noGrp="1"/>
          </p:cNvGraphicFramePr>
          <p:nvPr/>
        </p:nvGraphicFramePr>
        <p:xfrm>
          <a:off x="558800" y="2020888"/>
          <a:ext cx="6396038" cy="3835403"/>
        </p:xfrm>
        <a:graphic>
          <a:graphicData uri="http://schemas.openxmlformats.org/drawingml/2006/table">
            <a:tbl>
              <a:tblPr/>
              <a:tblGrid>
                <a:gridCol w="1322388"/>
                <a:gridCol w="5073650"/>
              </a:tblGrid>
              <a:tr h="322263">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Arial" charset="0"/>
                          <a:ea typeface="ＭＳ Ｐゴシック" pitchFamily="112" charset="-128"/>
                        </a:rPr>
                        <a:t>Key features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r>
              <a:tr h="727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bg1"/>
                        </a:solidFill>
                        <a:effectLst/>
                        <a:latin typeface="Arial" charset="0"/>
                        <a:ea typeface="ＭＳ Ｐゴシック"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Times" pitchFamily="-64" charset="0"/>
                        <a:buChar char="•"/>
                        <a:tabLst/>
                      </a:pPr>
                      <a:r>
                        <a:rPr kumimoji="0" lang="en-US" sz="1000" b="0" i="0" u="none" strike="noStrike" cap="none" normalizeH="0" baseline="0" smtClean="0">
                          <a:ln>
                            <a:noFill/>
                          </a:ln>
                          <a:solidFill>
                            <a:schemeClr val="tx1"/>
                          </a:solidFill>
                          <a:effectLst/>
                          <a:latin typeface="Arial" charset="0"/>
                          <a:ea typeface="ＭＳ Ｐゴシック" pitchFamily="112" charset="-128"/>
                        </a:rPr>
                        <a:t>  Hosted online payment solution</a:t>
                      </a:r>
                    </a:p>
                    <a:p>
                      <a:pPr marL="0" marR="0" lvl="0" indent="0" algn="l" defTabSz="914400" rtl="0" eaLnBrk="1" fontAlgn="base" latinLnBrk="0" hangingPunct="1">
                        <a:lnSpc>
                          <a:spcPct val="100000"/>
                        </a:lnSpc>
                        <a:spcBef>
                          <a:spcPct val="0"/>
                        </a:spcBef>
                        <a:spcAft>
                          <a:spcPct val="0"/>
                        </a:spcAft>
                        <a:buClr>
                          <a:schemeClr val="accent2"/>
                        </a:buClr>
                        <a:buSzTx/>
                        <a:buFont typeface="Times" pitchFamily="-64" charset="0"/>
                        <a:buChar char="•"/>
                        <a:tabLst/>
                      </a:pPr>
                      <a:r>
                        <a:rPr kumimoji="0" lang="en-US" sz="1000" b="0" i="0" u="none" strike="noStrike" cap="none" normalizeH="0" baseline="0" smtClean="0">
                          <a:ln>
                            <a:noFill/>
                          </a:ln>
                          <a:solidFill>
                            <a:schemeClr val="tx1"/>
                          </a:solidFill>
                          <a:effectLst/>
                          <a:latin typeface="Arial" charset="0"/>
                          <a:ea typeface="ＭＳ Ｐゴシック" pitchFamily="112" charset="-128"/>
                        </a:rPr>
                        <a:t>  Several development options available for varying business/IT needs  </a:t>
                      </a:r>
                    </a:p>
                    <a:p>
                      <a:pPr marL="0" marR="0" lvl="0" indent="0" algn="l" defTabSz="914400" rtl="0" eaLnBrk="1" fontAlgn="base" latinLnBrk="0" hangingPunct="1">
                        <a:lnSpc>
                          <a:spcPct val="100000"/>
                        </a:lnSpc>
                        <a:spcBef>
                          <a:spcPct val="0"/>
                        </a:spcBef>
                        <a:spcAft>
                          <a:spcPct val="0"/>
                        </a:spcAft>
                        <a:buClr>
                          <a:schemeClr val="accent2"/>
                        </a:buClr>
                        <a:buSzTx/>
                        <a:buFont typeface="Times" pitchFamily="-64" charset="0"/>
                        <a:buChar char="•"/>
                        <a:tabLst/>
                      </a:pPr>
                      <a:r>
                        <a:rPr kumimoji="0" lang="en-US" sz="1000" b="0" i="0" u="none" strike="noStrike" cap="none" normalizeH="0" baseline="0" smtClean="0">
                          <a:ln>
                            <a:noFill/>
                          </a:ln>
                          <a:solidFill>
                            <a:schemeClr val="tx1"/>
                          </a:solidFill>
                          <a:effectLst/>
                          <a:latin typeface="Arial" charset="0"/>
                          <a:ea typeface="ＭＳ Ｐゴシック" pitchFamily="112" charset="-128"/>
                        </a:rPr>
                        <a:t>  Supports all major card types and business-to-business Level II card transactions</a:t>
                      </a:r>
                    </a:p>
                    <a:p>
                      <a:pPr marL="0" marR="0" lvl="0" indent="0" algn="l" defTabSz="914400" rtl="0" eaLnBrk="1" fontAlgn="base" latinLnBrk="0" hangingPunct="1">
                        <a:lnSpc>
                          <a:spcPct val="100000"/>
                        </a:lnSpc>
                        <a:spcBef>
                          <a:spcPct val="0"/>
                        </a:spcBef>
                        <a:spcAft>
                          <a:spcPct val="0"/>
                        </a:spcAft>
                        <a:buClr>
                          <a:schemeClr val="accent2"/>
                        </a:buClr>
                        <a:buSzTx/>
                        <a:buFont typeface="Times" pitchFamily="-64" charset="0"/>
                        <a:buChar char="•"/>
                        <a:tabLst/>
                      </a:pPr>
                      <a:r>
                        <a:rPr kumimoji="0" lang="en-US" sz="1000" b="0" i="0" u="none" strike="noStrike" cap="none" normalizeH="0" baseline="0" smtClean="0">
                          <a:ln>
                            <a:noFill/>
                          </a:ln>
                          <a:solidFill>
                            <a:schemeClr val="tx1"/>
                          </a:solidFill>
                          <a:effectLst/>
                          <a:latin typeface="Arial" charset="0"/>
                          <a:ea typeface="ＭＳ Ｐゴシック" pitchFamily="112" charset="-128"/>
                        </a:rPr>
                        <a:t>  Recurring payments functionality, plus emailed receipts and order confirmation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05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Arial" charset="0"/>
                          <a:ea typeface="ＭＳ Ｐゴシック" pitchFamily="112" charset="-128"/>
                        </a:rPr>
                        <a:t>Key benefits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harset="0"/>
                        <a:ea typeface="ＭＳ Ｐゴシック"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r>
              <a:tr h="4714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196984"/>
                          </a:solidFill>
                          <a:effectLst/>
                          <a:latin typeface="Arial" charset="0"/>
                          <a:ea typeface="ＭＳ Ｐゴシック" pitchFamily="112" charset="-128"/>
                        </a:rPr>
                        <a:t>Intelligent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ea typeface="ＭＳ Ｐゴシック" pitchFamily="112" charset="-128"/>
                        </a:rPr>
                        <a:t>Cost savings:</a:t>
                      </a:r>
                      <a:r>
                        <a:rPr kumimoji="0" lang="en-US" sz="1000" b="0" i="0" u="none" strike="noStrike" cap="none" normalizeH="0" baseline="0" smtClean="0">
                          <a:ln>
                            <a:noFill/>
                          </a:ln>
                          <a:solidFill>
                            <a:schemeClr val="tx1"/>
                          </a:solidFill>
                          <a:effectLst/>
                          <a:latin typeface="Arial" charset="0"/>
                          <a:ea typeface="ＭＳ Ｐゴシック" pitchFamily="112" charset="-128"/>
                        </a:rPr>
                        <a:t> Minimal upfront costs and reduced payment processing costs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ea typeface="ＭＳ Ｐゴシック" pitchFamily="112" charset="-128"/>
                        </a:rPr>
                        <a:t>Incremental sales: </a:t>
                      </a:r>
                      <a:r>
                        <a:rPr kumimoji="0" lang="en-US" sz="1000" b="0" i="0" u="none" strike="noStrike" cap="none" normalizeH="0" baseline="0" smtClean="0">
                          <a:ln>
                            <a:noFill/>
                          </a:ln>
                          <a:solidFill>
                            <a:schemeClr val="tx1"/>
                          </a:solidFill>
                          <a:effectLst/>
                          <a:latin typeface="Arial" charset="0"/>
                          <a:ea typeface="ＭＳ Ｐゴシック" pitchFamily="112" charset="-128"/>
                        </a:rPr>
                        <a:t>Increased revenue per customer per visit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7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196984"/>
                          </a:solidFill>
                          <a:effectLst/>
                          <a:latin typeface="Arial" charset="0"/>
                          <a:ea typeface="ＭＳ Ｐゴシック" pitchFamily="112" charset="-128"/>
                        </a:rPr>
                        <a:t>Innovative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ea typeface="ＭＳ Ｐゴシック" pitchFamily="112" charset="-128"/>
                        </a:rPr>
                        <a:t>Easily enables eCommerce on merchant websites</a:t>
                      </a:r>
                      <a:endParaRPr kumimoji="0" lang="en-US" sz="1000" b="0" i="0" u="none" strike="noStrike" cap="none" normalizeH="0" baseline="0" smtClean="0">
                        <a:ln>
                          <a:noFill/>
                        </a:ln>
                        <a:solidFill>
                          <a:schemeClr val="tx1"/>
                        </a:solidFill>
                        <a:effectLst/>
                        <a:latin typeface="Arial" charset="0"/>
                        <a:ea typeface="ＭＳ Ｐゴシック"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7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196984"/>
                          </a:solidFill>
                          <a:effectLst/>
                          <a:latin typeface="Arial" charset="0"/>
                          <a:ea typeface="ＭＳ Ｐゴシック" pitchFamily="112" charset="-128"/>
                        </a:rPr>
                        <a:t>Fast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ea typeface="ＭＳ Ｐゴシック" pitchFamily="112" charset="-128"/>
                        </a:rPr>
                        <a:t>Accepts multiple payment types</a:t>
                      </a:r>
                      <a:endParaRPr kumimoji="0" lang="en-US" sz="1000" b="0" i="0" u="none" strike="noStrike" cap="none" normalizeH="0" baseline="0" smtClean="0">
                        <a:ln>
                          <a:noFill/>
                        </a:ln>
                        <a:solidFill>
                          <a:schemeClr val="tx1"/>
                        </a:solidFill>
                        <a:effectLst/>
                        <a:latin typeface="Arial" charset="0"/>
                        <a:ea typeface="ＭＳ Ｐゴシック"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13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196984"/>
                          </a:solidFill>
                          <a:effectLst/>
                          <a:latin typeface="Arial" charset="0"/>
                          <a:ea typeface="ＭＳ Ｐゴシック" pitchFamily="112" charset="-128"/>
                        </a:rPr>
                        <a:t>Secure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ea typeface="ＭＳ Ｐゴシック" pitchFamily="112" charset="-128"/>
                        </a:rPr>
                        <a:t>Reduced Risk: </a:t>
                      </a:r>
                      <a:r>
                        <a:rPr kumimoji="0" lang="en-US" sz="1000" b="0" i="0" u="none" strike="noStrike" cap="none" normalizeH="0" baseline="0" smtClean="0">
                          <a:ln>
                            <a:noFill/>
                          </a:ln>
                          <a:solidFill>
                            <a:schemeClr val="tx1"/>
                          </a:solidFill>
                          <a:effectLst/>
                          <a:latin typeface="Arial" charset="0"/>
                          <a:ea typeface="ＭＳ Ｐゴシック" pitchFamily="112" charset="-128"/>
                        </a:rPr>
                        <a:t>We host the payment processing, ensuring that customer data is secure by accommodating the latest compliance standards.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5438">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Arial" charset="0"/>
                          <a:ea typeface="ＭＳ Ｐゴシック" pitchFamily="112" charset="-128"/>
                        </a:rPr>
                        <a:t>Competitive advantage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r>
              <a:tr h="43973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bg1"/>
                        </a:solidFill>
                        <a:effectLst/>
                        <a:latin typeface="Arial" charset="0"/>
                        <a:ea typeface="ＭＳ Ｐゴシック"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ea typeface="ＭＳ Ｐゴシック" pitchFamily="112" charset="-128"/>
                        </a:rPr>
                        <a:t>The quick and easy way to add payment capabilities to your website, while reducing the risk associated with payment acceptance.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94242" name="Picture 45" descr="icons"/>
          <p:cNvPicPr>
            <a:picLocks noChangeAspect="1" noChangeArrowheads="1"/>
          </p:cNvPicPr>
          <p:nvPr/>
        </p:nvPicPr>
        <p:blipFill>
          <a:blip r:embed="rId3"/>
          <a:srcRect l="981" t="5508" r="86070" b="74460"/>
          <a:stretch>
            <a:fillRect/>
          </a:stretch>
        </p:blipFill>
        <p:spPr bwMode="auto">
          <a:xfrm>
            <a:off x="7826375" y="733425"/>
            <a:ext cx="750888" cy="757238"/>
          </a:xfrm>
          <a:prstGeom prst="rect">
            <a:avLst/>
          </a:prstGeom>
          <a:noFill/>
          <a:ln w="9525">
            <a:noFill/>
            <a:miter lim="800000"/>
            <a:headEnd/>
            <a:tailEnd/>
          </a:ln>
        </p:spPr>
      </p:pic>
      <p:sp>
        <p:nvSpPr>
          <p:cNvPr id="94243" name="Text Placeholder 12"/>
          <p:cNvSpPr txBox="1">
            <a:spLocks/>
          </p:cNvSpPr>
          <p:nvPr/>
        </p:nvSpPr>
        <p:spPr bwMode="auto">
          <a:xfrm>
            <a:off x="539750" y="1546225"/>
            <a:ext cx="7762875" cy="330200"/>
          </a:xfrm>
          <a:prstGeom prst="rect">
            <a:avLst/>
          </a:prstGeom>
          <a:noFill/>
          <a:ln w="9525">
            <a:noFill/>
            <a:miter lim="800000"/>
            <a:headEnd/>
            <a:tailEnd/>
          </a:ln>
        </p:spPr>
        <p:txBody>
          <a:bodyPr lIns="0" tIns="0" rIns="0" bIns="0"/>
          <a:lstStyle/>
          <a:p>
            <a:pPr defTabSz="914400"/>
            <a:r>
              <a:rPr lang="en-US" sz="1600">
                <a:cs typeface="Arial" charset="0"/>
              </a:rPr>
              <a:t>Simplified, hosted solution adds payment functionality to a website.</a:t>
            </a:r>
          </a:p>
        </p:txBody>
      </p:sp>
      <p:sp>
        <p:nvSpPr>
          <p:cNvPr id="8" name="Rectangle 10"/>
          <p:cNvSpPr>
            <a:spLocks noChangeArrowheads="1"/>
          </p:cNvSpPr>
          <p:nvPr/>
        </p:nvSpPr>
        <p:spPr bwMode="auto">
          <a:xfrm>
            <a:off x="8686800" y="6419850"/>
            <a:ext cx="457200" cy="250825"/>
          </a:xfrm>
          <a:prstGeom prst="rect">
            <a:avLst/>
          </a:prstGeom>
          <a:noFill/>
          <a:ln w="9525">
            <a:noFill/>
            <a:miter lim="800000"/>
            <a:headEnd/>
            <a:tailEnd/>
          </a:ln>
        </p:spPr>
        <p:txBody>
          <a:bodyPr/>
          <a:lstStyle>
            <a:lvl1pPr>
              <a:defRPr sz="900">
                <a:solidFill>
                  <a:srgbClr val="A6A6A6"/>
                </a:solidFill>
                <a:ea typeface="ＭＳ Ｐゴシック" pitchFamily="-96" charset="-128"/>
                <a:cs typeface="Arial" charset="0"/>
              </a:defRPr>
            </a:lvl1pPr>
          </a:lstStyle>
          <a:p>
            <a:pPr>
              <a:defRPr/>
            </a:pPr>
            <a:fld id="{3C2CA28D-FEC7-4C09-8C59-FAC5756DA0EF}" type="slidenum">
              <a:rPr lang="en-US"/>
              <a:pPr>
                <a:defRPr/>
              </a:pPr>
              <a:t>13</a:t>
            </a:fld>
            <a:endParaRPr lang="en-US"/>
          </a:p>
        </p:txBody>
      </p:sp>
    </p:spTree>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idx="4294967295"/>
          </p:nvPr>
        </p:nvSpPr>
        <p:spPr/>
        <p:txBody>
          <a:bodyPr/>
          <a:lstStyle/>
          <a:p>
            <a:r>
              <a:rPr lang="en-US" smtClean="0">
                <a:latin typeface="Arial" charset="0"/>
              </a:rPr>
              <a:t>First Data Global Gateway Virtual Terminal</a:t>
            </a:r>
          </a:p>
        </p:txBody>
      </p:sp>
      <p:graphicFrame>
        <p:nvGraphicFramePr>
          <p:cNvPr id="23625" name="Group 73"/>
          <p:cNvGraphicFramePr>
            <a:graphicFrameLocks noGrp="1"/>
          </p:cNvGraphicFramePr>
          <p:nvPr/>
        </p:nvGraphicFramePr>
        <p:xfrm>
          <a:off x="569913" y="2041525"/>
          <a:ext cx="6437312" cy="3730627"/>
        </p:xfrm>
        <a:graphic>
          <a:graphicData uri="http://schemas.openxmlformats.org/drawingml/2006/table">
            <a:tbl>
              <a:tblPr/>
              <a:tblGrid>
                <a:gridCol w="1330325"/>
                <a:gridCol w="5106987"/>
              </a:tblGrid>
              <a:tr h="309563">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Arial" charset="0"/>
                          <a:ea typeface="ＭＳ Ｐゴシック" pitchFamily="112" charset="-128"/>
                        </a:rPr>
                        <a:t>Key features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r>
              <a:tr h="7080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bg1"/>
                        </a:solidFill>
                        <a:effectLst/>
                        <a:latin typeface="Arial" charset="0"/>
                        <a:ea typeface="ＭＳ Ｐゴシック"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pPr>
                      <a:r>
                        <a:rPr kumimoji="0" lang="en-US" sz="1000" b="0" i="0" u="none" strike="noStrike" cap="none" normalizeH="0" baseline="0" smtClean="0">
                          <a:ln>
                            <a:noFill/>
                          </a:ln>
                          <a:solidFill>
                            <a:schemeClr val="tx1"/>
                          </a:solidFill>
                          <a:effectLst/>
                          <a:latin typeface="Arial" charset="0"/>
                          <a:ea typeface="ＭＳ Ｐゴシック" pitchFamily="112" charset="-128"/>
                        </a:rPr>
                        <a:t>  Full transaction processing – credit/debit/check</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pPr>
                      <a:r>
                        <a:rPr kumimoji="0" lang="en-US" sz="1000" b="0" i="0" u="none" strike="noStrike" cap="none" normalizeH="0" baseline="0" smtClean="0">
                          <a:ln>
                            <a:noFill/>
                          </a:ln>
                          <a:solidFill>
                            <a:schemeClr val="tx1"/>
                          </a:solidFill>
                          <a:effectLst/>
                          <a:latin typeface="Arial" charset="0"/>
                          <a:ea typeface="ＭＳ Ｐゴシック" pitchFamily="112" charset="-128"/>
                        </a:rPr>
                        <a:t>  Support for all major card types</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pPr>
                      <a:r>
                        <a:rPr kumimoji="0" lang="en-US" sz="1000" b="0" i="0" u="none" strike="noStrike" cap="none" normalizeH="0" baseline="0" smtClean="0">
                          <a:ln>
                            <a:noFill/>
                          </a:ln>
                          <a:solidFill>
                            <a:schemeClr val="tx1"/>
                          </a:solidFill>
                          <a:effectLst/>
                          <a:latin typeface="Arial" charset="0"/>
                          <a:ea typeface="ＭＳ Ｐゴシック" pitchFamily="112" charset="-128"/>
                        </a:rPr>
                        <a:t>  Easy-to-use interface requires minimal training</a:t>
                      </a:r>
                    </a:p>
                    <a:p>
                      <a:pPr marL="0" marR="0" lvl="0" indent="0" algn="l" defTabSz="914400" rtl="0" eaLnBrk="1" fontAlgn="base" latinLnBrk="0" hangingPunct="1">
                        <a:lnSpc>
                          <a:spcPct val="100000"/>
                        </a:lnSpc>
                        <a:spcBef>
                          <a:spcPct val="0"/>
                        </a:spcBef>
                        <a:spcAft>
                          <a:spcPct val="0"/>
                        </a:spcAft>
                        <a:buClrTx/>
                        <a:buSzTx/>
                        <a:buFont typeface="Wingdings" pitchFamily="2" charset="2"/>
                        <a:buChar char="§"/>
                        <a:tabLst/>
                      </a:pPr>
                      <a:r>
                        <a:rPr kumimoji="0" lang="en-US" sz="1000" b="0" i="0" u="none" strike="noStrike" cap="none" normalizeH="0" baseline="0" smtClean="0">
                          <a:ln>
                            <a:noFill/>
                          </a:ln>
                          <a:solidFill>
                            <a:schemeClr val="tx1"/>
                          </a:solidFill>
                          <a:effectLst/>
                          <a:latin typeface="Arial" charset="0"/>
                          <a:ea typeface="ＭＳ Ｐゴシック" pitchFamily="112" charset="-128"/>
                        </a:rPr>
                        <a:t>  Fraud prevention tools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78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Arial" charset="0"/>
                          <a:ea typeface="ＭＳ Ｐゴシック" pitchFamily="112" charset="-128"/>
                        </a:rPr>
                        <a:t>Key benefits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harset="0"/>
                        <a:ea typeface="ＭＳ Ｐゴシック"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r>
              <a:tr h="4540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196984"/>
                          </a:solidFill>
                          <a:effectLst/>
                          <a:latin typeface="Arial" charset="0"/>
                          <a:ea typeface="ＭＳ Ｐゴシック" pitchFamily="112" charset="-128"/>
                        </a:rPr>
                        <a:t>Intelligent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ea typeface="ＭＳ Ｐゴシック" pitchFamily="112" charset="-128"/>
                        </a:rPr>
                        <a:t>Cost savings:</a:t>
                      </a:r>
                      <a:r>
                        <a:rPr kumimoji="0" lang="en-US" sz="1000" b="0" i="0" u="none" strike="noStrike" cap="none" normalizeH="0" baseline="0" smtClean="0">
                          <a:ln>
                            <a:noFill/>
                          </a:ln>
                          <a:solidFill>
                            <a:schemeClr val="tx1"/>
                          </a:solidFill>
                          <a:effectLst/>
                          <a:latin typeface="Arial" charset="0"/>
                          <a:ea typeface="ＭＳ Ｐゴシック" pitchFamily="112" charset="-128"/>
                        </a:rPr>
                        <a:t> Minimal upfront costs and reduced payment processing costs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ea typeface="ＭＳ Ｐゴシック" pitchFamily="112" charset="-128"/>
                        </a:rPr>
                        <a:t>Incremental sales: </a:t>
                      </a:r>
                      <a:r>
                        <a:rPr kumimoji="0" lang="en-US" sz="1000" b="0" i="0" u="none" strike="noStrike" cap="none" normalizeH="0" baseline="0" smtClean="0">
                          <a:ln>
                            <a:noFill/>
                          </a:ln>
                          <a:solidFill>
                            <a:schemeClr val="tx1"/>
                          </a:solidFill>
                          <a:effectLst/>
                          <a:latin typeface="Arial" charset="0"/>
                          <a:ea typeface="ＭＳ Ｐゴシック" pitchFamily="112" charset="-128"/>
                        </a:rPr>
                        <a:t>Increased revenue per customer per visit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00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196984"/>
                          </a:solidFill>
                          <a:effectLst/>
                          <a:latin typeface="Arial" charset="0"/>
                          <a:ea typeface="ＭＳ Ｐゴシック" pitchFamily="112" charset="-128"/>
                        </a:rPr>
                        <a:t>Fast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ea typeface="ＭＳ Ｐゴシック" pitchFamily="112" charset="-128"/>
                        </a:rPr>
                        <a:t>Reduced ongoing maintenance: </a:t>
                      </a:r>
                      <a:r>
                        <a:rPr kumimoji="0" lang="en-US" sz="1000" b="0" i="0" u="none" strike="noStrike" cap="none" normalizeH="0" baseline="0" smtClean="0">
                          <a:ln>
                            <a:noFill/>
                          </a:ln>
                          <a:solidFill>
                            <a:schemeClr val="tx1"/>
                          </a:solidFill>
                          <a:effectLst/>
                          <a:latin typeface="Arial" charset="0"/>
                          <a:ea typeface="ＭＳ Ｐゴシック" pitchFamily="112" charset="-128"/>
                        </a:rPr>
                        <a:t>Eliminates need for software installations, upgrades and system maintenance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22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196984"/>
                          </a:solidFill>
                          <a:effectLst/>
                          <a:latin typeface="Arial" charset="0"/>
                          <a:ea typeface="ＭＳ Ｐゴシック" pitchFamily="112" charset="-128"/>
                        </a:rPr>
                        <a:t>Innovative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ea typeface="ＭＳ Ｐゴシック" pitchFamily="112" charset="-128"/>
                        </a:rPr>
                        <a:t>Access:</a:t>
                      </a:r>
                      <a:r>
                        <a:rPr kumimoji="0" lang="en-US" sz="1000" b="0" i="0" u="none" strike="noStrike" cap="none" normalizeH="0" baseline="0" smtClean="0">
                          <a:ln>
                            <a:noFill/>
                          </a:ln>
                          <a:solidFill>
                            <a:schemeClr val="tx1"/>
                          </a:solidFill>
                          <a:effectLst/>
                          <a:latin typeface="Arial" charset="0"/>
                          <a:ea typeface="ＭＳ Ｐゴシック" pitchFamily="112" charset="-128"/>
                        </a:rPr>
                        <a:t> Complete transactions from any internet-ready PC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38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196984"/>
                          </a:solidFill>
                          <a:effectLst/>
                          <a:latin typeface="Arial" charset="0"/>
                          <a:ea typeface="ＭＳ Ｐゴシック" pitchFamily="112" charset="-128"/>
                        </a:rPr>
                        <a:t>Secure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ea typeface="ＭＳ Ｐゴシック" pitchFamily="112" charset="-128"/>
                        </a:rPr>
                        <a:t>Reduced risk: </a:t>
                      </a:r>
                      <a:r>
                        <a:rPr kumimoji="0" lang="en-US" sz="1000" b="0" i="0" u="none" strike="noStrike" cap="none" normalizeH="0" baseline="0" smtClean="0">
                          <a:ln>
                            <a:noFill/>
                          </a:ln>
                          <a:solidFill>
                            <a:schemeClr val="tx1"/>
                          </a:solidFill>
                          <a:effectLst/>
                          <a:latin typeface="Arial" charset="0"/>
                          <a:ea typeface="ＭＳ Ｐゴシック" pitchFamily="112" charset="-128"/>
                        </a:rPr>
                        <a:t>Bank of America Merchant Services maintains cardholder data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2738">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bg1"/>
                          </a:solidFill>
                          <a:effectLst/>
                          <a:latin typeface="Arial" charset="0"/>
                          <a:ea typeface="ＭＳ Ｐゴシック" pitchFamily="112" charset="-128"/>
                        </a:rPr>
                        <a:t>Competitive advantage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r>
              <a:tr h="4222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bg1"/>
                        </a:solidFill>
                        <a:effectLst/>
                        <a:latin typeface="Arial" charset="0"/>
                        <a:ea typeface="ＭＳ Ｐゴシック" pitchFamily="112"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ea typeface="ＭＳ Ｐゴシック" pitchFamily="112" charset="-128"/>
                        </a:rPr>
                        <a:t>Turns any PC with an internet connection into a point-of-sale (POS) terminal for virtually any location.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96290" name="Picture 45" descr="icons"/>
          <p:cNvPicPr>
            <a:picLocks noChangeAspect="1" noChangeArrowheads="1"/>
          </p:cNvPicPr>
          <p:nvPr/>
        </p:nvPicPr>
        <p:blipFill>
          <a:blip r:embed="rId3"/>
          <a:srcRect l="981" t="5508" r="86070" b="74460"/>
          <a:stretch>
            <a:fillRect/>
          </a:stretch>
        </p:blipFill>
        <p:spPr bwMode="auto">
          <a:xfrm>
            <a:off x="7826375" y="733425"/>
            <a:ext cx="750888" cy="757238"/>
          </a:xfrm>
          <a:prstGeom prst="rect">
            <a:avLst/>
          </a:prstGeom>
          <a:noFill/>
          <a:ln w="9525">
            <a:noFill/>
            <a:miter lim="800000"/>
            <a:headEnd/>
            <a:tailEnd/>
          </a:ln>
        </p:spPr>
      </p:pic>
      <p:sp>
        <p:nvSpPr>
          <p:cNvPr id="96291" name="Text Placeholder 12"/>
          <p:cNvSpPr txBox="1">
            <a:spLocks/>
          </p:cNvSpPr>
          <p:nvPr/>
        </p:nvSpPr>
        <p:spPr bwMode="auto">
          <a:xfrm>
            <a:off x="539750" y="1546225"/>
            <a:ext cx="7762875" cy="330200"/>
          </a:xfrm>
          <a:prstGeom prst="rect">
            <a:avLst/>
          </a:prstGeom>
          <a:noFill/>
          <a:ln w="9525">
            <a:noFill/>
            <a:miter lim="800000"/>
            <a:headEnd/>
            <a:tailEnd/>
          </a:ln>
        </p:spPr>
        <p:txBody>
          <a:bodyPr lIns="0" tIns="0" rIns="0" bIns="0"/>
          <a:lstStyle/>
          <a:p>
            <a:pPr defTabSz="914400"/>
            <a:r>
              <a:rPr lang="en-US" sz="1600">
                <a:cs typeface="Arial" charset="0"/>
              </a:rPr>
              <a:t>Internet-based transaction processing solution</a:t>
            </a:r>
          </a:p>
        </p:txBody>
      </p:sp>
      <p:sp>
        <p:nvSpPr>
          <p:cNvPr id="8" name="Rectangle 10"/>
          <p:cNvSpPr>
            <a:spLocks noChangeArrowheads="1"/>
          </p:cNvSpPr>
          <p:nvPr/>
        </p:nvSpPr>
        <p:spPr bwMode="auto">
          <a:xfrm>
            <a:off x="8686800" y="6419850"/>
            <a:ext cx="457200" cy="250825"/>
          </a:xfrm>
          <a:prstGeom prst="rect">
            <a:avLst/>
          </a:prstGeom>
          <a:noFill/>
          <a:ln w="9525">
            <a:noFill/>
            <a:miter lim="800000"/>
            <a:headEnd/>
            <a:tailEnd/>
          </a:ln>
        </p:spPr>
        <p:txBody>
          <a:bodyPr/>
          <a:lstStyle>
            <a:lvl1pPr>
              <a:defRPr sz="900">
                <a:solidFill>
                  <a:srgbClr val="A6A6A6"/>
                </a:solidFill>
                <a:ea typeface="ＭＳ Ｐゴシック" pitchFamily="-96" charset="-128"/>
                <a:cs typeface="Arial" charset="0"/>
              </a:defRPr>
            </a:lvl1pPr>
          </a:lstStyle>
          <a:p>
            <a:pPr>
              <a:defRPr/>
            </a:pPr>
            <a:fld id="{E5223D2F-6D8D-420A-AEF3-0A5CB2874F08}" type="slidenum">
              <a:rPr lang="en-US"/>
              <a:pPr>
                <a:defRPr/>
              </a:pPr>
              <a:t>14</a:t>
            </a:fld>
            <a:endParaRPr lang="en-US"/>
          </a:p>
        </p:txBody>
      </p:sp>
    </p:spTree>
  </p:cSld>
  <p:clrMapOvr>
    <a:masterClrMapping/>
  </p:clrMapOvr>
  <p:transition>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7" descr="10x7.5arc_section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099" name="Title 1"/>
          <p:cNvSpPr>
            <a:spLocks noGrp="1"/>
          </p:cNvSpPr>
          <p:nvPr>
            <p:ph type="title" idx="4294967295"/>
          </p:nvPr>
        </p:nvSpPr>
        <p:spPr>
          <a:xfrm>
            <a:off x="314325" y="2293938"/>
            <a:ext cx="7772400" cy="1362075"/>
          </a:xfrm>
        </p:spPr>
        <p:txBody>
          <a:bodyPr anchor="t"/>
          <a:lstStyle/>
          <a:p>
            <a:r>
              <a:rPr lang="en-US" sz="3000" dirty="0" smtClean="0"/>
              <a:t>Adding Card Payments To Your Agency</a:t>
            </a:r>
          </a:p>
        </p:txBody>
      </p:sp>
      <p:pic>
        <p:nvPicPr>
          <p:cNvPr id="4100" name="Picture 8"/>
          <p:cNvPicPr>
            <a:picLocks noChangeAspect="1"/>
          </p:cNvPicPr>
          <p:nvPr/>
        </p:nvPicPr>
        <p:blipFill>
          <a:blip r:embed="rId3"/>
          <a:srcRect/>
          <a:stretch>
            <a:fillRect/>
          </a:stretch>
        </p:blipFill>
        <p:spPr bwMode="auto">
          <a:xfrm>
            <a:off x="6316663" y="5600700"/>
            <a:ext cx="2743200" cy="11430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4"/>
          <p:cNvSpPr>
            <a:spLocks noGrp="1"/>
          </p:cNvSpPr>
          <p:nvPr>
            <p:ph type="title"/>
          </p:nvPr>
        </p:nvSpPr>
        <p:spPr/>
        <p:txBody>
          <a:bodyPr/>
          <a:lstStyle/>
          <a:p>
            <a:pPr eaLnBrk="1" hangingPunct="1"/>
            <a:r>
              <a:rPr lang="en-US" dirty="0" smtClean="0">
                <a:cs typeface="ＭＳ Ｐゴシック"/>
              </a:rPr>
              <a:t>Adding Card Payments To Your Agency</a:t>
            </a:r>
          </a:p>
        </p:txBody>
      </p:sp>
      <p:sp>
        <p:nvSpPr>
          <p:cNvPr id="24579" name="Rectangle 5"/>
          <p:cNvSpPr>
            <a:spLocks noChangeArrowheads="1"/>
          </p:cNvSpPr>
          <p:nvPr/>
        </p:nvSpPr>
        <p:spPr bwMode="auto">
          <a:xfrm>
            <a:off x="457200" y="1581150"/>
            <a:ext cx="8077200" cy="4591050"/>
          </a:xfrm>
          <a:prstGeom prst="rect">
            <a:avLst/>
          </a:prstGeom>
          <a:noFill/>
          <a:ln w="9525">
            <a:noFill/>
            <a:miter lim="800000"/>
            <a:headEnd/>
            <a:tailEnd/>
          </a:ln>
        </p:spPr>
        <p:txBody>
          <a:bodyPr/>
          <a:lstStyle/>
          <a:p>
            <a:pPr marL="285750" indent="-285750" algn="just">
              <a:spcBef>
                <a:spcPts val="600"/>
              </a:spcBef>
              <a:spcAft>
                <a:spcPts val="600"/>
              </a:spcAft>
              <a:buClr>
                <a:srgbClr val="FF0000"/>
              </a:buClr>
              <a:buFont typeface="Arial" pitchFamily="34" charset="0"/>
              <a:buChar char="•"/>
            </a:pPr>
            <a:r>
              <a:rPr lang="en-US" dirty="0" smtClean="0">
                <a:solidFill>
                  <a:srgbClr val="000000"/>
                </a:solidFill>
                <a:ea typeface="Times New Roman" pitchFamily="18" charset="0"/>
                <a:cs typeface="Arial" pitchFamily="34" charset="0"/>
              </a:rPr>
              <a:t>Complete the sign in sheet.</a:t>
            </a:r>
          </a:p>
          <a:p>
            <a:pPr marL="285750" indent="-285750" algn="just">
              <a:spcBef>
                <a:spcPts val="600"/>
              </a:spcBef>
              <a:spcAft>
                <a:spcPts val="600"/>
              </a:spcAft>
              <a:buClr>
                <a:srgbClr val="FF0000"/>
              </a:buClr>
              <a:buFont typeface="Arial" pitchFamily="34" charset="0"/>
              <a:buChar char="•"/>
            </a:pPr>
            <a:r>
              <a:rPr lang="en-US" dirty="0" smtClean="0">
                <a:solidFill>
                  <a:srgbClr val="000000"/>
                </a:solidFill>
                <a:ea typeface="Times New Roman" pitchFamily="18" charset="0"/>
                <a:cs typeface="Arial" pitchFamily="34" charset="0"/>
              </a:rPr>
              <a:t>Contact Connie Schuessler at The State procurement office.</a:t>
            </a:r>
          </a:p>
          <a:p>
            <a:pPr marL="285750" indent="-285750" algn="just">
              <a:spcBef>
                <a:spcPts val="600"/>
              </a:spcBef>
              <a:spcAft>
                <a:spcPts val="600"/>
              </a:spcAft>
              <a:buClr>
                <a:srgbClr val="FF0000"/>
              </a:buClr>
              <a:buFont typeface="Arial" pitchFamily="34" charset="0"/>
              <a:buChar char="•"/>
            </a:pPr>
            <a:r>
              <a:rPr lang="en-US" dirty="0" smtClean="0">
                <a:solidFill>
                  <a:srgbClr val="000000"/>
                </a:solidFill>
                <a:ea typeface="Times New Roman" pitchFamily="18" charset="0"/>
                <a:cs typeface="Arial" pitchFamily="34" charset="0"/>
              </a:rPr>
              <a:t>Contact Shirley Davis at </a:t>
            </a:r>
            <a:r>
              <a:rPr lang="en-US" dirty="0" smtClean="0">
                <a:solidFill>
                  <a:srgbClr val="000000"/>
                </a:solidFill>
                <a:ea typeface="Times New Roman" pitchFamily="18" charset="0"/>
                <a:cs typeface="Arial" pitchFamily="34" charset="0"/>
                <a:hlinkClick r:id="rId2"/>
              </a:rPr>
              <a:t>shirley.davis@bankofamericamerchant.com</a:t>
            </a:r>
            <a:r>
              <a:rPr lang="en-US" dirty="0" smtClean="0">
                <a:solidFill>
                  <a:srgbClr val="000000"/>
                </a:solidFill>
                <a:ea typeface="Times New Roman" pitchFamily="18" charset="0"/>
                <a:cs typeface="Arial" pitchFamily="34" charset="0"/>
              </a:rPr>
              <a:t> or call at 617-524-1490.</a:t>
            </a:r>
          </a:p>
          <a:p>
            <a:pPr marL="742950" lvl="1" indent="-285750" algn="just">
              <a:spcBef>
                <a:spcPts val="600"/>
              </a:spcBef>
              <a:spcAft>
                <a:spcPts val="600"/>
              </a:spcAft>
              <a:buClr>
                <a:srgbClr val="FF0000"/>
              </a:buClr>
              <a:buFont typeface="Arial" pitchFamily="34" charset="0"/>
              <a:buChar char="•"/>
            </a:pPr>
            <a:r>
              <a:rPr lang="en-US" dirty="0" smtClean="0">
                <a:solidFill>
                  <a:srgbClr val="000000"/>
                </a:solidFill>
                <a:ea typeface="Times New Roman" pitchFamily="18" charset="0"/>
                <a:cs typeface="Arial" pitchFamily="34" charset="0"/>
              </a:rPr>
              <a:t>A meeting will be scheduled with your agency to understand your goals and objectives.</a:t>
            </a:r>
          </a:p>
          <a:p>
            <a:pPr marL="742950" lvl="1" indent="-285750" algn="just">
              <a:spcBef>
                <a:spcPts val="600"/>
              </a:spcBef>
              <a:spcAft>
                <a:spcPts val="600"/>
              </a:spcAft>
              <a:buClr>
                <a:srgbClr val="FF0000"/>
              </a:buClr>
              <a:buFont typeface="Arial" pitchFamily="34" charset="0"/>
              <a:buChar char="•"/>
            </a:pPr>
            <a:r>
              <a:rPr lang="en-US" dirty="0" smtClean="0">
                <a:solidFill>
                  <a:srgbClr val="000000"/>
                </a:solidFill>
                <a:ea typeface="Times New Roman" pitchFamily="18" charset="0"/>
                <a:cs typeface="Arial" pitchFamily="34" charset="0"/>
              </a:rPr>
              <a:t>Recommendations on next steps will be provided at this time.</a:t>
            </a:r>
            <a:endParaRPr lang="en-US" dirty="0">
              <a:ea typeface="Times New Roman" pitchFamily="18" charset="0"/>
              <a:cs typeface="Arial" pitchFamily="34" charset="0"/>
            </a:endParaRPr>
          </a:p>
        </p:txBody>
      </p:sp>
      <p:sp>
        <p:nvSpPr>
          <p:cNvPr id="4" name="TextBox 3"/>
          <p:cNvSpPr txBox="1"/>
          <p:nvPr/>
        </p:nvSpPr>
        <p:spPr>
          <a:xfrm>
            <a:off x="8109857" y="6172200"/>
            <a:ext cx="300082" cy="230832"/>
          </a:xfrm>
          <a:prstGeom prst="rect">
            <a:avLst/>
          </a:prstGeom>
          <a:noFill/>
        </p:spPr>
        <p:txBody>
          <a:bodyPr wrap="none" rtlCol="0">
            <a:spAutoFit/>
          </a:bodyPr>
          <a:lstStyle/>
          <a:p>
            <a:r>
              <a:rPr lang="en-US" sz="900" dirty="0" smtClean="0">
                <a:solidFill>
                  <a:schemeClr val="tx1">
                    <a:lumMod val="50000"/>
                    <a:lumOff val="50000"/>
                  </a:schemeClr>
                </a:solidFill>
                <a:latin typeface="Calibri" pitchFamily="34" charset="0"/>
              </a:rPr>
              <a:t>12</a:t>
            </a:r>
            <a:endParaRPr lang="en-US" sz="900" dirty="0">
              <a:solidFill>
                <a:schemeClr val="tx1">
                  <a:lumMod val="50000"/>
                  <a:lumOff val="50000"/>
                </a:schemeClr>
              </a:solidFill>
              <a:latin typeface="Calibri" pitchFamily="34" charset="0"/>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7" descr="10x7.5arc_section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099" name="Title 1"/>
          <p:cNvSpPr>
            <a:spLocks noGrp="1"/>
          </p:cNvSpPr>
          <p:nvPr>
            <p:ph type="title" idx="4294967295"/>
          </p:nvPr>
        </p:nvSpPr>
        <p:spPr>
          <a:xfrm>
            <a:off x="314325" y="2293938"/>
            <a:ext cx="7772400" cy="1362075"/>
          </a:xfrm>
        </p:spPr>
        <p:txBody>
          <a:bodyPr anchor="t"/>
          <a:lstStyle/>
          <a:p>
            <a:r>
              <a:rPr lang="en-US" sz="3000" smtClean="0"/>
              <a:t>TeleCheck</a:t>
            </a:r>
            <a:r>
              <a:rPr lang="en-US" sz="1500" baseline="96000" smtClean="0"/>
              <a:t>®</a:t>
            </a:r>
            <a:r>
              <a:rPr lang="en-US" sz="3000" smtClean="0"/>
              <a:t> Overview</a:t>
            </a:r>
          </a:p>
        </p:txBody>
      </p:sp>
      <p:pic>
        <p:nvPicPr>
          <p:cNvPr id="4100" name="Picture 8"/>
          <p:cNvPicPr>
            <a:picLocks noChangeAspect="1"/>
          </p:cNvPicPr>
          <p:nvPr/>
        </p:nvPicPr>
        <p:blipFill>
          <a:blip r:embed="rId3"/>
          <a:srcRect/>
          <a:stretch>
            <a:fillRect/>
          </a:stretch>
        </p:blipFill>
        <p:spPr bwMode="auto">
          <a:xfrm>
            <a:off x="6316663" y="5600700"/>
            <a:ext cx="2743200" cy="11430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3"/>
          <p:cNvSpPr>
            <a:spLocks noGrp="1"/>
          </p:cNvSpPr>
          <p:nvPr>
            <p:ph type="title" idx="4294967295"/>
          </p:nvPr>
        </p:nvSpPr>
        <p:spPr/>
        <p:txBody>
          <a:bodyPr lIns="91429" tIns="45715" rIns="91429" bIns="45715"/>
          <a:lstStyle/>
          <a:p>
            <a:r>
              <a:rPr lang="en-US" smtClean="0"/>
              <a:t>A look at the distribution of non-cash payments</a:t>
            </a:r>
          </a:p>
        </p:txBody>
      </p:sp>
      <p:sp>
        <p:nvSpPr>
          <p:cNvPr id="7" name="Date Placeholder 6"/>
          <p:cNvSpPr txBox="1">
            <a:spLocks noGrp="1"/>
          </p:cNvSpPr>
          <p:nvPr/>
        </p:nvSpPr>
        <p:spPr>
          <a:xfrm>
            <a:off x="457200" y="6356350"/>
            <a:ext cx="2862263" cy="365125"/>
          </a:xfrm>
          <a:prstGeom prst="rect">
            <a:avLst/>
          </a:prstGeom>
          <a:noFill/>
        </p:spPr>
        <p:txBody>
          <a:bodyPr lIns="91429" tIns="45715" rIns="91429" bIns="45715" anchor="ctr"/>
          <a:lstStyle/>
          <a:p>
            <a:pPr defTabSz="914400" fontAlgn="auto">
              <a:spcBef>
                <a:spcPts val="0"/>
              </a:spcBef>
              <a:spcAft>
                <a:spcPts val="0"/>
              </a:spcAft>
              <a:defRPr/>
            </a:pPr>
            <a:r>
              <a:rPr lang="en-US" sz="900" dirty="0">
                <a:solidFill>
                  <a:schemeClr val="tx1">
                    <a:tint val="75000"/>
                  </a:schemeClr>
                </a:solidFill>
                <a:latin typeface="Arial"/>
                <a:ea typeface="+mn-ea"/>
              </a:rPr>
              <a:t>Bank of America Merchant Services</a:t>
            </a:r>
          </a:p>
        </p:txBody>
      </p:sp>
      <p:sp>
        <p:nvSpPr>
          <p:cNvPr id="1029" name="Slide Number Placeholder 9"/>
          <p:cNvSpPr txBox="1">
            <a:spLocks noGrp="1"/>
          </p:cNvSpPr>
          <p:nvPr/>
        </p:nvSpPr>
        <p:spPr bwMode="auto">
          <a:xfrm>
            <a:off x="6553200" y="6356350"/>
            <a:ext cx="2133600" cy="365125"/>
          </a:xfrm>
          <a:prstGeom prst="rect">
            <a:avLst/>
          </a:prstGeom>
          <a:noFill/>
          <a:ln w="9525">
            <a:noFill/>
            <a:miter lim="800000"/>
            <a:headEnd/>
            <a:tailEnd/>
          </a:ln>
        </p:spPr>
        <p:txBody>
          <a:bodyPr lIns="91429" tIns="45715" rIns="91429" bIns="45715" anchor="ctr"/>
          <a:lstStyle/>
          <a:p>
            <a:pPr algn="r" defTabSz="914400"/>
            <a:fld id="{338D078E-D10D-4D2A-87AC-031440391F9D}" type="slidenum">
              <a:rPr lang="en-US" sz="900">
                <a:solidFill>
                  <a:srgbClr val="898989"/>
                </a:solidFill>
              </a:rPr>
              <a:pPr algn="r" defTabSz="914400"/>
              <a:t>18</a:t>
            </a:fld>
            <a:endParaRPr lang="en-US" sz="900">
              <a:solidFill>
                <a:srgbClr val="898989"/>
              </a:solidFill>
            </a:endParaRPr>
          </a:p>
        </p:txBody>
      </p:sp>
      <p:sp>
        <p:nvSpPr>
          <p:cNvPr id="1030" name="TextBox 7"/>
          <p:cNvSpPr txBox="1">
            <a:spLocks noChangeArrowheads="1"/>
          </p:cNvSpPr>
          <p:nvPr/>
        </p:nvSpPr>
        <p:spPr bwMode="auto">
          <a:xfrm>
            <a:off x="471488" y="6103938"/>
            <a:ext cx="7529512" cy="219075"/>
          </a:xfrm>
          <a:prstGeom prst="rect">
            <a:avLst/>
          </a:prstGeom>
          <a:noFill/>
          <a:ln w="9525">
            <a:noFill/>
            <a:miter lim="800000"/>
            <a:headEnd/>
            <a:tailEnd/>
          </a:ln>
        </p:spPr>
        <p:txBody>
          <a:bodyPr lIns="64303" tIns="32151" rIns="64303" bIns="32151">
            <a:spAutoFit/>
          </a:bodyPr>
          <a:lstStyle/>
          <a:p>
            <a:pPr defTabSz="914400"/>
            <a:r>
              <a:rPr lang="en-US" sz="1000">
                <a:solidFill>
                  <a:srgbClr val="58595B"/>
                </a:solidFill>
              </a:rPr>
              <a:t>Source “2010 Federal Reserve Payments Study,” Federal Reserve</a:t>
            </a:r>
          </a:p>
        </p:txBody>
      </p:sp>
      <p:graphicFrame>
        <p:nvGraphicFramePr>
          <p:cNvPr id="1026" name="Chart 4"/>
          <p:cNvGraphicFramePr>
            <a:graphicFrameLocks/>
          </p:cNvGraphicFramePr>
          <p:nvPr/>
        </p:nvGraphicFramePr>
        <p:xfrm>
          <a:off x="1365250" y="1069975"/>
          <a:ext cx="6735763" cy="4686300"/>
        </p:xfrm>
        <a:graphic>
          <a:graphicData uri="http://schemas.openxmlformats.org/presentationml/2006/ole">
            <p:oleObj spid="_x0000_s1026" r:id="rId4" imgW="6736664" imgH="4682134" progId="Excel.Sheet.8">
              <p:embed/>
            </p:oleObj>
          </a:graphicData>
        </a:graphic>
      </p:graphicFrame>
      <p:sp>
        <p:nvSpPr>
          <p:cNvPr id="1031" name="Rounded Rectangle 8"/>
          <p:cNvSpPr>
            <a:spLocks noChangeArrowheads="1"/>
          </p:cNvSpPr>
          <p:nvPr/>
        </p:nvSpPr>
        <p:spPr bwMode="auto">
          <a:xfrm>
            <a:off x="674688" y="2894013"/>
            <a:ext cx="1674812" cy="827087"/>
          </a:xfrm>
          <a:prstGeom prst="roundRect">
            <a:avLst>
              <a:gd name="adj" fmla="val 13056"/>
            </a:avLst>
          </a:prstGeom>
          <a:solidFill>
            <a:srgbClr val="983222"/>
          </a:solidFill>
          <a:ln w="9525" algn="ctr">
            <a:noFill/>
            <a:round/>
            <a:headEnd/>
            <a:tailEnd/>
          </a:ln>
        </p:spPr>
        <p:txBody>
          <a:bodyPr lIns="64303" tIns="32151" rIns="64303" bIns="32151" anchor="ctr"/>
          <a:lstStyle/>
          <a:p>
            <a:pPr algn="ctr" defTabSz="642938"/>
            <a:r>
              <a:rPr lang="en-US" sz="2000" b="1">
                <a:solidFill>
                  <a:schemeClr val="bg1"/>
                </a:solidFill>
              </a:rPr>
              <a:t>24.5 billion</a:t>
            </a:r>
            <a:br>
              <a:rPr lang="en-US" sz="2000" b="1">
                <a:solidFill>
                  <a:schemeClr val="bg1"/>
                </a:solidFill>
              </a:rPr>
            </a:br>
            <a:r>
              <a:rPr lang="en-US" sz="1300" b="1">
                <a:solidFill>
                  <a:schemeClr val="bg1"/>
                </a:solidFill>
              </a:rPr>
              <a:t>checks paid</a:t>
            </a:r>
          </a:p>
        </p:txBody>
      </p:sp>
      <p:sp>
        <p:nvSpPr>
          <p:cNvPr id="20" name="Rounded Rectangle 19"/>
          <p:cNvSpPr/>
          <p:nvPr/>
        </p:nvSpPr>
        <p:spPr>
          <a:xfrm>
            <a:off x="465138" y="5618163"/>
            <a:ext cx="8147050" cy="469900"/>
          </a:xfrm>
          <a:prstGeom prst="roundRect">
            <a:avLst/>
          </a:prstGeom>
          <a:solidFill>
            <a:srgbClr val="00224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sz="2600"/>
          </a:p>
        </p:txBody>
      </p:sp>
      <p:sp>
        <p:nvSpPr>
          <p:cNvPr id="1033" name="TextBox 20"/>
          <p:cNvSpPr txBox="1">
            <a:spLocks noChangeArrowheads="1"/>
          </p:cNvSpPr>
          <p:nvPr/>
        </p:nvSpPr>
        <p:spPr bwMode="auto">
          <a:xfrm>
            <a:off x="903288" y="5694363"/>
            <a:ext cx="7353300" cy="523875"/>
          </a:xfrm>
          <a:prstGeom prst="rect">
            <a:avLst/>
          </a:prstGeom>
          <a:noFill/>
          <a:ln w="9525">
            <a:noFill/>
            <a:miter lim="800000"/>
            <a:headEnd/>
            <a:tailEnd/>
          </a:ln>
        </p:spPr>
        <p:txBody>
          <a:bodyPr>
            <a:spAutoFit/>
          </a:bodyPr>
          <a:lstStyle/>
          <a:p>
            <a:pPr algn="ctr" defTabSz="914400"/>
            <a:r>
              <a:rPr lang="en-US" sz="1400" b="1">
                <a:solidFill>
                  <a:schemeClr val="bg1"/>
                </a:solidFill>
              </a:rPr>
              <a:t>75% of non-cash payments involve DDA access.</a:t>
            </a:r>
          </a:p>
          <a:p>
            <a:pPr algn="ctr" defTabSz="914400"/>
            <a:endParaRPr lang="en-US" sz="1400"/>
          </a:p>
        </p:txBody>
      </p:sp>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24"/>
          <p:cNvGrpSpPr>
            <a:grpSpLocks/>
          </p:cNvGrpSpPr>
          <p:nvPr/>
        </p:nvGrpSpPr>
        <p:grpSpPr bwMode="auto">
          <a:xfrm>
            <a:off x="136525" y="1597025"/>
            <a:ext cx="3659188" cy="3703638"/>
            <a:chOff x="1946275" y="3644900"/>
            <a:chExt cx="2522538" cy="2551113"/>
          </a:xfrm>
        </p:grpSpPr>
        <p:pic>
          <p:nvPicPr>
            <p:cNvPr id="5143" name="Picture 9" descr="circle-chart.png"/>
            <p:cNvPicPr>
              <a:picLocks noChangeAspect="1"/>
            </p:cNvPicPr>
            <p:nvPr/>
          </p:nvPicPr>
          <p:blipFill>
            <a:blip r:embed="rId3"/>
            <a:srcRect/>
            <a:stretch>
              <a:fillRect/>
            </a:stretch>
          </p:blipFill>
          <p:spPr bwMode="auto">
            <a:xfrm>
              <a:off x="1946275" y="3644900"/>
              <a:ext cx="2522538" cy="2551113"/>
            </a:xfrm>
            <a:prstGeom prst="rect">
              <a:avLst/>
            </a:prstGeom>
            <a:noFill/>
            <a:ln w="9525">
              <a:noFill/>
              <a:miter lim="800000"/>
              <a:headEnd/>
              <a:tailEnd/>
            </a:ln>
          </p:spPr>
        </p:pic>
        <p:sp>
          <p:nvSpPr>
            <p:cNvPr id="5144" name="WordArt 32"/>
            <p:cNvSpPr>
              <a:spLocks noChangeArrowheads="1" noChangeShapeType="1" noTextEdit="1"/>
            </p:cNvSpPr>
            <p:nvPr/>
          </p:nvSpPr>
          <p:spPr bwMode="auto">
            <a:xfrm rot="-3513435">
              <a:off x="2224881" y="4167982"/>
              <a:ext cx="1304925" cy="992188"/>
            </a:xfrm>
            <a:prstGeom prst="rect">
              <a:avLst/>
            </a:prstGeom>
          </p:spPr>
          <p:txBody>
            <a:bodyPr spcFirstLastPara="1" wrap="none" fromWordArt="1">
              <a:prstTxWarp prst="textArchUp">
                <a:avLst>
                  <a:gd name="adj" fmla="val 12769396"/>
                </a:avLst>
              </a:prstTxWarp>
            </a:bodyPr>
            <a:lstStyle/>
            <a:p>
              <a:pPr algn="ctr"/>
              <a:r>
                <a:rPr lang="en-US" sz="2500" kern="10">
                  <a:ln w="9525">
                    <a:noFill/>
                    <a:round/>
                    <a:headEnd/>
                    <a:tailEnd/>
                  </a:ln>
                  <a:solidFill>
                    <a:schemeClr val="bg1"/>
                  </a:solidFill>
                  <a:latin typeface="Arial"/>
                </a:rPr>
                <a:t>Authorization</a:t>
              </a:r>
            </a:p>
          </p:txBody>
        </p:sp>
        <p:sp>
          <p:nvSpPr>
            <p:cNvPr id="5145" name="WordArt 33"/>
            <p:cNvSpPr>
              <a:spLocks noChangeArrowheads="1" noChangeShapeType="1" noTextEdit="1"/>
            </p:cNvSpPr>
            <p:nvPr/>
          </p:nvSpPr>
          <p:spPr bwMode="auto">
            <a:xfrm rot="3959615">
              <a:off x="3216275" y="4319588"/>
              <a:ext cx="1089025" cy="676275"/>
            </a:xfrm>
            <a:prstGeom prst="rect">
              <a:avLst/>
            </a:prstGeom>
          </p:spPr>
          <p:txBody>
            <a:bodyPr spcFirstLastPara="1" wrap="none" fromWordArt="1">
              <a:prstTxWarp prst="textArchUp">
                <a:avLst>
                  <a:gd name="adj" fmla="val 12466852"/>
                </a:avLst>
              </a:prstTxWarp>
            </a:bodyPr>
            <a:lstStyle/>
            <a:p>
              <a:pPr algn="ctr"/>
              <a:r>
                <a:rPr lang="en-US" sz="2500" kern="10">
                  <a:ln w="9525">
                    <a:noFill/>
                    <a:round/>
                    <a:headEnd/>
                    <a:tailEnd/>
                  </a:ln>
                  <a:solidFill>
                    <a:schemeClr val="bg1"/>
                  </a:solidFill>
                  <a:latin typeface="Arial"/>
                </a:rPr>
                <a:t>Settlement</a:t>
              </a:r>
            </a:p>
          </p:txBody>
        </p:sp>
        <p:sp>
          <p:nvSpPr>
            <p:cNvPr id="5146" name="WordArt 46"/>
            <p:cNvSpPr>
              <a:spLocks noChangeArrowheads="1" noChangeShapeType="1" noTextEdit="1"/>
            </p:cNvSpPr>
            <p:nvPr/>
          </p:nvSpPr>
          <p:spPr bwMode="auto">
            <a:xfrm>
              <a:off x="2743200" y="5557838"/>
              <a:ext cx="946150" cy="327025"/>
            </a:xfrm>
            <a:prstGeom prst="rect">
              <a:avLst/>
            </a:prstGeom>
          </p:spPr>
          <p:txBody>
            <a:bodyPr spcFirstLastPara="1" wrap="none" fromWordArt="1">
              <a:prstTxWarp prst="textArchDown">
                <a:avLst>
                  <a:gd name="adj" fmla="val 417281"/>
                </a:avLst>
              </a:prstTxWarp>
            </a:bodyPr>
            <a:lstStyle/>
            <a:p>
              <a:pPr algn="ctr"/>
              <a:r>
                <a:rPr lang="en-US" sz="2500" kern="10">
                  <a:ln w="9525">
                    <a:noFill/>
                    <a:round/>
                    <a:headEnd/>
                    <a:tailEnd/>
                  </a:ln>
                  <a:solidFill>
                    <a:schemeClr val="bg1"/>
                  </a:solidFill>
                  <a:latin typeface="Arial"/>
                </a:rPr>
                <a:t>Collections</a:t>
              </a:r>
            </a:p>
          </p:txBody>
        </p:sp>
      </p:grpSp>
      <p:sp>
        <p:nvSpPr>
          <p:cNvPr id="5123" name="Title 1"/>
          <p:cNvSpPr>
            <a:spLocks noGrp="1"/>
          </p:cNvSpPr>
          <p:nvPr>
            <p:ph type="title" idx="4294967295"/>
          </p:nvPr>
        </p:nvSpPr>
        <p:spPr/>
        <p:txBody>
          <a:bodyPr lIns="91429" tIns="45715" rIns="91429" bIns="45715"/>
          <a:lstStyle/>
          <a:p>
            <a:r>
              <a:rPr lang="en-US" smtClean="0"/>
              <a:t>Comprehensive paper and electronic payments portfolio</a:t>
            </a:r>
          </a:p>
        </p:txBody>
      </p:sp>
      <p:sp>
        <p:nvSpPr>
          <p:cNvPr id="11" name="Date Placeholder 10"/>
          <p:cNvSpPr txBox="1">
            <a:spLocks noGrp="1"/>
          </p:cNvSpPr>
          <p:nvPr/>
        </p:nvSpPr>
        <p:spPr>
          <a:xfrm>
            <a:off x="457200" y="6356350"/>
            <a:ext cx="2862263" cy="365125"/>
          </a:xfrm>
          <a:prstGeom prst="rect">
            <a:avLst/>
          </a:prstGeom>
          <a:noFill/>
        </p:spPr>
        <p:txBody>
          <a:bodyPr lIns="91429" tIns="45715" rIns="91429" bIns="45715" anchor="ctr"/>
          <a:lstStyle/>
          <a:p>
            <a:pPr defTabSz="914400" fontAlgn="auto">
              <a:spcBef>
                <a:spcPts val="0"/>
              </a:spcBef>
              <a:spcAft>
                <a:spcPts val="0"/>
              </a:spcAft>
              <a:defRPr/>
            </a:pPr>
            <a:r>
              <a:rPr lang="en-US" sz="900" dirty="0">
                <a:solidFill>
                  <a:schemeClr val="tx1">
                    <a:tint val="75000"/>
                  </a:schemeClr>
                </a:solidFill>
                <a:latin typeface="Arial"/>
                <a:ea typeface="+mn-ea"/>
              </a:rPr>
              <a:t>Bank of America Merchant Services</a:t>
            </a:r>
          </a:p>
        </p:txBody>
      </p:sp>
      <p:sp>
        <p:nvSpPr>
          <p:cNvPr id="5125" name="Slide Number Placeholder 15"/>
          <p:cNvSpPr txBox="1">
            <a:spLocks noGrp="1"/>
          </p:cNvSpPr>
          <p:nvPr/>
        </p:nvSpPr>
        <p:spPr bwMode="auto">
          <a:xfrm>
            <a:off x="6553200" y="6356350"/>
            <a:ext cx="2133600" cy="365125"/>
          </a:xfrm>
          <a:prstGeom prst="rect">
            <a:avLst/>
          </a:prstGeom>
          <a:noFill/>
          <a:ln w="9525">
            <a:noFill/>
            <a:miter lim="800000"/>
            <a:headEnd/>
            <a:tailEnd/>
          </a:ln>
        </p:spPr>
        <p:txBody>
          <a:bodyPr lIns="91429" tIns="45715" rIns="91429" bIns="45715" anchor="ctr"/>
          <a:lstStyle/>
          <a:p>
            <a:pPr algn="r" defTabSz="914400"/>
            <a:fld id="{D6FEC557-08AD-4021-9828-3E339DE2DF65}" type="slidenum">
              <a:rPr lang="en-US" sz="900">
                <a:solidFill>
                  <a:srgbClr val="898989"/>
                </a:solidFill>
              </a:rPr>
              <a:pPr algn="r" defTabSz="914400"/>
              <a:t>19</a:t>
            </a:fld>
            <a:endParaRPr lang="en-US" sz="900">
              <a:solidFill>
                <a:srgbClr val="898989"/>
              </a:solidFill>
            </a:endParaRPr>
          </a:p>
        </p:txBody>
      </p:sp>
      <p:pic>
        <p:nvPicPr>
          <p:cNvPr id="9" name="Picture 8" descr="TeleChecklogoonwhite"/>
          <p:cNvPicPr>
            <a:picLocks noChangeAspect="1" noChangeArrowheads="1"/>
          </p:cNvPicPr>
          <p:nvPr/>
        </p:nvPicPr>
        <p:blipFill rotWithShape="1">
          <a:blip r:embed="rId4" cstate="email">
            <a:extLst>
              <a:ext uri="{BEBA8EAE-BF5A-486C-A8C5-ECC9F3942E4B}"/>
              <a:ext uri="{28A0092B-C50C-407E-A947-70E740481C1C}"/>
            </a:extLst>
          </a:blip>
          <a:srcRect t="-467"/>
          <a:stretch/>
        </p:blipFill>
        <p:spPr bwMode="auto">
          <a:xfrm>
            <a:off x="1404679" y="3036562"/>
            <a:ext cx="1157427" cy="823822"/>
          </a:xfrm>
          <a:prstGeom prst="roundRect">
            <a:avLst>
              <a:gd name="adj" fmla="val 8594"/>
            </a:avLst>
          </a:prstGeom>
          <a:solidFill>
            <a:srgbClr val="FFFFFF">
              <a:shade val="85000"/>
            </a:srgbClr>
          </a:solidFill>
          <a:ln>
            <a:noFill/>
          </a:ln>
          <a:effectLst/>
        </p:spPr>
      </p:pic>
      <p:sp>
        <p:nvSpPr>
          <p:cNvPr id="17" name="Rounded Rectangle 16"/>
          <p:cNvSpPr/>
          <p:nvPr/>
        </p:nvSpPr>
        <p:spPr>
          <a:xfrm>
            <a:off x="4079875" y="3646488"/>
            <a:ext cx="1327150" cy="719137"/>
          </a:xfrm>
          <a:prstGeom prst="roundRect">
            <a:avLst/>
          </a:prstGeom>
          <a:solidFill>
            <a:srgbClr val="006983"/>
          </a:solidFill>
          <a:ln>
            <a:noFill/>
          </a:ln>
          <a:effectLst/>
        </p:spPr>
        <p:style>
          <a:lnRef idx="1">
            <a:schemeClr val="accent1"/>
          </a:lnRef>
          <a:fillRef idx="3">
            <a:schemeClr val="accent1"/>
          </a:fillRef>
          <a:effectRef idx="2">
            <a:schemeClr val="accent1"/>
          </a:effectRef>
          <a:fontRef idx="minor">
            <a:schemeClr val="lt1"/>
          </a:fontRef>
        </p:style>
        <p:txBody>
          <a:bodyPr lIns="64310" tIns="32155" rIns="64310" bIns="32155" anchor="ctr"/>
          <a:lstStyle/>
          <a:p>
            <a:pPr algn="ctr" defTabSz="914400">
              <a:defRPr/>
            </a:pPr>
            <a:endParaRPr lang="en-US" sz="2600" dirty="0"/>
          </a:p>
        </p:txBody>
      </p:sp>
      <p:sp>
        <p:nvSpPr>
          <p:cNvPr id="18" name="Rounded Rectangle 17"/>
          <p:cNvSpPr/>
          <p:nvPr/>
        </p:nvSpPr>
        <p:spPr>
          <a:xfrm>
            <a:off x="4079875" y="4559300"/>
            <a:ext cx="1327150" cy="719138"/>
          </a:xfrm>
          <a:prstGeom prst="round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lIns="64310" tIns="32155" rIns="64310" bIns="32155" anchor="ctr"/>
          <a:lstStyle/>
          <a:p>
            <a:pPr algn="ctr" defTabSz="914400">
              <a:defRPr/>
            </a:pPr>
            <a:endParaRPr lang="en-US" sz="2600" dirty="0"/>
          </a:p>
        </p:txBody>
      </p:sp>
      <p:sp>
        <p:nvSpPr>
          <p:cNvPr id="19" name="Rounded Rectangle 18"/>
          <p:cNvSpPr/>
          <p:nvPr/>
        </p:nvSpPr>
        <p:spPr>
          <a:xfrm>
            <a:off x="4079875" y="5461000"/>
            <a:ext cx="1327150" cy="719138"/>
          </a:xfrm>
          <a:prstGeom prst="roundRect">
            <a:avLst/>
          </a:prstGeom>
          <a:solidFill>
            <a:srgbClr val="593160"/>
          </a:solidFill>
          <a:ln>
            <a:noFill/>
          </a:ln>
          <a:effectLst/>
        </p:spPr>
        <p:style>
          <a:lnRef idx="1">
            <a:schemeClr val="accent1"/>
          </a:lnRef>
          <a:fillRef idx="3">
            <a:schemeClr val="accent1"/>
          </a:fillRef>
          <a:effectRef idx="2">
            <a:schemeClr val="accent1"/>
          </a:effectRef>
          <a:fontRef idx="minor">
            <a:schemeClr val="lt1"/>
          </a:fontRef>
        </p:style>
        <p:txBody>
          <a:bodyPr lIns="64310" tIns="32155" rIns="64310" bIns="32155" anchor="ctr"/>
          <a:lstStyle/>
          <a:p>
            <a:pPr algn="ctr" defTabSz="914400">
              <a:defRPr/>
            </a:pPr>
            <a:endParaRPr lang="en-US" sz="2600" dirty="0"/>
          </a:p>
        </p:txBody>
      </p:sp>
      <p:sp>
        <p:nvSpPr>
          <p:cNvPr id="20" name="Rounded Rectangle 19"/>
          <p:cNvSpPr/>
          <p:nvPr/>
        </p:nvSpPr>
        <p:spPr>
          <a:xfrm>
            <a:off x="4079875" y="2663825"/>
            <a:ext cx="1327150" cy="719138"/>
          </a:xfrm>
          <a:prstGeom prst="roundRect">
            <a:avLst/>
          </a:prstGeom>
          <a:solidFill>
            <a:srgbClr val="002244"/>
          </a:solidFill>
          <a:ln>
            <a:noFill/>
          </a:ln>
          <a:effectLst/>
        </p:spPr>
        <p:style>
          <a:lnRef idx="1">
            <a:schemeClr val="accent1"/>
          </a:lnRef>
          <a:fillRef idx="3">
            <a:schemeClr val="accent1"/>
          </a:fillRef>
          <a:effectRef idx="2">
            <a:schemeClr val="accent1"/>
          </a:effectRef>
          <a:fontRef idx="minor">
            <a:schemeClr val="lt1"/>
          </a:fontRef>
        </p:style>
        <p:txBody>
          <a:bodyPr lIns="64310" tIns="32155" rIns="64310" bIns="32155" anchor="ctr"/>
          <a:lstStyle/>
          <a:p>
            <a:pPr algn="ctr" defTabSz="914400">
              <a:defRPr/>
            </a:pPr>
            <a:endParaRPr lang="en-US" sz="2600" dirty="0"/>
          </a:p>
        </p:txBody>
      </p:sp>
      <p:sp>
        <p:nvSpPr>
          <p:cNvPr id="21" name="Rounded Rectangle 20"/>
          <p:cNvSpPr/>
          <p:nvPr/>
        </p:nvSpPr>
        <p:spPr>
          <a:xfrm>
            <a:off x="4079875" y="1679575"/>
            <a:ext cx="1327150" cy="719138"/>
          </a:xfrm>
          <a:prstGeom prst="roundRect">
            <a:avLst/>
          </a:prstGeom>
          <a:solidFill>
            <a:srgbClr val="983222"/>
          </a:solidFill>
          <a:ln>
            <a:noFill/>
          </a:ln>
          <a:effectLst/>
        </p:spPr>
        <p:style>
          <a:lnRef idx="1">
            <a:schemeClr val="accent1"/>
          </a:lnRef>
          <a:fillRef idx="3">
            <a:schemeClr val="accent1"/>
          </a:fillRef>
          <a:effectRef idx="2">
            <a:schemeClr val="accent1"/>
          </a:effectRef>
          <a:fontRef idx="minor">
            <a:schemeClr val="lt1"/>
          </a:fontRef>
        </p:style>
        <p:txBody>
          <a:bodyPr lIns="64310" tIns="32155" rIns="64310" bIns="32155" anchor="ctr"/>
          <a:lstStyle/>
          <a:p>
            <a:pPr algn="ctr" defTabSz="914400">
              <a:defRPr/>
            </a:pPr>
            <a:endParaRPr lang="en-US" sz="2600" dirty="0"/>
          </a:p>
        </p:txBody>
      </p:sp>
      <p:graphicFrame>
        <p:nvGraphicFramePr>
          <p:cNvPr id="23" name="Table 22"/>
          <p:cNvGraphicFramePr>
            <a:graphicFrameLocks noGrp="1"/>
          </p:cNvGraphicFramePr>
          <p:nvPr/>
        </p:nvGraphicFramePr>
        <p:xfrm>
          <a:off x="5487988" y="1544638"/>
          <a:ext cx="3784600" cy="4906963"/>
        </p:xfrm>
        <a:graphic>
          <a:graphicData uri="http://schemas.openxmlformats.org/drawingml/2006/table">
            <a:tbl>
              <a:tblPr/>
              <a:tblGrid>
                <a:gridCol w="3784600"/>
              </a:tblGrid>
              <a:tr h="1133475">
                <a:tc>
                  <a:txBody>
                    <a:bodyPr/>
                    <a:lstStyle/>
                    <a:p>
                      <a:pPr marL="255588" marR="0" lvl="0" indent="-255588" algn="l" defTabSz="455613" rtl="0" eaLnBrk="0" fontAlgn="base" latinLnBrk="0" hangingPunct="0">
                        <a:lnSpc>
                          <a:spcPct val="100000"/>
                        </a:lnSpc>
                        <a:spcBef>
                          <a:spcPct val="0"/>
                        </a:spcBef>
                        <a:spcAft>
                          <a:spcPct val="0"/>
                        </a:spcAft>
                        <a:buClr>
                          <a:srgbClr val="58595B"/>
                        </a:buClr>
                        <a:buSzTx/>
                        <a:buFont typeface="Lucida Grande" pitchFamily="-107" charset="0"/>
                        <a:buChar char="–"/>
                        <a:tabLst/>
                      </a:pPr>
                      <a:r>
                        <a:rPr kumimoji="0" lang="en-US" sz="1400" b="0" i="0" u="none" strike="noStrike" cap="none" normalizeH="0" baseline="0" smtClean="0">
                          <a:ln>
                            <a:noFill/>
                          </a:ln>
                          <a:solidFill>
                            <a:srgbClr val="58595B"/>
                          </a:solidFill>
                          <a:effectLst/>
                          <a:latin typeface="Arial" pitchFamily="34" charset="0"/>
                          <a:ea typeface="ＭＳ Ｐゴシック" pitchFamily="-107" charset="-128"/>
                          <a:cs typeface="Arial" pitchFamily="34" charset="0"/>
                        </a:rPr>
                        <a:t>Paper Check Acceptance</a:t>
                      </a:r>
                      <a:endParaRPr kumimoji="0" lang="en-US" sz="1400" b="0" i="0" u="none" strike="noStrike" cap="none" normalizeH="0" baseline="30000" smtClean="0">
                        <a:ln>
                          <a:noFill/>
                        </a:ln>
                        <a:solidFill>
                          <a:srgbClr val="58595B"/>
                        </a:solidFill>
                        <a:effectLst/>
                        <a:latin typeface="Arial" pitchFamily="34" charset="0"/>
                        <a:ea typeface="ＭＳ Ｐゴシック" pitchFamily="-107" charset="-128"/>
                        <a:cs typeface="Arial" pitchFamily="34" charset="0"/>
                      </a:endParaRPr>
                    </a:p>
                    <a:p>
                      <a:pPr marL="255588" marR="0" lvl="0" indent="-255588" algn="l" defTabSz="455613" rtl="0" eaLnBrk="0" fontAlgn="base" latinLnBrk="0" hangingPunct="0">
                        <a:lnSpc>
                          <a:spcPct val="100000"/>
                        </a:lnSpc>
                        <a:spcBef>
                          <a:spcPct val="0"/>
                        </a:spcBef>
                        <a:spcAft>
                          <a:spcPct val="0"/>
                        </a:spcAft>
                        <a:buClr>
                          <a:srgbClr val="58595B"/>
                        </a:buClr>
                        <a:buSzTx/>
                        <a:buFont typeface="Lucida Grande" pitchFamily="-107" charset="0"/>
                        <a:buChar char="–"/>
                        <a:tabLst/>
                      </a:pPr>
                      <a:r>
                        <a:rPr kumimoji="0" lang="en-US" sz="1400" b="0" i="0" u="none" strike="noStrike" cap="none" normalizeH="0" baseline="0" smtClean="0">
                          <a:ln>
                            <a:noFill/>
                          </a:ln>
                          <a:solidFill>
                            <a:srgbClr val="58595B"/>
                          </a:solidFill>
                          <a:effectLst/>
                          <a:latin typeface="Arial" pitchFamily="34" charset="0"/>
                          <a:ea typeface="ＭＳ Ｐゴシック" pitchFamily="-107" charset="-128"/>
                          <a:cs typeface="Arial" pitchFamily="34" charset="0"/>
                        </a:rPr>
                        <a:t>Mail order/ COD </a:t>
                      </a:r>
                    </a:p>
                    <a:p>
                      <a:pPr marL="255588" marR="0" lvl="0" indent="-255588" algn="l" defTabSz="455613" rtl="0" eaLnBrk="0" fontAlgn="base" latinLnBrk="0" hangingPunct="0">
                        <a:lnSpc>
                          <a:spcPct val="100000"/>
                        </a:lnSpc>
                        <a:spcBef>
                          <a:spcPct val="0"/>
                        </a:spcBef>
                        <a:spcAft>
                          <a:spcPct val="0"/>
                        </a:spcAft>
                        <a:buClr>
                          <a:srgbClr val="58595B"/>
                        </a:buClr>
                        <a:buSzTx/>
                        <a:buFont typeface="Lucida Grande" pitchFamily="-107" charset="0"/>
                        <a:buChar char="–"/>
                        <a:tabLst/>
                      </a:pPr>
                      <a:r>
                        <a:rPr kumimoji="0" lang="en-US" sz="1400" b="0" i="0" u="none" strike="noStrike" cap="none" normalizeH="0" baseline="0" smtClean="0">
                          <a:ln>
                            <a:noFill/>
                          </a:ln>
                          <a:solidFill>
                            <a:srgbClr val="58595B"/>
                          </a:solidFill>
                          <a:effectLst/>
                          <a:latin typeface="Arial" pitchFamily="34" charset="0"/>
                          <a:ea typeface="ＭＳ Ｐゴシック" pitchFamily="-107" charset="-128"/>
                          <a:cs typeface="Arial" pitchFamily="34" charset="0"/>
                        </a:rPr>
                        <a:t>Hold check</a:t>
                      </a:r>
                    </a:p>
                    <a:p>
                      <a:pPr marL="255588" marR="0" lvl="0" indent="-255588" algn="l" defTabSz="455613" rtl="0" eaLnBrk="0" fontAlgn="base" latinLnBrk="0" hangingPunct="0">
                        <a:lnSpc>
                          <a:spcPct val="100000"/>
                        </a:lnSpc>
                        <a:spcBef>
                          <a:spcPct val="0"/>
                        </a:spcBef>
                        <a:spcAft>
                          <a:spcPct val="0"/>
                        </a:spcAft>
                        <a:buClr>
                          <a:srgbClr val="58595B"/>
                        </a:buClr>
                        <a:buSzTx/>
                        <a:buFont typeface="Lucida Grande" pitchFamily="-107" charset="0"/>
                        <a:buChar char="–"/>
                        <a:tabLst/>
                      </a:pPr>
                      <a:r>
                        <a:rPr kumimoji="0" lang="en-US" sz="1400" b="0" i="0" u="none" strike="noStrike" cap="none" normalizeH="0" baseline="0" smtClean="0">
                          <a:ln>
                            <a:noFill/>
                          </a:ln>
                          <a:solidFill>
                            <a:srgbClr val="58595B"/>
                          </a:solidFill>
                          <a:effectLst/>
                          <a:latin typeface="Arial" pitchFamily="34" charset="0"/>
                          <a:ea typeface="ＭＳ Ｐゴシック" pitchFamily="-107" charset="-128"/>
                          <a:cs typeface="Arial" pitchFamily="34" charset="0"/>
                        </a:rPr>
                        <a:t>Check cashing</a:t>
                      </a:r>
                      <a:endParaRPr kumimoji="0" lang="en-US" sz="1400" b="0" i="0" u="none" strike="noStrike" cap="none" normalizeH="0" baseline="30000" smtClean="0">
                        <a:ln>
                          <a:noFill/>
                        </a:ln>
                        <a:solidFill>
                          <a:srgbClr val="58595B"/>
                        </a:solidFill>
                        <a:effectLst/>
                        <a:latin typeface="Arial" pitchFamily="34" charset="0"/>
                        <a:ea typeface="ＭＳ Ｐゴシック" pitchFamily="-107" charset="-128"/>
                        <a:cs typeface="Arial" pitchFamily="34" charset="0"/>
                      </a:endParaRPr>
                    </a:p>
                  </a:txBody>
                  <a:tcPr marL="64302" marR="64302" marT="32168" marB="32168" horzOverflow="overflow">
                    <a:lnL>
                      <a:noFill/>
                    </a:lnL>
                    <a:lnR>
                      <a:noFill/>
                    </a:lnR>
                    <a:lnT>
                      <a:noFill/>
                    </a:lnT>
                    <a:lnB>
                      <a:noFill/>
                    </a:lnB>
                    <a:lnTlToBr>
                      <a:noFill/>
                    </a:lnTlToBr>
                    <a:lnBlToTr>
                      <a:noFill/>
                    </a:lnBlToTr>
                    <a:noFill/>
                  </a:tcPr>
                </a:tc>
              </a:tr>
              <a:tr h="860425">
                <a:tc>
                  <a:txBody>
                    <a:bodyPr/>
                    <a:lstStyle/>
                    <a:p>
                      <a:pPr marL="255588" marR="0" lvl="0" indent="-255588" algn="l" defTabSz="455613" rtl="0" eaLnBrk="0" fontAlgn="base" latinLnBrk="0" hangingPunct="0">
                        <a:lnSpc>
                          <a:spcPct val="100000"/>
                        </a:lnSpc>
                        <a:spcBef>
                          <a:spcPct val="0"/>
                        </a:spcBef>
                        <a:spcAft>
                          <a:spcPct val="0"/>
                        </a:spcAft>
                        <a:buClr>
                          <a:srgbClr val="58595B"/>
                        </a:buClr>
                        <a:buSzTx/>
                        <a:buFont typeface="Lucida Grande" pitchFamily="-107" charset="0"/>
                        <a:buChar char="–"/>
                        <a:tabLst/>
                      </a:pPr>
                      <a:r>
                        <a:rPr kumimoji="0" lang="en-US" sz="1400" b="0" i="0" u="none" strike="noStrike" cap="none" normalizeH="0" baseline="0" smtClean="0">
                          <a:ln>
                            <a:noFill/>
                          </a:ln>
                          <a:solidFill>
                            <a:srgbClr val="58595B"/>
                          </a:solidFill>
                          <a:effectLst/>
                          <a:latin typeface="Arial" pitchFamily="34" charset="0"/>
                          <a:ea typeface="ＭＳ Ｐゴシック" pitchFamily="-107" charset="-128"/>
                          <a:cs typeface="Arial" pitchFamily="34" charset="0"/>
                        </a:rPr>
                        <a:t>ECA</a:t>
                      </a:r>
                      <a:r>
                        <a:rPr kumimoji="0" lang="en-US" sz="1400" b="0" i="0" u="none" strike="noStrike" cap="none" normalizeH="0" baseline="30000" smtClean="0">
                          <a:ln>
                            <a:noFill/>
                          </a:ln>
                          <a:solidFill>
                            <a:srgbClr val="58595B"/>
                          </a:solidFill>
                          <a:effectLst/>
                          <a:latin typeface="Arial" pitchFamily="34" charset="0"/>
                          <a:ea typeface="ＭＳ Ｐゴシック" pitchFamily="-107" charset="-128"/>
                          <a:cs typeface="Arial" pitchFamily="34" charset="0"/>
                        </a:rPr>
                        <a:t>®</a:t>
                      </a:r>
                    </a:p>
                    <a:p>
                      <a:pPr marL="255588" marR="0" lvl="0" indent="-255588" algn="l" defTabSz="455613" rtl="0" eaLnBrk="0" fontAlgn="base" latinLnBrk="0" hangingPunct="0">
                        <a:lnSpc>
                          <a:spcPct val="100000"/>
                        </a:lnSpc>
                        <a:spcBef>
                          <a:spcPct val="0"/>
                        </a:spcBef>
                        <a:spcAft>
                          <a:spcPct val="0"/>
                        </a:spcAft>
                        <a:buClr>
                          <a:srgbClr val="58595B"/>
                        </a:buClr>
                        <a:buSzTx/>
                        <a:buFont typeface="Lucida Grande" pitchFamily="-107" charset="0"/>
                        <a:buChar char="–"/>
                        <a:tabLst/>
                      </a:pPr>
                      <a:r>
                        <a:rPr kumimoji="0" lang="en-US" sz="1400" b="0" i="0" u="none" strike="noStrike" cap="none" normalizeH="0" baseline="0" smtClean="0">
                          <a:ln>
                            <a:noFill/>
                          </a:ln>
                          <a:solidFill>
                            <a:srgbClr val="58595B"/>
                          </a:solidFill>
                          <a:effectLst/>
                          <a:latin typeface="Arial" pitchFamily="34" charset="0"/>
                          <a:ea typeface="ＭＳ Ｐゴシック" pitchFamily="-107" charset="-128"/>
                          <a:cs typeface="Arial" pitchFamily="34" charset="0"/>
                        </a:rPr>
                        <a:t>Payment on Account </a:t>
                      </a:r>
                    </a:p>
                    <a:p>
                      <a:pPr marL="255588" marR="0" lvl="0" indent="-255588" algn="l" defTabSz="455613" rtl="0" eaLnBrk="0" fontAlgn="base" latinLnBrk="0" hangingPunct="0">
                        <a:lnSpc>
                          <a:spcPct val="100000"/>
                        </a:lnSpc>
                        <a:spcBef>
                          <a:spcPct val="0"/>
                        </a:spcBef>
                        <a:spcAft>
                          <a:spcPct val="0"/>
                        </a:spcAft>
                        <a:buClr>
                          <a:srgbClr val="58595B"/>
                        </a:buClr>
                        <a:buSzTx/>
                        <a:buFont typeface="Lucida Grande" pitchFamily="-107" charset="0"/>
                        <a:buChar char="–"/>
                        <a:tabLst/>
                      </a:pPr>
                      <a:r>
                        <a:rPr kumimoji="0" lang="en-US" sz="1400" b="0" i="0" u="none" strike="noStrike" cap="none" normalizeH="0" baseline="0" smtClean="0">
                          <a:ln>
                            <a:noFill/>
                          </a:ln>
                          <a:solidFill>
                            <a:srgbClr val="58595B"/>
                          </a:solidFill>
                          <a:effectLst/>
                          <a:latin typeface="Arial" pitchFamily="34" charset="0"/>
                          <a:ea typeface="ＭＳ Ｐゴシック" pitchFamily="-107" charset="-128"/>
                          <a:cs typeface="Arial" pitchFamily="34" charset="0"/>
                        </a:rPr>
                        <a:t>CONNECTPAY</a:t>
                      </a:r>
                      <a:r>
                        <a:rPr kumimoji="0" lang="en-US" sz="1400" b="0" i="0" u="none" strike="noStrike" cap="none" normalizeH="0" baseline="30000" smtClean="0">
                          <a:ln>
                            <a:noFill/>
                          </a:ln>
                          <a:solidFill>
                            <a:srgbClr val="58595B"/>
                          </a:solidFill>
                          <a:effectLst/>
                          <a:latin typeface="Arial" pitchFamily="34" charset="0"/>
                          <a:ea typeface="ＭＳ Ｐゴシック" pitchFamily="-107" charset="-128"/>
                          <a:cs typeface="Arial" pitchFamily="34" charset="0"/>
                        </a:rPr>
                        <a:t>SM</a:t>
                      </a:r>
                    </a:p>
                  </a:txBody>
                  <a:tcPr marL="64302" marR="64302" marT="32168" marB="32168" horzOverflow="overflow">
                    <a:lnL>
                      <a:noFill/>
                    </a:lnL>
                    <a:lnR>
                      <a:noFill/>
                    </a:lnR>
                    <a:lnT>
                      <a:noFill/>
                    </a:lnT>
                    <a:lnB>
                      <a:noFill/>
                    </a:lnB>
                    <a:lnTlToBr>
                      <a:noFill/>
                    </a:lnTlToBr>
                    <a:lnBlToTr>
                      <a:noFill/>
                    </a:lnBlToTr>
                    <a:noFill/>
                  </a:tcPr>
                </a:tc>
              </a:tr>
              <a:tr h="946150">
                <a:tc>
                  <a:txBody>
                    <a:bodyPr/>
                    <a:lstStyle/>
                    <a:p>
                      <a:pPr marL="255588" marR="0" lvl="0" indent="-255588" algn="l" defTabSz="455613" rtl="0" eaLnBrk="0" fontAlgn="base" latinLnBrk="0" hangingPunct="0">
                        <a:lnSpc>
                          <a:spcPct val="100000"/>
                        </a:lnSpc>
                        <a:spcBef>
                          <a:spcPct val="0"/>
                        </a:spcBef>
                        <a:spcAft>
                          <a:spcPct val="0"/>
                        </a:spcAft>
                        <a:buClr>
                          <a:srgbClr val="58595B"/>
                        </a:buClr>
                        <a:buSzTx/>
                        <a:buFont typeface="Lucida Grande" pitchFamily="-107" charset="0"/>
                        <a:buChar char="–"/>
                        <a:tabLst/>
                      </a:pPr>
                      <a:endParaRPr kumimoji="0" lang="en-US" sz="1400" b="0" i="0" u="none" strike="noStrike" cap="none" normalizeH="0" baseline="0" smtClean="0">
                        <a:ln>
                          <a:noFill/>
                        </a:ln>
                        <a:solidFill>
                          <a:srgbClr val="58595B"/>
                        </a:solidFill>
                        <a:effectLst/>
                        <a:latin typeface="Arial" pitchFamily="34" charset="0"/>
                        <a:ea typeface="ＭＳ Ｐゴシック" pitchFamily="-107" charset="-128"/>
                        <a:cs typeface="Arial" pitchFamily="34" charset="0"/>
                      </a:endParaRPr>
                    </a:p>
                    <a:p>
                      <a:pPr marL="255588" marR="0" lvl="0" indent="-255588" algn="l" defTabSz="455613" rtl="0" eaLnBrk="0" fontAlgn="base" latinLnBrk="0" hangingPunct="0">
                        <a:lnSpc>
                          <a:spcPct val="100000"/>
                        </a:lnSpc>
                        <a:spcBef>
                          <a:spcPct val="0"/>
                        </a:spcBef>
                        <a:spcAft>
                          <a:spcPct val="0"/>
                        </a:spcAft>
                        <a:buClr>
                          <a:srgbClr val="58595B"/>
                        </a:buClr>
                        <a:buSzTx/>
                        <a:buFont typeface="Lucida Grande" pitchFamily="-107" charset="0"/>
                        <a:buChar char="–"/>
                        <a:tabLst/>
                      </a:pPr>
                      <a:r>
                        <a:rPr kumimoji="0" lang="en-US" sz="1400" b="0" i="0" u="none" strike="noStrike" cap="none" normalizeH="0" baseline="0" smtClean="0">
                          <a:ln>
                            <a:noFill/>
                          </a:ln>
                          <a:solidFill>
                            <a:srgbClr val="58595B"/>
                          </a:solidFill>
                          <a:effectLst/>
                          <a:latin typeface="Arial" pitchFamily="34" charset="0"/>
                          <a:ea typeface="ＭＳ Ｐゴシック" pitchFamily="-107" charset="-128"/>
                          <a:cs typeface="Arial" pitchFamily="34" charset="0"/>
                        </a:rPr>
                        <a:t>Lockbox Pro21</a:t>
                      </a:r>
                      <a:r>
                        <a:rPr kumimoji="0" lang="en-US" sz="1400" b="0" i="0" u="none" strike="noStrike" cap="none" normalizeH="0" baseline="30000" smtClean="0">
                          <a:ln>
                            <a:noFill/>
                          </a:ln>
                          <a:solidFill>
                            <a:srgbClr val="58595B"/>
                          </a:solidFill>
                          <a:effectLst/>
                          <a:latin typeface="Arial" pitchFamily="34" charset="0"/>
                          <a:ea typeface="ＭＳ Ｐゴシック" pitchFamily="-107" charset="-128"/>
                          <a:cs typeface="Arial" pitchFamily="34" charset="0"/>
                        </a:rPr>
                        <a:t>SM</a:t>
                      </a:r>
                    </a:p>
                    <a:p>
                      <a:pPr marL="255588" marR="0" lvl="0" indent="-255588" algn="l" defTabSz="455613" rtl="0" eaLnBrk="0" fontAlgn="base" latinLnBrk="0" hangingPunct="0">
                        <a:lnSpc>
                          <a:spcPct val="100000"/>
                        </a:lnSpc>
                        <a:spcBef>
                          <a:spcPct val="0"/>
                        </a:spcBef>
                        <a:spcAft>
                          <a:spcPct val="0"/>
                        </a:spcAft>
                        <a:buClr>
                          <a:srgbClr val="58595B"/>
                        </a:buClr>
                        <a:buSzTx/>
                        <a:buFont typeface="Lucida Grande" pitchFamily="-107" charset="0"/>
                        <a:buChar char="–"/>
                        <a:tabLst/>
                      </a:pPr>
                      <a:r>
                        <a:rPr kumimoji="0" lang="en-US" sz="1400" b="0" i="0" u="none" strike="noStrike" cap="none" normalizeH="0" baseline="0" smtClean="0">
                          <a:ln>
                            <a:noFill/>
                          </a:ln>
                          <a:solidFill>
                            <a:srgbClr val="58595B"/>
                          </a:solidFill>
                          <a:effectLst/>
                          <a:latin typeface="Arial" pitchFamily="34" charset="0"/>
                          <a:ea typeface="ＭＳ Ｐゴシック" pitchFamily="-107" charset="-128"/>
                          <a:cs typeface="Arial" pitchFamily="34" charset="0"/>
                        </a:rPr>
                        <a:t>eDeposit</a:t>
                      </a:r>
                    </a:p>
                    <a:p>
                      <a:pPr marL="255588" marR="0" lvl="0" indent="-255588" algn="l" defTabSz="455613" rtl="0" eaLnBrk="0" fontAlgn="base" latinLnBrk="0" hangingPunct="0">
                        <a:lnSpc>
                          <a:spcPct val="100000"/>
                        </a:lnSpc>
                        <a:spcBef>
                          <a:spcPct val="0"/>
                        </a:spcBef>
                        <a:spcAft>
                          <a:spcPct val="0"/>
                        </a:spcAft>
                        <a:buClr>
                          <a:srgbClr val="58595B"/>
                        </a:buClr>
                        <a:buSzTx/>
                        <a:buFont typeface="Lucida Grande" pitchFamily="-107" charset="0"/>
                        <a:buChar char="–"/>
                        <a:tabLst/>
                      </a:pPr>
                      <a:endParaRPr kumimoji="0" lang="en-US" sz="1400" b="0" i="0" u="none" strike="noStrike" cap="none" normalizeH="0" baseline="0" smtClean="0">
                        <a:ln>
                          <a:noFill/>
                        </a:ln>
                        <a:solidFill>
                          <a:srgbClr val="58595B"/>
                        </a:solidFill>
                        <a:effectLst/>
                        <a:latin typeface="Arial" pitchFamily="34" charset="0"/>
                        <a:ea typeface="ＭＳ Ｐゴシック" pitchFamily="-107" charset="-128"/>
                        <a:cs typeface="Arial" pitchFamily="34" charset="0"/>
                      </a:endParaRPr>
                    </a:p>
                  </a:txBody>
                  <a:tcPr marL="64302" marR="64302" marT="32168" marB="32168" horzOverflow="overflow">
                    <a:lnL>
                      <a:noFill/>
                    </a:lnL>
                    <a:lnR>
                      <a:noFill/>
                    </a:lnR>
                    <a:lnT>
                      <a:noFill/>
                    </a:lnT>
                    <a:lnB>
                      <a:noFill/>
                    </a:lnB>
                    <a:lnTlToBr>
                      <a:noFill/>
                    </a:lnTlToBr>
                    <a:lnBlToTr>
                      <a:noFill/>
                    </a:lnBlToTr>
                    <a:noFill/>
                  </a:tcPr>
                </a:tc>
              </a:tr>
              <a:tr h="955675">
                <a:tc>
                  <a:txBody>
                    <a:bodyPr/>
                    <a:lstStyle/>
                    <a:p>
                      <a:pPr marL="255588" marR="0" lvl="0" indent="-255588" algn="l" defTabSz="455613" rtl="0" eaLnBrk="0" fontAlgn="base" latinLnBrk="0" hangingPunct="0">
                        <a:lnSpc>
                          <a:spcPct val="100000"/>
                        </a:lnSpc>
                        <a:spcBef>
                          <a:spcPct val="0"/>
                        </a:spcBef>
                        <a:spcAft>
                          <a:spcPct val="0"/>
                        </a:spcAft>
                        <a:buClr>
                          <a:srgbClr val="58595B"/>
                        </a:buClr>
                        <a:buSzTx/>
                        <a:buFont typeface="Lucida Grande" pitchFamily="-107" charset="0"/>
                        <a:buChar char="–"/>
                        <a:tabLst/>
                      </a:pPr>
                      <a:endParaRPr kumimoji="0" lang="en-US" sz="1400" b="0" i="0" u="none" strike="noStrike" cap="none" normalizeH="0" baseline="0" smtClean="0">
                        <a:ln>
                          <a:noFill/>
                        </a:ln>
                        <a:solidFill>
                          <a:srgbClr val="58595B"/>
                        </a:solidFill>
                        <a:effectLst/>
                        <a:latin typeface="Arial" pitchFamily="34" charset="0"/>
                        <a:ea typeface="ＭＳ Ｐゴシック" pitchFamily="-107" charset="-128"/>
                        <a:cs typeface="Arial" pitchFamily="34" charset="0"/>
                      </a:endParaRPr>
                    </a:p>
                    <a:p>
                      <a:pPr marL="255588" marR="0" lvl="0" indent="-255588" algn="l" defTabSz="455613" rtl="0" eaLnBrk="0" fontAlgn="base" latinLnBrk="0" hangingPunct="0">
                        <a:lnSpc>
                          <a:spcPct val="100000"/>
                        </a:lnSpc>
                        <a:spcBef>
                          <a:spcPct val="0"/>
                        </a:spcBef>
                        <a:spcAft>
                          <a:spcPct val="0"/>
                        </a:spcAft>
                        <a:buClr>
                          <a:srgbClr val="58595B"/>
                        </a:buClr>
                        <a:buSzTx/>
                        <a:buFont typeface="Lucida Grande" pitchFamily="-107" charset="0"/>
                        <a:buChar char="–"/>
                        <a:tabLst/>
                      </a:pPr>
                      <a:r>
                        <a:rPr kumimoji="0" lang="en-US" sz="1400" b="0" i="0" u="none" strike="noStrike" cap="none" normalizeH="0" baseline="0" smtClean="0">
                          <a:ln>
                            <a:noFill/>
                          </a:ln>
                          <a:solidFill>
                            <a:srgbClr val="58595B"/>
                          </a:solidFill>
                          <a:effectLst/>
                          <a:latin typeface="Arial" pitchFamily="34" charset="0"/>
                          <a:ea typeface="ＭＳ Ｐゴシック" pitchFamily="-107" charset="-128"/>
                          <a:cs typeface="Arial" pitchFamily="34" charset="0"/>
                        </a:rPr>
                        <a:t>Internet Check Acceptance</a:t>
                      </a:r>
                    </a:p>
                    <a:p>
                      <a:pPr marL="255588" marR="0" lvl="0" indent="-255588" algn="l" defTabSz="455613" rtl="0" eaLnBrk="0" fontAlgn="base" latinLnBrk="0" hangingPunct="0">
                        <a:lnSpc>
                          <a:spcPct val="100000"/>
                        </a:lnSpc>
                        <a:spcBef>
                          <a:spcPct val="0"/>
                        </a:spcBef>
                        <a:spcAft>
                          <a:spcPct val="0"/>
                        </a:spcAft>
                        <a:buClr>
                          <a:srgbClr val="58595B"/>
                        </a:buClr>
                        <a:buSzTx/>
                        <a:buFont typeface="Lucida Grande" pitchFamily="-107" charset="0"/>
                        <a:buChar char="–"/>
                        <a:tabLst/>
                      </a:pPr>
                      <a:r>
                        <a:rPr kumimoji="0" lang="en-US" sz="1400" b="0" i="0" u="none" strike="noStrike" cap="none" normalizeH="0" baseline="0" smtClean="0">
                          <a:ln>
                            <a:noFill/>
                          </a:ln>
                          <a:solidFill>
                            <a:srgbClr val="58595B"/>
                          </a:solidFill>
                          <a:effectLst/>
                          <a:latin typeface="Arial" pitchFamily="34" charset="0"/>
                          <a:ea typeface="ＭＳ Ｐゴシック" pitchFamily="-107" charset="-128"/>
                          <a:cs typeface="Arial" pitchFamily="34" charset="0"/>
                        </a:rPr>
                        <a:t>Remote Pay</a:t>
                      </a:r>
                    </a:p>
                  </a:txBody>
                  <a:tcPr marL="64302" marR="64302" marT="32168" marB="32168" horzOverflow="overflow">
                    <a:lnL>
                      <a:noFill/>
                    </a:lnL>
                    <a:lnR>
                      <a:noFill/>
                    </a:lnR>
                    <a:lnT>
                      <a:noFill/>
                    </a:lnT>
                    <a:lnB>
                      <a:noFill/>
                    </a:lnB>
                    <a:lnTlToBr>
                      <a:noFill/>
                    </a:lnTlToBr>
                    <a:lnBlToTr>
                      <a:noFill/>
                    </a:lnBlToTr>
                    <a:noFill/>
                  </a:tcPr>
                </a:tc>
              </a:tr>
              <a:tr h="1011238">
                <a:tc>
                  <a:txBody>
                    <a:bodyPr/>
                    <a:lstStyle/>
                    <a:p>
                      <a:pPr marL="255588" marR="0" lvl="0" indent="-255588" algn="l" defTabSz="455613" rtl="0" eaLnBrk="0" fontAlgn="base" latinLnBrk="0" hangingPunct="0">
                        <a:lnSpc>
                          <a:spcPct val="100000"/>
                        </a:lnSpc>
                        <a:spcBef>
                          <a:spcPct val="0"/>
                        </a:spcBef>
                        <a:spcAft>
                          <a:spcPct val="0"/>
                        </a:spcAft>
                        <a:buClr>
                          <a:srgbClr val="58595B"/>
                        </a:buClr>
                        <a:buSzTx/>
                        <a:buFont typeface="Lucida Grande" pitchFamily="-107" charset="0"/>
                        <a:buChar char="–"/>
                        <a:tabLst/>
                      </a:pPr>
                      <a:endParaRPr kumimoji="0" lang="en-US" sz="1400" b="0" i="0" u="none" strike="noStrike" cap="none" normalizeH="0" baseline="0" smtClean="0">
                        <a:ln>
                          <a:noFill/>
                        </a:ln>
                        <a:solidFill>
                          <a:srgbClr val="58595B"/>
                        </a:solidFill>
                        <a:effectLst/>
                        <a:latin typeface="Arial" pitchFamily="34" charset="0"/>
                        <a:ea typeface="ＭＳ Ｐゴシック" pitchFamily="-107" charset="-128"/>
                        <a:cs typeface="Arial" pitchFamily="34" charset="0"/>
                      </a:endParaRPr>
                    </a:p>
                    <a:p>
                      <a:pPr marL="255588" marR="0" lvl="0" indent="-255588" algn="l" defTabSz="455613" rtl="0" eaLnBrk="0" fontAlgn="base" latinLnBrk="0" hangingPunct="0">
                        <a:lnSpc>
                          <a:spcPct val="100000"/>
                        </a:lnSpc>
                        <a:spcBef>
                          <a:spcPct val="0"/>
                        </a:spcBef>
                        <a:spcAft>
                          <a:spcPct val="0"/>
                        </a:spcAft>
                        <a:buClr>
                          <a:srgbClr val="58595B"/>
                        </a:buClr>
                        <a:buSzTx/>
                        <a:buFont typeface="Lucida Grande" pitchFamily="-107" charset="0"/>
                        <a:buChar char="–"/>
                        <a:tabLst/>
                      </a:pPr>
                      <a:r>
                        <a:rPr kumimoji="0" lang="en-US" sz="1400" b="0" i="0" u="none" strike="noStrike" cap="none" normalizeH="0" baseline="0" smtClean="0">
                          <a:ln>
                            <a:noFill/>
                          </a:ln>
                          <a:solidFill>
                            <a:srgbClr val="58595B"/>
                          </a:solidFill>
                          <a:effectLst/>
                          <a:latin typeface="Arial" pitchFamily="34" charset="0"/>
                          <a:ea typeface="ＭＳ Ｐゴシック" pitchFamily="-107" charset="-128"/>
                          <a:cs typeface="Arial" pitchFamily="34" charset="0"/>
                        </a:rPr>
                        <a:t>Checks by Phone</a:t>
                      </a:r>
                      <a:r>
                        <a:rPr kumimoji="0" lang="en-US" sz="1400" b="0" i="0" u="none" strike="noStrike" cap="none" normalizeH="0" baseline="30000" smtClean="0">
                          <a:ln>
                            <a:noFill/>
                          </a:ln>
                          <a:solidFill>
                            <a:srgbClr val="58595B"/>
                          </a:solidFill>
                          <a:effectLst/>
                          <a:latin typeface="Arial" pitchFamily="34" charset="0"/>
                          <a:ea typeface="ＭＳ Ｐゴシック" pitchFamily="-107" charset="-128"/>
                          <a:cs typeface="Arial" pitchFamily="34" charset="0"/>
                        </a:rPr>
                        <a:t>SM</a:t>
                      </a:r>
                      <a:endParaRPr kumimoji="0" lang="en-US" sz="1400" b="0" i="0" u="none" strike="noStrike" cap="none" normalizeH="0" baseline="0" smtClean="0">
                        <a:ln>
                          <a:noFill/>
                        </a:ln>
                        <a:solidFill>
                          <a:srgbClr val="58595B"/>
                        </a:solidFill>
                        <a:effectLst/>
                        <a:latin typeface="Arial" pitchFamily="34" charset="0"/>
                        <a:ea typeface="ＭＳ Ｐゴシック" pitchFamily="-107" charset="-128"/>
                        <a:cs typeface="Arial" pitchFamily="34" charset="0"/>
                      </a:endParaRPr>
                    </a:p>
                    <a:p>
                      <a:pPr marL="255588" marR="0" lvl="0" indent="-255588" algn="l" defTabSz="455613" rtl="0" eaLnBrk="0" fontAlgn="base" latinLnBrk="0" hangingPunct="0">
                        <a:lnSpc>
                          <a:spcPct val="100000"/>
                        </a:lnSpc>
                        <a:spcBef>
                          <a:spcPct val="0"/>
                        </a:spcBef>
                        <a:spcAft>
                          <a:spcPct val="0"/>
                        </a:spcAft>
                        <a:buClr>
                          <a:srgbClr val="58595B"/>
                        </a:buClr>
                        <a:buSzTx/>
                        <a:buFont typeface="Lucida Grande" pitchFamily="-107" charset="0"/>
                        <a:buChar char="–"/>
                        <a:tabLst/>
                      </a:pPr>
                      <a:endParaRPr kumimoji="0" lang="en-US" sz="1400" b="0" i="0" u="none" strike="noStrike" cap="none" normalizeH="0" baseline="0" smtClean="0">
                        <a:ln>
                          <a:noFill/>
                        </a:ln>
                        <a:solidFill>
                          <a:srgbClr val="58595B"/>
                        </a:solidFill>
                        <a:effectLst/>
                        <a:latin typeface="Arial" pitchFamily="34" charset="0"/>
                        <a:ea typeface="ＭＳ Ｐゴシック" pitchFamily="-107" charset="-128"/>
                        <a:cs typeface="Arial" pitchFamily="34" charset="0"/>
                      </a:endParaRPr>
                    </a:p>
                  </a:txBody>
                  <a:tcPr marL="64302" marR="64302" marT="32168" marB="32168" horzOverflow="overflow">
                    <a:lnL>
                      <a:noFill/>
                    </a:lnL>
                    <a:lnR>
                      <a:noFill/>
                    </a:lnR>
                    <a:lnT>
                      <a:noFill/>
                    </a:lnT>
                    <a:lnB>
                      <a:noFill/>
                    </a:lnB>
                    <a:lnTlToBr>
                      <a:noFill/>
                    </a:lnTlToBr>
                    <a:lnBlToTr>
                      <a:noFill/>
                    </a:lnBlToTr>
                    <a:noFill/>
                  </a:tcPr>
                </a:tc>
              </a:tr>
            </a:tbl>
          </a:graphicData>
        </a:graphic>
      </p:graphicFrame>
      <p:sp>
        <p:nvSpPr>
          <p:cNvPr id="5138" name="TextBox 23"/>
          <p:cNvSpPr txBox="1">
            <a:spLocks noChangeArrowheads="1"/>
          </p:cNvSpPr>
          <p:nvPr/>
        </p:nvSpPr>
        <p:spPr bwMode="auto">
          <a:xfrm>
            <a:off x="4098925" y="5475288"/>
            <a:ext cx="1304925" cy="609600"/>
          </a:xfrm>
          <a:prstGeom prst="rect">
            <a:avLst/>
          </a:prstGeom>
          <a:noFill/>
          <a:ln w="9525">
            <a:noFill/>
            <a:miter lim="800000"/>
            <a:headEnd/>
            <a:tailEnd/>
          </a:ln>
        </p:spPr>
        <p:txBody>
          <a:bodyPr lIns="62472" tIns="31236" rIns="62472" bIns="31236" anchor="ctr"/>
          <a:lstStyle/>
          <a:p>
            <a:pPr algn="ctr" defTabSz="914400"/>
            <a:r>
              <a:rPr lang="en-US" sz="1400" b="1">
                <a:solidFill>
                  <a:srgbClr val="FFFFFF"/>
                </a:solidFill>
              </a:rPr>
              <a:t>Phone</a:t>
            </a:r>
          </a:p>
        </p:txBody>
      </p:sp>
      <p:sp>
        <p:nvSpPr>
          <p:cNvPr id="5139" name="TextBox 29"/>
          <p:cNvSpPr txBox="1">
            <a:spLocks noChangeArrowheads="1"/>
          </p:cNvSpPr>
          <p:nvPr/>
        </p:nvSpPr>
        <p:spPr bwMode="auto">
          <a:xfrm>
            <a:off x="4089400" y="1663700"/>
            <a:ext cx="1304925" cy="766763"/>
          </a:xfrm>
          <a:prstGeom prst="rect">
            <a:avLst/>
          </a:prstGeom>
          <a:noFill/>
          <a:ln w="9525">
            <a:noFill/>
            <a:miter lim="800000"/>
            <a:headEnd/>
            <a:tailEnd/>
          </a:ln>
        </p:spPr>
        <p:txBody>
          <a:bodyPr lIns="62472" tIns="31236" rIns="62472" bIns="31236" anchor="ctr"/>
          <a:lstStyle/>
          <a:p>
            <a:pPr algn="ctr" defTabSz="914400">
              <a:lnSpc>
                <a:spcPct val="80000"/>
              </a:lnSpc>
            </a:pPr>
            <a:r>
              <a:rPr lang="en-US" sz="1400" b="1">
                <a:solidFill>
                  <a:schemeClr val="bg1"/>
                </a:solidFill>
              </a:rPr>
              <a:t>Paper check services</a:t>
            </a:r>
          </a:p>
        </p:txBody>
      </p:sp>
      <p:sp>
        <p:nvSpPr>
          <p:cNvPr id="5140" name="TextBox 30"/>
          <p:cNvSpPr txBox="1">
            <a:spLocks noChangeArrowheads="1"/>
          </p:cNvSpPr>
          <p:nvPr/>
        </p:nvSpPr>
        <p:spPr bwMode="auto">
          <a:xfrm>
            <a:off x="4097338" y="4610100"/>
            <a:ext cx="1304925" cy="609600"/>
          </a:xfrm>
          <a:prstGeom prst="rect">
            <a:avLst/>
          </a:prstGeom>
          <a:noFill/>
          <a:ln w="9525">
            <a:noFill/>
            <a:miter lim="800000"/>
            <a:headEnd/>
            <a:tailEnd/>
          </a:ln>
        </p:spPr>
        <p:txBody>
          <a:bodyPr lIns="62472" tIns="31236" rIns="62472" bIns="31236" anchor="ctr"/>
          <a:lstStyle/>
          <a:p>
            <a:pPr algn="ctr" defTabSz="914400"/>
            <a:r>
              <a:rPr lang="en-US" sz="1400" b="1">
                <a:solidFill>
                  <a:srgbClr val="FFFFFF"/>
                </a:solidFill>
              </a:rPr>
              <a:t>Web</a:t>
            </a:r>
          </a:p>
        </p:txBody>
      </p:sp>
      <p:sp>
        <p:nvSpPr>
          <p:cNvPr id="5141" name="TextBox 31"/>
          <p:cNvSpPr txBox="1">
            <a:spLocks noChangeArrowheads="1"/>
          </p:cNvSpPr>
          <p:nvPr/>
        </p:nvSpPr>
        <p:spPr bwMode="auto">
          <a:xfrm>
            <a:off x="4111625" y="3590925"/>
            <a:ext cx="1304925" cy="831850"/>
          </a:xfrm>
          <a:prstGeom prst="rect">
            <a:avLst/>
          </a:prstGeom>
          <a:noFill/>
          <a:ln w="9525">
            <a:noFill/>
            <a:miter lim="800000"/>
            <a:headEnd/>
            <a:tailEnd/>
          </a:ln>
        </p:spPr>
        <p:txBody>
          <a:bodyPr lIns="62472" tIns="31236" rIns="62472" bIns="31236" anchor="ctr"/>
          <a:lstStyle/>
          <a:p>
            <a:pPr algn="ctr" defTabSz="914400"/>
            <a:r>
              <a:rPr lang="en-US" sz="1400" b="1">
                <a:solidFill>
                  <a:srgbClr val="FFFFFF"/>
                </a:solidFill>
              </a:rPr>
              <a:t>Mail or back office</a:t>
            </a:r>
          </a:p>
        </p:txBody>
      </p:sp>
      <p:sp>
        <p:nvSpPr>
          <p:cNvPr id="5142" name="TextBox 32"/>
          <p:cNvSpPr txBox="1">
            <a:spLocks noChangeArrowheads="1"/>
          </p:cNvSpPr>
          <p:nvPr/>
        </p:nvSpPr>
        <p:spPr bwMode="auto">
          <a:xfrm>
            <a:off x="4090988" y="2603500"/>
            <a:ext cx="1306512" cy="790575"/>
          </a:xfrm>
          <a:prstGeom prst="rect">
            <a:avLst/>
          </a:prstGeom>
          <a:noFill/>
          <a:ln w="9525">
            <a:noFill/>
            <a:miter lim="800000"/>
            <a:headEnd/>
            <a:tailEnd/>
          </a:ln>
        </p:spPr>
        <p:txBody>
          <a:bodyPr lIns="62472" tIns="31236" rIns="62472" bIns="31236" anchor="ctr"/>
          <a:lstStyle/>
          <a:p>
            <a:pPr algn="ctr" defTabSz="914400"/>
            <a:r>
              <a:rPr lang="en-US" sz="1400" b="1">
                <a:solidFill>
                  <a:srgbClr val="FFFFFF"/>
                </a:solidFill>
              </a:rPr>
              <a:t>ACH from point of sale</a:t>
            </a:r>
          </a:p>
        </p:txBody>
      </p:sp>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p:txBody>
          <a:bodyPr/>
          <a:lstStyle/>
          <a:p>
            <a:pPr eaLnBrk="1" hangingPunct="1"/>
            <a:r>
              <a:rPr lang="en-US" smtClean="0">
                <a:solidFill>
                  <a:srgbClr val="FF0000"/>
                </a:solidFill>
              </a:rPr>
              <a:t>   </a:t>
            </a:r>
            <a:r>
              <a:rPr lang="en-US" smtClean="0">
                <a:cs typeface="ＭＳ Ｐゴシック"/>
              </a:rPr>
              <a:t>Agenda</a:t>
            </a:r>
          </a:p>
        </p:txBody>
      </p:sp>
      <p:sp>
        <p:nvSpPr>
          <p:cNvPr id="16387" name="Slide Number Placeholder 1"/>
          <p:cNvSpPr>
            <a:spLocks noGrp="1"/>
          </p:cNvSpPr>
          <p:nvPr>
            <p:ph type="sldNum" sz="quarter" idx="11"/>
          </p:nvPr>
        </p:nvSpPr>
        <p:spPr bwMode="auto">
          <a:ln>
            <a:miter lim="800000"/>
            <a:headEnd/>
            <a:tailEnd/>
          </a:ln>
        </p:spPr>
        <p:txBody>
          <a:bodyPr/>
          <a:lstStyle/>
          <a:p>
            <a:pPr algn="ctr">
              <a:spcBef>
                <a:spcPct val="50000"/>
              </a:spcBef>
              <a:buClr>
                <a:srgbClr val="D4001A"/>
              </a:buClr>
              <a:defRPr/>
            </a:pPr>
            <a:fld id="{E38BF78A-6260-4347-B6D2-04864107EF63}" type="slidenum">
              <a:rPr lang="en-US"/>
              <a:pPr algn="ctr">
                <a:spcBef>
                  <a:spcPct val="50000"/>
                </a:spcBef>
                <a:buClr>
                  <a:srgbClr val="D4001A"/>
                </a:buClr>
                <a:defRPr/>
              </a:pPr>
              <a:t>2</a:t>
            </a:fld>
            <a:endParaRPr lang="en-US" sz="1000">
              <a:solidFill>
                <a:schemeClr val="tx1"/>
              </a:solidFill>
            </a:endParaRPr>
          </a:p>
        </p:txBody>
      </p:sp>
      <p:sp>
        <p:nvSpPr>
          <p:cNvPr id="14340" name="Rectangle 8"/>
          <p:cNvSpPr>
            <a:spLocks noChangeArrowheads="1"/>
          </p:cNvSpPr>
          <p:nvPr/>
        </p:nvSpPr>
        <p:spPr bwMode="auto">
          <a:xfrm>
            <a:off x="4656138" y="6130925"/>
            <a:ext cx="184150" cy="304800"/>
          </a:xfrm>
          <a:prstGeom prst="rect">
            <a:avLst/>
          </a:prstGeom>
          <a:noFill/>
          <a:ln w="9525">
            <a:noFill/>
            <a:miter lim="800000"/>
            <a:headEnd/>
            <a:tailEnd/>
          </a:ln>
        </p:spPr>
        <p:txBody>
          <a:bodyPr wrap="none" anchor="ctr">
            <a:spAutoFit/>
          </a:bodyPr>
          <a:lstStyle/>
          <a:p>
            <a:pPr algn="ctr">
              <a:spcBef>
                <a:spcPct val="50000"/>
              </a:spcBef>
              <a:buClr>
                <a:srgbClr val="D4001A"/>
              </a:buClr>
            </a:pPr>
            <a:endParaRPr lang="en-US"/>
          </a:p>
        </p:txBody>
      </p:sp>
      <p:grpSp>
        <p:nvGrpSpPr>
          <p:cNvPr id="2" name="Group 7"/>
          <p:cNvGrpSpPr>
            <a:grpSpLocks/>
          </p:cNvGrpSpPr>
          <p:nvPr/>
        </p:nvGrpSpPr>
        <p:grpSpPr bwMode="auto">
          <a:xfrm>
            <a:off x="525463" y="1973263"/>
            <a:ext cx="8262937" cy="3576637"/>
            <a:chOff x="457200" y="1752600"/>
            <a:chExt cx="8263128" cy="3347918"/>
          </a:xfrm>
        </p:grpSpPr>
        <p:sp>
          <p:nvSpPr>
            <p:cNvPr id="7" name="Rectangle 3"/>
            <p:cNvSpPr>
              <a:spLocks noChangeArrowheads="1"/>
            </p:cNvSpPr>
            <p:nvPr/>
          </p:nvSpPr>
          <p:spPr bwMode="auto">
            <a:xfrm>
              <a:off x="457200" y="1752600"/>
              <a:ext cx="4224435" cy="3346432"/>
            </a:xfrm>
            <a:prstGeom prst="rect">
              <a:avLst/>
            </a:prstGeom>
            <a:noFill/>
            <a:ln w="9525">
              <a:noFill/>
              <a:miter lim="800000"/>
              <a:headEnd/>
              <a:tailEnd/>
            </a:ln>
          </p:spPr>
          <p:txBody>
            <a:bodyPr lIns="0" tIns="0" rIns="0" bIns="0"/>
            <a:lstStyle/>
            <a:p>
              <a:pPr lvl="0">
                <a:buFont typeface="Arial" pitchFamily="34" charset="0"/>
                <a:buChar char="•"/>
              </a:pPr>
              <a:r>
                <a:rPr lang="en-US" sz="1600" dirty="0" smtClean="0"/>
                <a:t>Introductions</a:t>
              </a:r>
            </a:p>
            <a:p>
              <a:pPr lvl="0">
                <a:buFont typeface="Arial" pitchFamily="34" charset="0"/>
                <a:buChar char="•"/>
              </a:pPr>
              <a:endParaRPr lang="en-US" sz="1600" dirty="0" smtClean="0"/>
            </a:p>
            <a:p>
              <a:pPr lvl="0">
                <a:buFont typeface="Arial" pitchFamily="34" charset="0"/>
                <a:buChar char="•"/>
              </a:pPr>
              <a:r>
                <a:rPr lang="en-US" sz="1600" dirty="0" smtClean="0"/>
                <a:t>Who We Are</a:t>
              </a:r>
            </a:p>
            <a:p>
              <a:pPr lvl="0">
                <a:buFont typeface="Arial" pitchFamily="34" charset="0"/>
                <a:buChar char="•"/>
              </a:pPr>
              <a:endParaRPr lang="en-US" sz="1600" dirty="0" smtClean="0"/>
            </a:p>
            <a:p>
              <a:pPr lvl="0">
                <a:buFont typeface="Arial" pitchFamily="34" charset="0"/>
                <a:buChar char="•"/>
              </a:pPr>
              <a:r>
                <a:rPr lang="en-US" sz="1600" dirty="0" smtClean="0"/>
                <a:t>Contract Announcement</a:t>
              </a:r>
            </a:p>
            <a:p>
              <a:pPr lvl="0">
                <a:buFont typeface="Arial" pitchFamily="34" charset="0"/>
                <a:buChar char="•"/>
              </a:pPr>
              <a:endParaRPr lang="en-US" sz="1600" dirty="0" smtClean="0"/>
            </a:p>
            <a:p>
              <a:pPr lvl="0">
                <a:buFont typeface="Arial" pitchFamily="34" charset="0"/>
                <a:buChar char="•"/>
              </a:pPr>
              <a:r>
                <a:rPr lang="en-US" sz="1600" dirty="0" smtClean="0"/>
                <a:t>Product Offerings</a:t>
              </a:r>
            </a:p>
            <a:p>
              <a:pPr lvl="0">
                <a:buFont typeface="Arial" pitchFamily="34" charset="0"/>
                <a:buChar char="•"/>
              </a:pPr>
              <a:endParaRPr lang="en-US" sz="1600" dirty="0" smtClean="0"/>
            </a:p>
            <a:p>
              <a:pPr lvl="0">
                <a:buFont typeface="Arial" pitchFamily="34" charset="0"/>
                <a:buChar char="•"/>
              </a:pPr>
              <a:r>
                <a:rPr lang="en-US" sz="1600" dirty="0" smtClean="0"/>
                <a:t>New Product Offering</a:t>
              </a:r>
            </a:p>
            <a:p>
              <a:pPr lvl="0">
                <a:buFont typeface="Arial" pitchFamily="34" charset="0"/>
                <a:buChar char="•"/>
              </a:pPr>
              <a:endParaRPr lang="en-US" sz="1600" dirty="0" smtClean="0"/>
            </a:p>
            <a:p>
              <a:pPr lvl="0">
                <a:buFont typeface="Arial" pitchFamily="34" charset="0"/>
                <a:buChar char="•"/>
              </a:pPr>
              <a:r>
                <a:rPr lang="en-US" sz="1600" dirty="0" smtClean="0"/>
                <a:t>Adding Card Payments To Your Agency</a:t>
              </a:r>
            </a:p>
            <a:p>
              <a:pPr lvl="0">
                <a:buFont typeface="Arial" pitchFamily="34" charset="0"/>
                <a:buChar char="•"/>
              </a:pPr>
              <a:endParaRPr lang="en-US" sz="1600" dirty="0" smtClean="0"/>
            </a:p>
            <a:p>
              <a:pPr lvl="0">
                <a:buFont typeface="Arial" pitchFamily="34" charset="0"/>
                <a:buChar char="•"/>
              </a:pPr>
              <a:r>
                <a:rPr lang="en-US" sz="1600" dirty="0" smtClean="0"/>
                <a:t>Q/A</a:t>
              </a:r>
            </a:p>
            <a:p>
              <a:pPr lvl="0">
                <a:buFont typeface="Arial" pitchFamily="34" charset="0"/>
                <a:buChar char="•"/>
              </a:pPr>
              <a:endParaRPr lang="en-US" sz="1600" dirty="0" smtClean="0"/>
            </a:p>
            <a:p>
              <a:pPr lvl="0"/>
              <a:r>
                <a:rPr lang="en-US" sz="1600" dirty="0" smtClean="0"/>
                <a:t>Next Steps</a:t>
              </a:r>
              <a:endParaRPr lang="en-US" sz="1600" dirty="0"/>
            </a:p>
          </p:txBody>
        </p:sp>
        <p:pic>
          <p:nvPicPr>
            <p:cNvPr id="14343" name="Picture 9" descr="C:\Documents and Settings\nbkeop5\Local Settings\Temporary Internet Files\Content.IE5\CTQ34DQB\MPj04223480000[1].jpg"/>
            <p:cNvPicPr>
              <a:picLocks noChangeAspect="1" noChangeArrowheads="1"/>
            </p:cNvPicPr>
            <p:nvPr/>
          </p:nvPicPr>
          <p:blipFill>
            <a:blip r:embed="rId3"/>
            <a:srcRect/>
            <a:stretch>
              <a:fillRect/>
            </a:stretch>
          </p:blipFill>
          <p:spPr bwMode="auto">
            <a:xfrm>
              <a:off x="4495800" y="1752600"/>
              <a:ext cx="4224528" cy="3347918"/>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7" descr="10x7.5arc_section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147" name="Title 1"/>
          <p:cNvSpPr>
            <a:spLocks noGrp="1"/>
          </p:cNvSpPr>
          <p:nvPr>
            <p:ph type="title" idx="4294967295"/>
          </p:nvPr>
        </p:nvSpPr>
        <p:spPr>
          <a:xfrm>
            <a:off x="314325" y="2293938"/>
            <a:ext cx="7772400" cy="1362075"/>
          </a:xfrm>
        </p:spPr>
        <p:txBody>
          <a:bodyPr anchor="t"/>
          <a:lstStyle/>
          <a:p>
            <a:r>
              <a:rPr lang="en-US" sz="3000" smtClean="0"/>
              <a:t>TransArmor</a:t>
            </a:r>
            <a:r>
              <a:rPr lang="en-US" sz="2000" baseline="92000" smtClean="0"/>
              <a:t>®</a:t>
            </a:r>
            <a:r>
              <a:rPr lang="en-US" sz="3000" smtClean="0"/>
              <a:t> Solution</a:t>
            </a:r>
            <a:br>
              <a:rPr lang="en-US" sz="3000" smtClean="0"/>
            </a:br>
            <a:r>
              <a:rPr lang="en-US" sz="2800" b="0" smtClean="0"/>
              <a:t>Multi-layered Data Security</a:t>
            </a:r>
          </a:p>
        </p:txBody>
      </p:sp>
      <p:pic>
        <p:nvPicPr>
          <p:cNvPr id="6148" name="Picture 8"/>
          <p:cNvPicPr>
            <a:picLocks noChangeAspect="1"/>
          </p:cNvPicPr>
          <p:nvPr/>
        </p:nvPicPr>
        <p:blipFill>
          <a:blip r:embed="rId3"/>
          <a:srcRect/>
          <a:stretch>
            <a:fillRect/>
          </a:stretch>
        </p:blipFill>
        <p:spPr bwMode="auto">
          <a:xfrm>
            <a:off x="6316663" y="5600700"/>
            <a:ext cx="2743200" cy="11430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idx="4294967295"/>
          </p:nvPr>
        </p:nvSpPr>
        <p:spPr/>
        <p:txBody>
          <a:bodyPr lIns="91429" tIns="45715" rIns="91429" bIns="45715"/>
          <a:lstStyle/>
          <a:p>
            <a:r>
              <a:rPr lang="en-US" smtClean="0"/>
              <a:t>How does TransArmor</a:t>
            </a:r>
            <a:r>
              <a:rPr lang="en-US" sz="1400" baseline="66000" smtClean="0"/>
              <a:t>®</a:t>
            </a:r>
            <a:r>
              <a:rPr lang="en-US" smtClean="0"/>
              <a:t> Solution work?</a:t>
            </a:r>
          </a:p>
        </p:txBody>
      </p:sp>
      <p:sp>
        <p:nvSpPr>
          <p:cNvPr id="7171" name="Text Placeholder 2"/>
          <p:cNvSpPr>
            <a:spLocks noGrp="1"/>
          </p:cNvSpPr>
          <p:nvPr>
            <p:ph idx="4294967295"/>
          </p:nvPr>
        </p:nvSpPr>
        <p:spPr/>
        <p:txBody>
          <a:bodyPr lIns="91429" tIns="45715" rIns="91429" bIns="45715"/>
          <a:lstStyle/>
          <a:p>
            <a:pPr marL="0" indent="0" defTabSz="455613">
              <a:buFont typeface="Lucida Grande" pitchFamily="-107" charset="0"/>
              <a:buNone/>
            </a:pPr>
            <a:r>
              <a:rPr lang="en-US" smtClean="0"/>
              <a:t>This solution is a unique combination of encryption, which protects sensitive payment card data in-transit, and tokenization, which safely stores card data post-authorization. </a:t>
            </a:r>
          </a:p>
          <a:p>
            <a:pPr marL="0" indent="0" defTabSz="455613"/>
            <a:endParaRPr lang="en-US" smtClean="0"/>
          </a:p>
        </p:txBody>
      </p:sp>
      <p:sp>
        <p:nvSpPr>
          <p:cNvPr id="11" name="Date Placeholder 10"/>
          <p:cNvSpPr txBox="1">
            <a:spLocks noGrp="1"/>
          </p:cNvSpPr>
          <p:nvPr/>
        </p:nvSpPr>
        <p:spPr>
          <a:xfrm>
            <a:off x="457200" y="6356350"/>
            <a:ext cx="2862263" cy="365125"/>
          </a:xfrm>
          <a:prstGeom prst="rect">
            <a:avLst/>
          </a:prstGeom>
          <a:noFill/>
        </p:spPr>
        <p:txBody>
          <a:bodyPr lIns="91429" tIns="45715" rIns="91429" bIns="45715" anchor="ctr"/>
          <a:lstStyle/>
          <a:p>
            <a:pPr defTabSz="914400" fontAlgn="auto">
              <a:spcBef>
                <a:spcPts val="0"/>
              </a:spcBef>
              <a:spcAft>
                <a:spcPts val="0"/>
              </a:spcAft>
              <a:defRPr/>
            </a:pPr>
            <a:r>
              <a:rPr lang="en-US" sz="900">
                <a:solidFill>
                  <a:schemeClr val="tx1">
                    <a:tint val="75000"/>
                  </a:schemeClr>
                </a:solidFill>
                <a:latin typeface="Arial"/>
                <a:ea typeface="+mn-ea"/>
              </a:rPr>
              <a:t>Bank of America Merchant Services</a:t>
            </a:r>
          </a:p>
        </p:txBody>
      </p:sp>
      <p:sp>
        <p:nvSpPr>
          <p:cNvPr id="7173" name="Slide Number Placeholder 11"/>
          <p:cNvSpPr txBox="1">
            <a:spLocks noGrp="1"/>
          </p:cNvSpPr>
          <p:nvPr/>
        </p:nvSpPr>
        <p:spPr bwMode="auto">
          <a:xfrm>
            <a:off x="6553200" y="6356350"/>
            <a:ext cx="2133600" cy="365125"/>
          </a:xfrm>
          <a:prstGeom prst="rect">
            <a:avLst/>
          </a:prstGeom>
          <a:noFill/>
          <a:ln w="9525">
            <a:noFill/>
            <a:miter lim="800000"/>
            <a:headEnd/>
            <a:tailEnd/>
          </a:ln>
        </p:spPr>
        <p:txBody>
          <a:bodyPr lIns="91429" tIns="45715" rIns="91429" bIns="45715" anchor="ctr"/>
          <a:lstStyle/>
          <a:p>
            <a:pPr algn="r" defTabSz="914400"/>
            <a:fld id="{B0828420-B00D-45FB-8CA4-C521092B546E}" type="slidenum">
              <a:rPr lang="en-US" sz="900">
                <a:solidFill>
                  <a:srgbClr val="898989"/>
                </a:solidFill>
              </a:rPr>
              <a:pPr algn="r" defTabSz="914400"/>
              <a:t>21</a:t>
            </a:fld>
            <a:endParaRPr lang="en-US" sz="900">
              <a:solidFill>
                <a:srgbClr val="898989"/>
              </a:solidFill>
            </a:endParaRPr>
          </a:p>
        </p:txBody>
      </p:sp>
      <p:sp>
        <p:nvSpPr>
          <p:cNvPr id="7174" name="TextBox 5"/>
          <p:cNvSpPr txBox="1">
            <a:spLocks noChangeArrowheads="1"/>
          </p:cNvSpPr>
          <p:nvPr/>
        </p:nvSpPr>
        <p:spPr bwMode="auto">
          <a:xfrm>
            <a:off x="5522913" y="2816225"/>
            <a:ext cx="3201987" cy="2773363"/>
          </a:xfrm>
          <a:prstGeom prst="rect">
            <a:avLst/>
          </a:prstGeom>
          <a:noFill/>
          <a:ln w="9525">
            <a:noFill/>
            <a:miter lim="800000"/>
            <a:headEnd/>
            <a:tailEnd/>
          </a:ln>
        </p:spPr>
        <p:txBody>
          <a:bodyPr lIns="64289" tIns="32143" rIns="64289" bIns="32143">
            <a:spAutoFit/>
          </a:bodyPr>
          <a:lstStyle/>
          <a:p>
            <a:pPr marL="239713" indent="-239713" defTabSz="914400">
              <a:buFont typeface="Calibri" pitchFamily="34" charset="0"/>
              <a:buAutoNum type="arabicPeriod"/>
            </a:pPr>
            <a:r>
              <a:rPr lang="en-US" sz="1100" b="1">
                <a:solidFill>
                  <a:srgbClr val="58595B"/>
                </a:solidFill>
              </a:rPr>
              <a:t>Consumer presents card to merchant.</a:t>
            </a:r>
          </a:p>
          <a:p>
            <a:pPr marL="239713" indent="-239713" defTabSz="914400">
              <a:buFont typeface="Calibri" pitchFamily="34" charset="0"/>
              <a:buAutoNum type="arabicPeriod"/>
            </a:pPr>
            <a:endParaRPr lang="en-US" sz="1100" b="1">
              <a:solidFill>
                <a:srgbClr val="58595B"/>
              </a:solidFill>
            </a:endParaRPr>
          </a:p>
          <a:p>
            <a:pPr marL="239713" indent="-239713" defTabSz="914400">
              <a:buFont typeface="Calibri" pitchFamily="34" charset="0"/>
              <a:buAutoNum type="arabicPeriod"/>
            </a:pPr>
            <a:r>
              <a:rPr lang="en-US" sz="1100" b="1">
                <a:solidFill>
                  <a:srgbClr val="58595B"/>
                </a:solidFill>
              </a:rPr>
              <a:t>Card data is encrypted and transmitted to our front end.</a:t>
            </a:r>
          </a:p>
          <a:p>
            <a:pPr marL="239713" indent="-239713" defTabSz="914400">
              <a:buFont typeface="Calibri" pitchFamily="34" charset="0"/>
              <a:buAutoNum type="arabicPeriod"/>
            </a:pPr>
            <a:endParaRPr lang="en-US" sz="1100" b="1">
              <a:solidFill>
                <a:srgbClr val="58595B"/>
              </a:solidFill>
            </a:endParaRPr>
          </a:p>
          <a:p>
            <a:pPr marL="239713" indent="-239713" defTabSz="914400">
              <a:buFont typeface="Calibri" pitchFamily="34" charset="0"/>
              <a:buAutoNum type="arabicPeriod"/>
            </a:pPr>
            <a:r>
              <a:rPr lang="en-US" sz="1100" b="1">
                <a:solidFill>
                  <a:srgbClr val="58595B"/>
                </a:solidFill>
              </a:rPr>
              <a:t>Our front end decrypts the data payload.</a:t>
            </a:r>
          </a:p>
          <a:p>
            <a:pPr marL="239713" indent="-239713" defTabSz="914400">
              <a:buFont typeface="Calibri" pitchFamily="34" charset="0"/>
              <a:buAutoNum type="arabicPeriod"/>
            </a:pPr>
            <a:endParaRPr lang="en-US" sz="1100" b="1">
              <a:solidFill>
                <a:srgbClr val="58595B"/>
              </a:solidFill>
            </a:endParaRPr>
          </a:p>
          <a:p>
            <a:pPr marL="239713" indent="-239713" defTabSz="914400">
              <a:buFont typeface="Calibri" pitchFamily="34" charset="0"/>
              <a:buAutoNum type="arabicPeriod"/>
            </a:pPr>
            <a:r>
              <a:rPr lang="en-US" sz="1100" b="1">
                <a:solidFill>
                  <a:srgbClr val="58595B"/>
                </a:solidFill>
              </a:rPr>
              <a:t>Card data is sent to issuing bank for authorization and, in parallel, is tokenized.</a:t>
            </a:r>
          </a:p>
          <a:p>
            <a:pPr marL="239713" indent="-239713" defTabSz="914400">
              <a:buFont typeface="Calibri" pitchFamily="34" charset="0"/>
              <a:buAutoNum type="arabicPeriod"/>
            </a:pPr>
            <a:endParaRPr lang="en-US" sz="1100" b="1">
              <a:solidFill>
                <a:srgbClr val="58595B"/>
              </a:solidFill>
            </a:endParaRPr>
          </a:p>
          <a:p>
            <a:pPr marL="239713" indent="-239713" defTabSz="914400">
              <a:buFont typeface="Calibri" pitchFamily="34" charset="0"/>
              <a:buAutoNum type="arabicPeriod"/>
            </a:pPr>
            <a:r>
              <a:rPr lang="en-US" sz="1100" b="1">
                <a:solidFill>
                  <a:srgbClr val="58595B"/>
                </a:solidFill>
              </a:rPr>
              <a:t>Token is paired with authorization response and sent back to the merchant.</a:t>
            </a:r>
          </a:p>
          <a:p>
            <a:pPr marL="239713" indent="-239713" defTabSz="914400">
              <a:buFont typeface="Calibri" pitchFamily="34" charset="0"/>
              <a:buAutoNum type="arabicPeriod"/>
            </a:pPr>
            <a:endParaRPr lang="en-US" sz="1100" b="1">
              <a:solidFill>
                <a:srgbClr val="58595B"/>
              </a:solidFill>
            </a:endParaRPr>
          </a:p>
          <a:p>
            <a:pPr marL="239713" indent="-239713" defTabSz="914400">
              <a:buFont typeface="Calibri" pitchFamily="34" charset="0"/>
              <a:buAutoNum type="arabicPeriod"/>
            </a:pPr>
            <a:r>
              <a:rPr lang="en-US" sz="1100" b="1">
                <a:solidFill>
                  <a:srgbClr val="58595B"/>
                </a:solidFill>
              </a:rPr>
              <a:t>Merchant stores token instead of card data in their environment and uses token for all subsequent business processes.</a:t>
            </a:r>
          </a:p>
        </p:txBody>
      </p:sp>
      <p:pic>
        <p:nvPicPr>
          <p:cNvPr id="7175" name="Picture 7" descr="Icons-Card Present-CP_Petro.jpg"/>
          <p:cNvPicPr>
            <a:picLocks noChangeAspect="1"/>
          </p:cNvPicPr>
          <p:nvPr/>
        </p:nvPicPr>
        <p:blipFill>
          <a:blip r:embed="rId3"/>
          <a:srcRect l="39597" t="10461" b="16075"/>
          <a:stretch>
            <a:fillRect/>
          </a:stretch>
        </p:blipFill>
        <p:spPr bwMode="auto">
          <a:xfrm>
            <a:off x="533400" y="2779713"/>
            <a:ext cx="4732338" cy="3341687"/>
          </a:xfrm>
          <a:prstGeom prst="rect">
            <a:avLst/>
          </a:prstGeom>
          <a:solidFill>
            <a:srgbClr val="9C250E"/>
          </a:solidFill>
          <a:ln w="9525">
            <a:noFill/>
            <a:miter lim="800000"/>
            <a:headEnd/>
            <a:tailEnd/>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idx="4294967295"/>
          </p:nvPr>
        </p:nvSpPr>
        <p:spPr/>
        <p:txBody>
          <a:bodyPr lIns="91429" tIns="45715" rIns="91429" bIns="45715"/>
          <a:lstStyle/>
          <a:p>
            <a:r>
              <a:rPr lang="en-US" smtClean="0"/>
              <a:t>How does TransArmor</a:t>
            </a:r>
            <a:r>
              <a:rPr lang="en-US" sz="1400" baseline="66000" smtClean="0"/>
              <a:t>®</a:t>
            </a:r>
            <a:r>
              <a:rPr lang="en-US" smtClean="0"/>
              <a:t> Solution work for Card-Not-Present (CNP)? </a:t>
            </a:r>
          </a:p>
        </p:txBody>
      </p:sp>
      <p:pic>
        <p:nvPicPr>
          <p:cNvPr id="8195" name="Picture 4" descr="Icons-Card Not Present-CNP.jpg"/>
          <p:cNvPicPr>
            <a:picLocks noChangeAspect="1"/>
          </p:cNvPicPr>
          <p:nvPr/>
        </p:nvPicPr>
        <p:blipFill>
          <a:blip r:embed="rId3"/>
          <a:srcRect l="18314" t="6700"/>
          <a:stretch>
            <a:fillRect/>
          </a:stretch>
        </p:blipFill>
        <p:spPr bwMode="auto">
          <a:xfrm>
            <a:off x="3124200" y="1562100"/>
            <a:ext cx="5934075" cy="2979738"/>
          </a:xfrm>
          <a:prstGeom prst="rect">
            <a:avLst/>
          </a:prstGeom>
          <a:noFill/>
          <a:ln w="9525">
            <a:noFill/>
            <a:miter lim="800000"/>
            <a:headEnd/>
            <a:tailEnd/>
          </a:ln>
        </p:spPr>
      </p:pic>
      <p:sp>
        <p:nvSpPr>
          <p:cNvPr id="8196" name="TextBox 5"/>
          <p:cNvSpPr txBox="1">
            <a:spLocks noChangeArrowheads="1"/>
          </p:cNvSpPr>
          <p:nvPr/>
        </p:nvSpPr>
        <p:spPr bwMode="auto">
          <a:xfrm>
            <a:off x="446088" y="1670050"/>
            <a:ext cx="2716212" cy="4467225"/>
          </a:xfrm>
          <a:prstGeom prst="rect">
            <a:avLst/>
          </a:prstGeom>
          <a:noFill/>
          <a:ln w="9525">
            <a:noFill/>
            <a:miter lim="800000"/>
            <a:headEnd/>
            <a:tailEnd/>
          </a:ln>
        </p:spPr>
        <p:txBody>
          <a:bodyPr lIns="64289" tIns="32143" rIns="64289" bIns="32143">
            <a:spAutoFit/>
          </a:bodyPr>
          <a:lstStyle/>
          <a:p>
            <a:pPr marL="160338" indent="-160338" defTabSz="914400">
              <a:buFont typeface="Calibri" pitchFamily="34" charset="0"/>
              <a:buAutoNum type="arabicPeriod"/>
            </a:pPr>
            <a:r>
              <a:rPr lang="en-US" sz="1100" b="1">
                <a:solidFill>
                  <a:srgbClr val="58595B"/>
                </a:solidFill>
              </a:rPr>
              <a:t>Card data is keyed into payment page/IVR. If e-Wallet technology is used, a consumer token can be used to initiate a new transaction.</a:t>
            </a:r>
          </a:p>
          <a:p>
            <a:pPr marL="160338" indent="-160338" defTabSz="914400">
              <a:buFont typeface="Calibri" pitchFamily="34" charset="0"/>
              <a:buAutoNum type="arabicPeriod"/>
            </a:pPr>
            <a:endParaRPr lang="en-US" sz="1100" b="1">
              <a:solidFill>
                <a:srgbClr val="58595B"/>
              </a:solidFill>
            </a:endParaRPr>
          </a:p>
          <a:p>
            <a:pPr marL="160338" indent="-160338" defTabSz="914400">
              <a:buFont typeface="Calibri" pitchFamily="34" charset="0"/>
              <a:buAutoNum type="arabicPeriod"/>
            </a:pPr>
            <a:r>
              <a:rPr lang="en-US" sz="1100" b="1">
                <a:solidFill>
                  <a:srgbClr val="58595B"/>
                </a:solidFill>
              </a:rPr>
              <a:t>Personal account number (PAN) is encrypted using session encryption and sent to us.</a:t>
            </a:r>
          </a:p>
          <a:p>
            <a:pPr marL="160338" indent="-160338" defTabSz="914400">
              <a:buFont typeface="Calibri" pitchFamily="34" charset="0"/>
              <a:buAutoNum type="arabicPeriod"/>
            </a:pPr>
            <a:endParaRPr lang="en-US" sz="1100" b="1">
              <a:solidFill>
                <a:srgbClr val="58595B"/>
              </a:solidFill>
            </a:endParaRPr>
          </a:p>
          <a:p>
            <a:pPr marL="160338" indent="-160338" defTabSz="914400">
              <a:buFont typeface="Calibri" pitchFamily="34" charset="0"/>
              <a:buAutoNum type="arabicPeriod"/>
            </a:pPr>
            <a:r>
              <a:rPr lang="en-US" sz="1100" b="1">
                <a:solidFill>
                  <a:srgbClr val="58595B"/>
                </a:solidFill>
              </a:rPr>
              <a:t>Encrypted session is received at our datacenter.</a:t>
            </a:r>
          </a:p>
          <a:p>
            <a:pPr marL="160338" indent="-160338" defTabSz="914400">
              <a:buFont typeface="Calibri" pitchFamily="34" charset="0"/>
              <a:buAutoNum type="arabicPeriod"/>
            </a:pPr>
            <a:endParaRPr lang="en-US" sz="1100" b="1">
              <a:solidFill>
                <a:srgbClr val="58595B"/>
              </a:solidFill>
            </a:endParaRPr>
          </a:p>
          <a:p>
            <a:pPr marL="160338" indent="-160338" defTabSz="914400">
              <a:buFont typeface="Calibri" pitchFamily="34" charset="0"/>
              <a:buAutoNum type="arabicPeriod"/>
            </a:pPr>
            <a:r>
              <a:rPr lang="en-US" sz="1100" b="1">
                <a:solidFill>
                  <a:srgbClr val="58595B"/>
                </a:solidFill>
              </a:rPr>
              <a:t>Card number is passed to bank for authorization and SafeProxy server for tokenization.</a:t>
            </a:r>
          </a:p>
          <a:p>
            <a:pPr marL="160338" indent="-160338" defTabSz="914400">
              <a:buFont typeface="Calibri" pitchFamily="34" charset="0"/>
              <a:buAutoNum type="arabicPeriod"/>
            </a:pPr>
            <a:endParaRPr lang="en-US" sz="1100" b="1">
              <a:solidFill>
                <a:srgbClr val="58595B"/>
              </a:solidFill>
            </a:endParaRPr>
          </a:p>
          <a:p>
            <a:pPr marL="160338" indent="-160338" defTabSz="914400">
              <a:buFont typeface="Calibri" pitchFamily="34" charset="0"/>
              <a:buAutoNum type="arabicPeriod"/>
            </a:pPr>
            <a:r>
              <a:rPr lang="en-US" sz="1100" b="1">
                <a:solidFill>
                  <a:srgbClr val="58595B"/>
                </a:solidFill>
              </a:rPr>
              <a:t>Authorization and multi-pay token are returned to the merchant.</a:t>
            </a:r>
          </a:p>
          <a:p>
            <a:pPr marL="160338" indent="-160338" defTabSz="914400">
              <a:buFont typeface="Calibri" pitchFamily="34" charset="0"/>
              <a:buAutoNum type="arabicPeriod"/>
            </a:pPr>
            <a:endParaRPr lang="en-US" sz="1100" b="1">
              <a:solidFill>
                <a:srgbClr val="58595B"/>
              </a:solidFill>
            </a:endParaRPr>
          </a:p>
          <a:p>
            <a:pPr marL="160338" indent="-160338" defTabSz="914400">
              <a:buFont typeface="Calibri" pitchFamily="34" charset="0"/>
              <a:buAutoNum type="arabicPeriod"/>
            </a:pPr>
            <a:r>
              <a:rPr lang="en-US" sz="1100" b="1">
                <a:solidFill>
                  <a:srgbClr val="58595B"/>
                </a:solidFill>
              </a:rPr>
              <a:t>Multi-pay token is stored in place of the card number in all places.</a:t>
            </a:r>
          </a:p>
          <a:p>
            <a:pPr marL="160338" indent="-160338" defTabSz="914400">
              <a:buFont typeface="Calibri" pitchFamily="34" charset="0"/>
              <a:buAutoNum type="arabicPeriod"/>
            </a:pPr>
            <a:endParaRPr lang="en-US" sz="1100" b="1">
              <a:solidFill>
                <a:srgbClr val="58595B"/>
              </a:solidFill>
            </a:endParaRPr>
          </a:p>
          <a:p>
            <a:pPr marL="160338" indent="-160338" defTabSz="914400">
              <a:buFont typeface="Calibri" pitchFamily="34" charset="0"/>
              <a:buAutoNum type="arabicPeriod"/>
            </a:pPr>
            <a:r>
              <a:rPr lang="en-US" sz="1100" b="1">
                <a:solidFill>
                  <a:srgbClr val="58595B"/>
                </a:solidFill>
              </a:rPr>
              <a:t>New financial transactions, including sales, adjustments, refunds and settlement use the multi-pay token instead of the PAN.</a:t>
            </a:r>
          </a:p>
        </p:txBody>
      </p:sp>
      <p:sp>
        <p:nvSpPr>
          <p:cNvPr id="10" name="Date Placeholder 9"/>
          <p:cNvSpPr txBox="1">
            <a:spLocks noGrp="1"/>
          </p:cNvSpPr>
          <p:nvPr/>
        </p:nvSpPr>
        <p:spPr>
          <a:xfrm>
            <a:off x="457200" y="6356350"/>
            <a:ext cx="2862263" cy="365125"/>
          </a:xfrm>
          <a:prstGeom prst="rect">
            <a:avLst/>
          </a:prstGeom>
          <a:noFill/>
        </p:spPr>
        <p:txBody>
          <a:bodyPr lIns="91429" tIns="45715" rIns="91429" bIns="45715" anchor="ctr"/>
          <a:lstStyle/>
          <a:p>
            <a:pPr defTabSz="914400" fontAlgn="auto">
              <a:spcBef>
                <a:spcPts val="0"/>
              </a:spcBef>
              <a:spcAft>
                <a:spcPts val="0"/>
              </a:spcAft>
              <a:defRPr/>
            </a:pPr>
            <a:r>
              <a:rPr lang="en-US" sz="900">
                <a:solidFill>
                  <a:schemeClr val="tx1">
                    <a:tint val="75000"/>
                  </a:schemeClr>
                </a:solidFill>
                <a:latin typeface="Arial"/>
                <a:ea typeface="+mn-ea"/>
              </a:rPr>
              <a:t>Bank of America Merchant Services</a:t>
            </a:r>
          </a:p>
        </p:txBody>
      </p:sp>
      <p:sp>
        <p:nvSpPr>
          <p:cNvPr id="8198" name="Slide Number Placeholder 10"/>
          <p:cNvSpPr txBox="1">
            <a:spLocks noGrp="1"/>
          </p:cNvSpPr>
          <p:nvPr/>
        </p:nvSpPr>
        <p:spPr bwMode="auto">
          <a:xfrm>
            <a:off x="6553200" y="6356350"/>
            <a:ext cx="2133600" cy="365125"/>
          </a:xfrm>
          <a:prstGeom prst="rect">
            <a:avLst/>
          </a:prstGeom>
          <a:noFill/>
          <a:ln w="9525">
            <a:noFill/>
            <a:miter lim="800000"/>
            <a:headEnd/>
            <a:tailEnd/>
          </a:ln>
        </p:spPr>
        <p:txBody>
          <a:bodyPr lIns="91429" tIns="45715" rIns="91429" bIns="45715" anchor="ctr"/>
          <a:lstStyle/>
          <a:p>
            <a:pPr algn="r" defTabSz="914400"/>
            <a:fld id="{5D7903E0-37A4-4971-AFC5-377BF364E320}" type="slidenum">
              <a:rPr lang="en-US" sz="900">
                <a:solidFill>
                  <a:srgbClr val="898989"/>
                </a:solidFill>
              </a:rPr>
              <a:pPr algn="r" defTabSz="914400"/>
              <a:t>22</a:t>
            </a:fld>
            <a:endParaRPr lang="en-US" sz="900">
              <a:solidFill>
                <a:srgbClr val="898989"/>
              </a:solidFill>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7" descr="10x7.5arc_section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9219" name="Title 1"/>
          <p:cNvSpPr>
            <a:spLocks noGrp="1"/>
          </p:cNvSpPr>
          <p:nvPr>
            <p:ph type="title" idx="4294967295"/>
          </p:nvPr>
        </p:nvSpPr>
        <p:spPr>
          <a:xfrm>
            <a:off x="314325" y="2293938"/>
            <a:ext cx="7772400" cy="1362075"/>
          </a:xfrm>
        </p:spPr>
        <p:txBody>
          <a:bodyPr anchor="t"/>
          <a:lstStyle/>
          <a:p>
            <a:r>
              <a:rPr lang="en-US" sz="5400" smtClean="0"/>
              <a:t>Appendix</a:t>
            </a:r>
          </a:p>
        </p:txBody>
      </p:sp>
      <p:pic>
        <p:nvPicPr>
          <p:cNvPr id="9220" name="Picture 8"/>
          <p:cNvPicPr>
            <a:picLocks noChangeAspect="1"/>
          </p:cNvPicPr>
          <p:nvPr/>
        </p:nvPicPr>
        <p:blipFill>
          <a:blip r:embed="rId3"/>
          <a:srcRect/>
          <a:stretch>
            <a:fillRect/>
          </a:stretch>
        </p:blipFill>
        <p:spPr bwMode="auto">
          <a:xfrm>
            <a:off x="6316663" y="5600700"/>
            <a:ext cx="2743200" cy="114300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7" descr="10x7.5arc_section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0243" name="Title 1"/>
          <p:cNvSpPr>
            <a:spLocks noGrp="1"/>
          </p:cNvSpPr>
          <p:nvPr>
            <p:ph type="title" idx="4294967295"/>
          </p:nvPr>
        </p:nvSpPr>
        <p:spPr>
          <a:xfrm>
            <a:off x="314325" y="2293938"/>
            <a:ext cx="7772400" cy="1362075"/>
          </a:xfrm>
        </p:spPr>
        <p:txBody>
          <a:bodyPr anchor="t"/>
          <a:lstStyle/>
          <a:p>
            <a:r>
              <a:rPr lang="en-US" sz="3000" smtClean="0"/>
              <a:t>TeleCheck</a:t>
            </a:r>
            <a:r>
              <a:rPr lang="en-US" sz="1500" baseline="96000" smtClean="0"/>
              <a:t>®</a:t>
            </a:r>
            <a:r>
              <a:rPr lang="en-US" sz="3000" smtClean="0"/>
              <a:t> Appendix</a:t>
            </a:r>
          </a:p>
        </p:txBody>
      </p:sp>
      <p:pic>
        <p:nvPicPr>
          <p:cNvPr id="10244" name="Picture 8"/>
          <p:cNvPicPr>
            <a:picLocks noChangeAspect="1"/>
          </p:cNvPicPr>
          <p:nvPr/>
        </p:nvPicPr>
        <p:blipFill>
          <a:blip r:embed="rId3"/>
          <a:srcRect/>
          <a:stretch>
            <a:fillRect/>
          </a:stretch>
        </p:blipFill>
        <p:spPr bwMode="auto">
          <a:xfrm>
            <a:off x="6316663" y="5600700"/>
            <a:ext cx="2743200" cy="114300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1"/>
          <p:cNvSpPr>
            <a:spLocks noGrp="1"/>
          </p:cNvSpPr>
          <p:nvPr>
            <p:ph type="title" idx="4294967295"/>
          </p:nvPr>
        </p:nvSpPr>
        <p:spPr/>
        <p:txBody>
          <a:bodyPr lIns="91429" tIns="45715" rIns="91429" bIns="45715"/>
          <a:lstStyle/>
          <a:p>
            <a:r>
              <a:rPr lang="en-US" smtClean="0"/>
              <a:t/>
            </a:r>
            <a:br>
              <a:rPr lang="en-US" smtClean="0"/>
            </a:br>
            <a:r>
              <a:rPr lang="en-US" smtClean="0"/>
              <a:t>eCheck is an economical alternative to other </a:t>
            </a:r>
            <a:br>
              <a:rPr lang="en-US" smtClean="0"/>
            </a:br>
            <a:r>
              <a:rPr lang="en-US" smtClean="0"/>
              <a:t>payment options.</a:t>
            </a:r>
          </a:p>
        </p:txBody>
      </p:sp>
      <p:sp>
        <p:nvSpPr>
          <p:cNvPr id="9" name="Date Placeholder 8"/>
          <p:cNvSpPr txBox="1">
            <a:spLocks noGrp="1"/>
          </p:cNvSpPr>
          <p:nvPr/>
        </p:nvSpPr>
        <p:spPr>
          <a:xfrm>
            <a:off x="457200" y="6356350"/>
            <a:ext cx="2862263" cy="365125"/>
          </a:xfrm>
          <a:prstGeom prst="rect">
            <a:avLst/>
          </a:prstGeom>
          <a:noFill/>
        </p:spPr>
        <p:txBody>
          <a:bodyPr lIns="91429" tIns="45715" rIns="91429" bIns="45715" anchor="ctr"/>
          <a:lstStyle/>
          <a:p>
            <a:pPr defTabSz="914400" fontAlgn="auto">
              <a:spcBef>
                <a:spcPts val="0"/>
              </a:spcBef>
              <a:spcAft>
                <a:spcPts val="0"/>
              </a:spcAft>
              <a:defRPr/>
            </a:pPr>
            <a:r>
              <a:rPr lang="en-US" sz="900" dirty="0">
                <a:solidFill>
                  <a:schemeClr val="tx1">
                    <a:tint val="75000"/>
                  </a:schemeClr>
                </a:solidFill>
                <a:latin typeface="Arial"/>
                <a:ea typeface="+mn-ea"/>
              </a:rPr>
              <a:t>Bank of America Merchant Services</a:t>
            </a:r>
          </a:p>
        </p:txBody>
      </p:sp>
      <p:sp>
        <p:nvSpPr>
          <p:cNvPr id="11268" name="Slide Number Placeholder 9"/>
          <p:cNvSpPr txBox="1">
            <a:spLocks noGrp="1"/>
          </p:cNvSpPr>
          <p:nvPr/>
        </p:nvSpPr>
        <p:spPr bwMode="auto">
          <a:xfrm>
            <a:off x="6553200" y="6356350"/>
            <a:ext cx="2133600" cy="365125"/>
          </a:xfrm>
          <a:prstGeom prst="rect">
            <a:avLst/>
          </a:prstGeom>
          <a:noFill/>
          <a:ln w="9525">
            <a:noFill/>
            <a:miter lim="800000"/>
            <a:headEnd/>
            <a:tailEnd/>
          </a:ln>
        </p:spPr>
        <p:txBody>
          <a:bodyPr lIns="91429" tIns="45715" rIns="91429" bIns="45715" anchor="ctr"/>
          <a:lstStyle/>
          <a:p>
            <a:pPr algn="r" defTabSz="914400"/>
            <a:fld id="{635B1998-3B4A-461E-A49A-5012035462B2}" type="slidenum">
              <a:rPr lang="en-US" sz="900">
                <a:solidFill>
                  <a:srgbClr val="898989"/>
                </a:solidFill>
              </a:rPr>
              <a:pPr algn="r" defTabSz="914400"/>
              <a:t>25</a:t>
            </a:fld>
            <a:endParaRPr lang="en-US" sz="900">
              <a:solidFill>
                <a:srgbClr val="898989"/>
              </a:solidFill>
            </a:endParaRPr>
          </a:p>
        </p:txBody>
      </p:sp>
      <p:sp>
        <p:nvSpPr>
          <p:cNvPr id="11269" name="TextBox 5"/>
          <p:cNvSpPr txBox="1">
            <a:spLocks noChangeArrowheads="1"/>
          </p:cNvSpPr>
          <p:nvPr/>
        </p:nvSpPr>
        <p:spPr bwMode="auto">
          <a:xfrm>
            <a:off x="690563" y="1660525"/>
            <a:ext cx="7626350" cy="325438"/>
          </a:xfrm>
          <a:prstGeom prst="rect">
            <a:avLst/>
          </a:prstGeom>
          <a:noFill/>
          <a:ln w="9525">
            <a:noFill/>
            <a:miter lim="800000"/>
            <a:headEnd/>
            <a:tailEnd/>
          </a:ln>
        </p:spPr>
        <p:txBody>
          <a:bodyPr lIns="64303" tIns="32151" rIns="64303" bIns="32151">
            <a:spAutoFit/>
          </a:bodyPr>
          <a:lstStyle/>
          <a:p>
            <a:pPr algn="ctr" defTabSz="914400"/>
            <a:r>
              <a:rPr lang="en-US" sz="1700" b="1">
                <a:solidFill>
                  <a:srgbClr val="983222"/>
                </a:solidFill>
              </a:rPr>
              <a:t>Average merchant processing cost for $40 POS ticket</a:t>
            </a:r>
          </a:p>
        </p:txBody>
      </p:sp>
      <p:graphicFrame>
        <p:nvGraphicFramePr>
          <p:cNvPr id="7" name="Chart 6"/>
          <p:cNvGraphicFramePr/>
          <p:nvPr/>
        </p:nvGraphicFramePr>
        <p:xfrm>
          <a:off x="1795085" y="2262915"/>
          <a:ext cx="5926515" cy="3358951"/>
        </p:xfrm>
        <a:graphic>
          <a:graphicData uri="http://schemas.openxmlformats.org/drawingml/2006/chart">
            <c:chart xmlns:c="http://schemas.openxmlformats.org/drawingml/2006/chart" xmlns:r="http://schemas.openxmlformats.org/officeDocument/2006/relationships" r:id="rId3"/>
          </a:graphicData>
        </a:graphic>
      </p:graphicFrame>
      <p:sp>
        <p:nvSpPr>
          <p:cNvPr id="11271" name="TextBox 7"/>
          <p:cNvSpPr txBox="1">
            <a:spLocks noChangeArrowheads="1"/>
          </p:cNvSpPr>
          <p:nvPr/>
        </p:nvSpPr>
        <p:spPr bwMode="auto">
          <a:xfrm>
            <a:off x="1901825" y="5681663"/>
            <a:ext cx="2946400" cy="219075"/>
          </a:xfrm>
          <a:prstGeom prst="rect">
            <a:avLst/>
          </a:prstGeom>
          <a:noFill/>
          <a:ln w="9525">
            <a:noFill/>
            <a:miter lim="800000"/>
            <a:headEnd/>
            <a:tailEnd/>
          </a:ln>
        </p:spPr>
        <p:txBody>
          <a:bodyPr lIns="64303" tIns="32151" rIns="64303" bIns="32151">
            <a:spAutoFit/>
          </a:bodyPr>
          <a:lstStyle/>
          <a:p>
            <a:pPr defTabSz="914400"/>
            <a:r>
              <a:rPr lang="en-US" sz="1000">
                <a:solidFill>
                  <a:srgbClr val="58595B"/>
                </a:solidFill>
              </a:rPr>
              <a:t>Source: First Data analysis</a:t>
            </a:r>
          </a:p>
        </p:txBody>
      </p:sp>
      <p:sp>
        <p:nvSpPr>
          <p:cNvPr id="11272" name="TextBox 20"/>
          <p:cNvSpPr txBox="1">
            <a:spLocks noChangeArrowheads="1"/>
          </p:cNvSpPr>
          <p:nvPr/>
        </p:nvSpPr>
        <p:spPr bwMode="auto">
          <a:xfrm>
            <a:off x="6165850" y="5054600"/>
            <a:ext cx="2198688" cy="458788"/>
          </a:xfrm>
          <a:prstGeom prst="rect">
            <a:avLst/>
          </a:prstGeom>
          <a:solidFill>
            <a:schemeClr val="bg1"/>
          </a:solidFill>
          <a:ln w="9525">
            <a:noFill/>
            <a:miter lim="800000"/>
            <a:headEnd/>
            <a:tailEnd/>
          </a:ln>
        </p:spPr>
        <p:txBody>
          <a:bodyPr lIns="64310" tIns="32155" rIns="64310" bIns="32155">
            <a:spAutoFit/>
          </a:bodyPr>
          <a:lstStyle/>
          <a:p>
            <a:pPr defTabSz="914400"/>
            <a:r>
              <a:rPr lang="en-US" sz="1600" b="1">
                <a:solidFill>
                  <a:srgbClr val="58595B"/>
                </a:solidFill>
              </a:rPr>
              <a:t>Warranted eCheck</a:t>
            </a:r>
          </a:p>
        </p:txBody>
      </p:sp>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p:cNvSpPr>
          <p:nvPr>
            <p:ph type="title" idx="4294967295"/>
          </p:nvPr>
        </p:nvSpPr>
        <p:spPr/>
        <p:txBody>
          <a:bodyPr lIns="91429" tIns="45715" rIns="91429" bIns="45715"/>
          <a:lstStyle/>
          <a:p>
            <a:r>
              <a:rPr lang="en-US" smtClean="0"/>
              <a:t>Market-leading payments expertise</a:t>
            </a:r>
          </a:p>
        </p:txBody>
      </p:sp>
      <p:sp>
        <p:nvSpPr>
          <p:cNvPr id="12291" name="Text Placeholder 4"/>
          <p:cNvSpPr>
            <a:spLocks noGrp="1"/>
          </p:cNvSpPr>
          <p:nvPr>
            <p:ph idx="4294967295"/>
          </p:nvPr>
        </p:nvSpPr>
        <p:spPr>
          <a:xfrm>
            <a:off x="4548188" y="1600200"/>
            <a:ext cx="4138612" cy="4525963"/>
          </a:xfrm>
        </p:spPr>
        <p:txBody>
          <a:bodyPr lIns="91429" tIns="45715" rIns="91429" bIns="45715"/>
          <a:lstStyle/>
          <a:p>
            <a:pPr defTabSz="320675">
              <a:buFont typeface="Lucida Grande" pitchFamily="-107" charset="0"/>
              <a:buNone/>
            </a:pPr>
            <a:r>
              <a:rPr lang="en-US" b="1" smtClean="0">
                <a:solidFill>
                  <a:srgbClr val="983222"/>
                </a:solidFill>
              </a:rPr>
              <a:t>Why TeleCheck</a:t>
            </a:r>
            <a:r>
              <a:rPr lang="en-US" sz="1400" b="1" baseline="42000" smtClean="0">
                <a:solidFill>
                  <a:srgbClr val="983222"/>
                </a:solidFill>
              </a:rPr>
              <a:t>®</a:t>
            </a:r>
            <a:r>
              <a:rPr lang="en-US" b="1" smtClean="0">
                <a:solidFill>
                  <a:srgbClr val="983222"/>
                </a:solidFill>
              </a:rPr>
              <a:t>?</a:t>
            </a:r>
          </a:p>
          <a:p>
            <a:pPr defTabSz="320675"/>
            <a:r>
              <a:rPr lang="en-US" smtClean="0"/>
              <a:t>372,000 subscribing locations</a:t>
            </a:r>
          </a:p>
          <a:p>
            <a:pPr defTabSz="320675"/>
            <a:r>
              <a:rPr lang="en-US" smtClean="0"/>
              <a:t>Process 1.8 million transactions daily</a:t>
            </a:r>
          </a:p>
          <a:p>
            <a:pPr defTabSz="320675"/>
            <a:r>
              <a:rPr lang="en-US" smtClean="0"/>
              <a:t>Information on 98% of check writers</a:t>
            </a:r>
          </a:p>
          <a:p>
            <a:pPr defTabSz="320675"/>
            <a:r>
              <a:rPr lang="en-US" smtClean="0"/>
              <a:t>Electronic processing volume =  </a:t>
            </a:r>
            <a:br>
              <a:rPr lang="en-US" smtClean="0"/>
            </a:br>
            <a:r>
              <a:rPr lang="en-US" smtClean="0"/>
              <a:t>Top 5 bank</a:t>
            </a:r>
          </a:p>
          <a:p>
            <a:pPr defTabSz="320675"/>
            <a:r>
              <a:rPr lang="en-US" smtClean="0"/>
              <a:t>Tenured staff with deep market knowledge</a:t>
            </a:r>
          </a:p>
          <a:p>
            <a:pPr defTabSz="320675"/>
            <a:r>
              <a:rPr lang="en-US" smtClean="0"/>
              <a:t>Continued investment in technology and innovation since 1965</a:t>
            </a:r>
          </a:p>
          <a:p>
            <a:pPr defTabSz="320675"/>
            <a:r>
              <a:rPr lang="en-US" smtClean="0"/>
              <a:t>Pioneer of ACH solutions for merchant payment environments</a:t>
            </a:r>
          </a:p>
          <a:p>
            <a:pPr marL="673100" lvl="2" indent="-160338" defTabSz="320675"/>
            <a:r>
              <a:rPr lang="en-US" smtClean="0"/>
              <a:t>Point of sale</a:t>
            </a:r>
          </a:p>
          <a:p>
            <a:pPr marL="673100" lvl="2" indent="-160338" defTabSz="320675"/>
            <a:r>
              <a:rPr lang="en-US" smtClean="0"/>
              <a:t>Web</a:t>
            </a:r>
          </a:p>
          <a:p>
            <a:pPr marL="673100" lvl="2" indent="-160338" defTabSz="320675"/>
            <a:r>
              <a:rPr lang="en-US" smtClean="0"/>
              <a:t>Alternative form factors</a:t>
            </a:r>
          </a:p>
          <a:p>
            <a:pPr defTabSz="320675"/>
            <a:endParaRPr lang="en-US" smtClean="0"/>
          </a:p>
        </p:txBody>
      </p:sp>
      <p:grpSp>
        <p:nvGrpSpPr>
          <p:cNvPr id="12292" name="Group 24"/>
          <p:cNvGrpSpPr>
            <a:grpSpLocks/>
          </p:cNvGrpSpPr>
          <p:nvPr/>
        </p:nvGrpSpPr>
        <p:grpSpPr bwMode="auto">
          <a:xfrm>
            <a:off x="528638" y="1978025"/>
            <a:ext cx="3659187" cy="3702050"/>
            <a:chOff x="1946275" y="3644900"/>
            <a:chExt cx="2522538" cy="2551113"/>
          </a:xfrm>
        </p:grpSpPr>
        <p:pic>
          <p:nvPicPr>
            <p:cNvPr id="12295" name="Picture 9" descr="circle-chart.png"/>
            <p:cNvPicPr>
              <a:picLocks noChangeAspect="1"/>
            </p:cNvPicPr>
            <p:nvPr/>
          </p:nvPicPr>
          <p:blipFill>
            <a:blip r:embed="rId3"/>
            <a:srcRect/>
            <a:stretch>
              <a:fillRect/>
            </a:stretch>
          </p:blipFill>
          <p:spPr bwMode="auto">
            <a:xfrm>
              <a:off x="1946275" y="3644900"/>
              <a:ext cx="2522538" cy="2551113"/>
            </a:xfrm>
            <a:prstGeom prst="rect">
              <a:avLst/>
            </a:prstGeom>
            <a:noFill/>
            <a:ln w="9525">
              <a:noFill/>
              <a:miter lim="800000"/>
              <a:headEnd/>
              <a:tailEnd/>
            </a:ln>
          </p:spPr>
        </p:pic>
        <p:sp>
          <p:nvSpPr>
            <p:cNvPr id="12296" name="WordArt 32"/>
            <p:cNvSpPr>
              <a:spLocks noChangeArrowheads="1" noChangeShapeType="1" noTextEdit="1"/>
            </p:cNvSpPr>
            <p:nvPr/>
          </p:nvSpPr>
          <p:spPr bwMode="auto">
            <a:xfrm rot="-3513435">
              <a:off x="2224881" y="4167982"/>
              <a:ext cx="1304925" cy="992188"/>
            </a:xfrm>
            <a:prstGeom prst="rect">
              <a:avLst/>
            </a:prstGeom>
          </p:spPr>
          <p:txBody>
            <a:bodyPr spcFirstLastPara="1" wrap="none" fromWordArt="1">
              <a:prstTxWarp prst="textArchUp">
                <a:avLst>
                  <a:gd name="adj" fmla="val 12769396"/>
                </a:avLst>
              </a:prstTxWarp>
            </a:bodyPr>
            <a:lstStyle/>
            <a:p>
              <a:pPr algn="ctr"/>
              <a:r>
                <a:rPr lang="en-US" sz="2500" kern="10">
                  <a:ln w="9525">
                    <a:noFill/>
                    <a:round/>
                    <a:headEnd/>
                    <a:tailEnd/>
                  </a:ln>
                  <a:solidFill>
                    <a:schemeClr val="bg1"/>
                  </a:solidFill>
                  <a:latin typeface="Arial"/>
                </a:rPr>
                <a:t>Authorization</a:t>
              </a:r>
            </a:p>
          </p:txBody>
        </p:sp>
        <p:sp>
          <p:nvSpPr>
            <p:cNvPr id="12297" name="WordArt 33"/>
            <p:cNvSpPr>
              <a:spLocks noChangeArrowheads="1" noChangeShapeType="1" noTextEdit="1"/>
            </p:cNvSpPr>
            <p:nvPr/>
          </p:nvSpPr>
          <p:spPr bwMode="auto">
            <a:xfrm rot="3959615">
              <a:off x="3216275" y="4319588"/>
              <a:ext cx="1089025" cy="676275"/>
            </a:xfrm>
            <a:prstGeom prst="rect">
              <a:avLst/>
            </a:prstGeom>
          </p:spPr>
          <p:txBody>
            <a:bodyPr spcFirstLastPara="1" wrap="none" fromWordArt="1">
              <a:prstTxWarp prst="textArchUp">
                <a:avLst>
                  <a:gd name="adj" fmla="val 12466852"/>
                </a:avLst>
              </a:prstTxWarp>
            </a:bodyPr>
            <a:lstStyle/>
            <a:p>
              <a:pPr algn="ctr"/>
              <a:r>
                <a:rPr lang="en-US" sz="2500" kern="10">
                  <a:ln w="9525">
                    <a:noFill/>
                    <a:round/>
                    <a:headEnd/>
                    <a:tailEnd/>
                  </a:ln>
                  <a:solidFill>
                    <a:schemeClr val="bg1"/>
                  </a:solidFill>
                  <a:latin typeface="Arial"/>
                </a:rPr>
                <a:t>Settlement</a:t>
              </a:r>
            </a:p>
          </p:txBody>
        </p:sp>
        <p:sp>
          <p:nvSpPr>
            <p:cNvPr id="12298" name="WordArt 46"/>
            <p:cNvSpPr>
              <a:spLocks noChangeArrowheads="1" noChangeShapeType="1" noTextEdit="1"/>
            </p:cNvSpPr>
            <p:nvPr/>
          </p:nvSpPr>
          <p:spPr bwMode="auto">
            <a:xfrm>
              <a:off x="2743200" y="5557838"/>
              <a:ext cx="946150" cy="327025"/>
            </a:xfrm>
            <a:prstGeom prst="rect">
              <a:avLst/>
            </a:prstGeom>
          </p:spPr>
          <p:txBody>
            <a:bodyPr spcFirstLastPara="1" wrap="none" fromWordArt="1">
              <a:prstTxWarp prst="textArchDown">
                <a:avLst>
                  <a:gd name="adj" fmla="val 417281"/>
                </a:avLst>
              </a:prstTxWarp>
            </a:bodyPr>
            <a:lstStyle/>
            <a:p>
              <a:pPr algn="ctr"/>
              <a:r>
                <a:rPr lang="en-US" sz="2500" kern="10">
                  <a:ln w="9525">
                    <a:noFill/>
                    <a:round/>
                    <a:headEnd/>
                    <a:tailEnd/>
                  </a:ln>
                  <a:solidFill>
                    <a:schemeClr val="bg1"/>
                  </a:solidFill>
                  <a:latin typeface="Arial"/>
                </a:rPr>
                <a:t>Collections</a:t>
              </a:r>
            </a:p>
          </p:txBody>
        </p:sp>
        <p:sp>
          <p:nvSpPr>
            <p:cNvPr id="12299" name="Text Box 8"/>
            <p:cNvSpPr txBox="1">
              <a:spLocks noChangeArrowheads="1"/>
            </p:cNvSpPr>
            <p:nvPr/>
          </p:nvSpPr>
          <p:spPr bwMode="auto">
            <a:xfrm>
              <a:off x="2470150" y="4707632"/>
              <a:ext cx="1512888" cy="551326"/>
            </a:xfrm>
            <a:prstGeom prst="rect">
              <a:avLst/>
            </a:prstGeom>
            <a:noFill/>
            <a:ln w="9525">
              <a:noFill/>
              <a:miter lim="800000"/>
              <a:headEnd/>
              <a:tailEnd/>
            </a:ln>
          </p:spPr>
          <p:txBody>
            <a:bodyPr>
              <a:spAutoFit/>
            </a:bodyPr>
            <a:lstStyle/>
            <a:p>
              <a:pPr algn="ctr" defTabSz="914400"/>
              <a:r>
                <a:rPr lang="en-US" sz="2300" b="1">
                  <a:solidFill>
                    <a:srgbClr val="58595B"/>
                  </a:solidFill>
                </a:rPr>
                <a:t>End-to-End </a:t>
              </a:r>
              <a:br>
                <a:rPr lang="en-US" sz="2300" b="1">
                  <a:solidFill>
                    <a:srgbClr val="58595B"/>
                  </a:solidFill>
                </a:rPr>
              </a:br>
              <a:r>
                <a:rPr lang="en-US" sz="2300" b="1">
                  <a:solidFill>
                    <a:srgbClr val="58595B"/>
                  </a:solidFill>
                </a:rPr>
                <a:t>Solution</a:t>
              </a:r>
            </a:p>
          </p:txBody>
        </p:sp>
      </p:grpSp>
      <p:sp>
        <p:nvSpPr>
          <p:cNvPr id="26" name="Date Placeholder 25"/>
          <p:cNvSpPr txBox="1">
            <a:spLocks noGrp="1"/>
          </p:cNvSpPr>
          <p:nvPr/>
        </p:nvSpPr>
        <p:spPr>
          <a:xfrm>
            <a:off x="457200" y="6356350"/>
            <a:ext cx="2862263" cy="365125"/>
          </a:xfrm>
          <a:prstGeom prst="rect">
            <a:avLst/>
          </a:prstGeom>
          <a:noFill/>
        </p:spPr>
        <p:txBody>
          <a:bodyPr lIns="91429" tIns="45715" rIns="91429" bIns="45715" anchor="ctr"/>
          <a:lstStyle/>
          <a:p>
            <a:pPr defTabSz="914400" fontAlgn="auto">
              <a:spcBef>
                <a:spcPts val="0"/>
              </a:spcBef>
              <a:spcAft>
                <a:spcPts val="0"/>
              </a:spcAft>
              <a:defRPr/>
            </a:pPr>
            <a:r>
              <a:rPr lang="en-US" sz="900" dirty="0">
                <a:solidFill>
                  <a:schemeClr val="tx1">
                    <a:tint val="75000"/>
                  </a:schemeClr>
                </a:solidFill>
                <a:latin typeface="Arial"/>
                <a:ea typeface="+mn-ea"/>
              </a:rPr>
              <a:t>Bank of America Merchant Services</a:t>
            </a:r>
          </a:p>
        </p:txBody>
      </p:sp>
      <p:sp>
        <p:nvSpPr>
          <p:cNvPr id="12294" name="Slide Number Placeholder 26"/>
          <p:cNvSpPr txBox="1">
            <a:spLocks noGrp="1"/>
          </p:cNvSpPr>
          <p:nvPr/>
        </p:nvSpPr>
        <p:spPr bwMode="auto">
          <a:xfrm>
            <a:off x="6553200" y="6356350"/>
            <a:ext cx="2133600" cy="365125"/>
          </a:xfrm>
          <a:prstGeom prst="rect">
            <a:avLst/>
          </a:prstGeom>
          <a:noFill/>
          <a:ln w="9525">
            <a:noFill/>
            <a:miter lim="800000"/>
            <a:headEnd/>
            <a:tailEnd/>
          </a:ln>
        </p:spPr>
        <p:txBody>
          <a:bodyPr lIns="91429" tIns="45715" rIns="91429" bIns="45715" anchor="ctr"/>
          <a:lstStyle/>
          <a:p>
            <a:pPr algn="r" defTabSz="914400"/>
            <a:fld id="{AF8A5D0C-E9CA-46F2-9908-FB2E6BC2886E}" type="slidenum">
              <a:rPr lang="en-US" sz="900">
                <a:solidFill>
                  <a:srgbClr val="898989"/>
                </a:solidFill>
              </a:rPr>
              <a:pPr algn="r" defTabSz="914400"/>
              <a:t>26</a:t>
            </a:fld>
            <a:endParaRPr lang="en-US" sz="900">
              <a:solidFill>
                <a:srgbClr val="898989"/>
              </a:solidFill>
            </a:endParaRPr>
          </a:p>
        </p:txBody>
      </p:sp>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ed Rectangle 52"/>
          <p:cNvSpPr/>
          <p:nvPr/>
        </p:nvSpPr>
        <p:spPr>
          <a:xfrm>
            <a:off x="1331913" y="1539875"/>
            <a:ext cx="2344737" cy="771525"/>
          </a:xfrm>
          <a:prstGeom prst="roundRect">
            <a:avLst/>
          </a:prstGeom>
          <a:solidFill>
            <a:srgbClr val="002244"/>
          </a:solidFill>
          <a:ln>
            <a:noFill/>
          </a:ln>
          <a:effectLst/>
        </p:spPr>
        <p:style>
          <a:lnRef idx="1">
            <a:schemeClr val="accent1"/>
          </a:lnRef>
          <a:fillRef idx="3">
            <a:schemeClr val="accent1"/>
          </a:fillRef>
          <a:effectRef idx="2">
            <a:schemeClr val="accent1"/>
          </a:effectRef>
          <a:fontRef idx="minor">
            <a:schemeClr val="lt1"/>
          </a:fontRef>
        </p:style>
        <p:txBody>
          <a:bodyPr lIns="64310" tIns="32155" rIns="64310" bIns="32155" anchor="ctr"/>
          <a:lstStyle/>
          <a:p>
            <a:pPr algn="ctr" defTabSz="914400">
              <a:defRPr/>
            </a:pPr>
            <a:endParaRPr lang="en-US" sz="2600" dirty="0"/>
          </a:p>
        </p:txBody>
      </p:sp>
      <p:sp>
        <p:nvSpPr>
          <p:cNvPr id="48" name="Rounded Rectangle 47"/>
          <p:cNvSpPr/>
          <p:nvPr/>
        </p:nvSpPr>
        <p:spPr>
          <a:xfrm>
            <a:off x="1789113" y="4940300"/>
            <a:ext cx="1595437" cy="1060450"/>
          </a:xfrm>
          <a:prstGeom prst="roundRect">
            <a:avLst/>
          </a:prstGeom>
          <a:solidFill>
            <a:srgbClr val="006983"/>
          </a:solidFill>
          <a:ln>
            <a:noFill/>
          </a:ln>
          <a:effectLst/>
        </p:spPr>
        <p:style>
          <a:lnRef idx="1">
            <a:schemeClr val="accent1"/>
          </a:lnRef>
          <a:fillRef idx="3">
            <a:schemeClr val="accent1"/>
          </a:fillRef>
          <a:effectRef idx="2">
            <a:schemeClr val="accent1"/>
          </a:effectRef>
          <a:fontRef idx="minor">
            <a:schemeClr val="lt1"/>
          </a:fontRef>
        </p:style>
        <p:txBody>
          <a:bodyPr lIns="64310" tIns="32155" rIns="64310" bIns="32155" anchor="ctr"/>
          <a:lstStyle/>
          <a:p>
            <a:pPr algn="ctr" defTabSz="914400">
              <a:defRPr/>
            </a:pPr>
            <a:endParaRPr lang="en-US" sz="2600" dirty="0"/>
          </a:p>
        </p:txBody>
      </p:sp>
      <p:sp>
        <p:nvSpPr>
          <p:cNvPr id="49" name="Rounded Rectangle 48"/>
          <p:cNvSpPr/>
          <p:nvPr/>
        </p:nvSpPr>
        <p:spPr>
          <a:xfrm>
            <a:off x="3852863" y="4940300"/>
            <a:ext cx="1595437" cy="1060450"/>
          </a:xfrm>
          <a:prstGeom prst="roundRect">
            <a:avLst/>
          </a:prstGeom>
          <a:solidFill>
            <a:srgbClr val="006983"/>
          </a:solidFill>
          <a:ln>
            <a:noFill/>
          </a:ln>
          <a:effectLst/>
        </p:spPr>
        <p:style>
          <a:lnRef idx="1">
            <a:schemeClr val="accent1"/>
          </a:lnRef>
          <a:fillRef idx="3">
            <a:schemeClr val="accent1"/>
          </a:fillRef>
          <a:effectRef idx="2">
            <a:schemeClr val="accent1"/>
          </a:effectRef>
          <a:fontRef idx="minor">
            <a:schemeClr val="lt1"/>
          </a:fontRef>
        </p:style>
        <p:txBody>
          <a:bodyPr lIns="64310" tIns="32155" rIns="64310" bIns="32155" anchor="ctr"/>
          <a:lstStyle/>
          <a:p>
            <a:pPr algn="ctr" defTabSz="914400">
              <a:defRPr/>
            </a:pPr>
            <a:endParaRPr lang="en-US" sz="2600" dirty="0"/>
          </a:p>
        </p:txBody>
      </p:sp>
      <p:sp>
        <p:nvSpPr>
          <p:cNvPr id="50" name="Rounded Rectangle 49"/>
          <p:cNvSpPr/>
          <p:nvPr/>
        </p:nvSpPr>
        <p:spPr>
          <a:xfrm>
            <a:off x="5954713" y="4940300"/>
            <a:ext cx="1595437" cy="1060450"/>
          </a:xfrm>
          <a:prstGeom prst="roundRect">
            <a:avLst/>
          </a:prstGeom>
          <a:solidFill>
            <a:srgbClr val="006983"/>
          </a:solidFill>
          <a:ln>
            <a:noFill/>
          </a:ln>
          <a:effectLst/>
        </p:spPr>
        <p:style>
          <a:lnRef idx="1">
            <a:schemeClr val="accent1"/>
          </a:lnRef>
          <a:fillRef idx="3">
            <a:schemeClr val="accent1"/>
          </a:fillRef>
          <a:effectRef idx="2">
            <a:schemeClr val="accent1"/>
          </a:effectRef>
          <a:fontRef idx="minor">
            <a:schemeClr val="lt1"/>
          </a:fontRef>
        </p:style>
        <p:txBody>
          <a:bodyPr lIns="64310" tIns="32155" rIns="64310" bIns="32155" anchor="ctr"/>
          <a:lstStyle/>
          <a:p>
            <a:pPr algn="ctr" defTabSz="914400">
              <a:defRPr/>
            </a:pPr>
            <a:endParaRPr lang="en-US" sz="2600" dirty="0"/>
          </a:p>
        </p:txBody>
      </p:sp>
      <p:sp>
        <p:nvSpPr>
          <p:cNvPr id="51" name="Rounded Rectangle 50"/>
          <p:cNvSpPr/>
          <p:nvPr/>
        </p:nvSpPr>
        <p:spPr>
          <a:xfrm>
            <a:off x="6240463" y="2936875"/>
            <a:ext cx="1595437" cy="1060450"/>
          </a:xfrm>
          <a:prstGeom prst="roundRect">
            <a:avLst/>
          </a:prstGeom>
          <a:solidFill>
            <a:srgbClr val="006983"/>
          </a:solidFill>
          <a:ln>
            <a:noFill/>
          </a:ln>
          <a:effectLst/>
        </p:spPr>
        <p:style>
          <a:lnRef idx="1">
            <a:schemeClr val="accent1"/>
          </a:lnRef>
          <a:fillRef idx="3">
            <a:schemeClr val="accent1"/>
          </a:fillRef>
          <a:effectRef idx="2">
            <a:schemeClr val="accent1"/>
          </a:effectRef>
          <a:fontRef idx="minor">
            <a:schemeClr val="lt1"/>
          </a:fontRef>
        </p:style>
        <p:txBody>
          <a:bodyPr lIns="64310" tIns="32155" rIns="64310" bIns="32155" anchor="ctr"/>
          <a:lstStyle/>
          <a:p>
            <a:pPr algn="ctr" defTabSz="914400">
              <a:defRPr/>
            </a:pPr>
            <a:endParaRPr lang="en-US" sz="2600" dirty="0"/>
          </a:p>
        </p:txBody>
      </p:sp>
      <p:sp>
        <p:nvSpPr>
          <p:cNvPr id="52" name="Rounded Rectangle 51"/>
          <p:cNvSpPr/>
          <p:nvPr/>
        </p:nvSpPr>
        <p:spPr>
          <a:xfrm>
            <a:off x="1744663" y="3063875"/>
            <a:ext cx="1595437" cy="1060450"/>
          </a:xfrm>
          <a:prstGeom prst="roundRect">
            <a:avLst/>
          </a:prstGeom>
          <a:solidFill>
            <a:srgbClr val="006983"/>
          </a:solidFill>
          <a:ln>
            <a:noFill/>
          </a:ln>
          <a:effectLst/>
        </p:spPr>
        <p:style>
          <a:lnRef idx="1">
            <a:schemeClr val="accent1"/>
          </a:lnRef>
          <a:fillRef idx="3">
            <a:schemeClr val="accent1"/>
          </a:fillRef>
          <a:effectRef idx="2">
            <a:schemeClr val="accent1"/>
          </a:effectRef>
          <a:fontRef idx="minor">
            <a:schemeClr val="lt1"/>
          </a:fontRef>
        </p:style>
        <p:txBody>
          <a:bodyPr lIns="64310" tIns="32155" rIns="64310" bIns="32155" anchor="ctr"/>
          <a:lstStyle/>
          <a:p>
            <a:pPr algn="ctr" defTabSz="914400">
              <a:defRPr/>
            </a:pPr>
            <a:endParaRPr lang="en-US" sz="2600" dirty="0"/>
          </a:p>
        </p:txBody>
      </p:sp>
      <p:sp>
        <p:nvSpPr>
          <p:cNvPr id="47" name="Rounded Rectangle 46"/>
          <p:cNvSpPr/>
          <p:nvPr/>
        </p:nvSpPr>
        <p:spPr>
          <a:xfrm>
            <a:off x="8043863" y="5026025"/>
            <a:ext cx="998537" cy="793750"/>
          </a:xfrm>
          <a:prstGeom prst="roundRect">
            <a:avLst/>
          </a:prstGeom>
          <a:solidFill>
            <a:srgbClr val="983222"/>
          </a:solidFill>
          <a:ln>
            <a:noFill/>
          </a:ln>
          <a:effectLst/>
        </p:spPr>
        <p:style>
          <a:lnRef idx="1">
            <a:schemeClr val="accent1"/>
          </a:lnRef>
          <a:fillRef idx="3">
            <a:schemeClr val="accent1"/>
          </a:fillRef>
          <a:effectRef idx="2">
            <a:schemeClr val="accent1"/>
          </a:effectRef>
          <a:fontRef idx="minor">
            <a:schemeClr val="lt1"/>
          </a:fontRef>
        </p:style>
        <p:txBody>
          <a:bodyPr lIns="64310" tIns="32155" rIns="64310" bIns="32155" anchor="ctr"/>
          <a:lstStyle/>
          <a:p>
            <a:pPr algn="ctr" defTabSz="914400">
              <a:defRPr/>
            </a:pPr>
            <a:endParaRPr lang="en-US" sz="2600" dirty="0"/>
          </a:p>
        </p:txBody>
      </p:sp>
      <p:sp>
        <p:nvSpPr>
          <p:cNvPr id="46" name="Rounded Rectangle 45"/>
          <p:cNvSpPr/>
          <p:nvPr/>
        </p:nvSpPr>
        <p:spPr>
          <a:xfrm>
            <a:off x="246063" y="5086350"/>
            <a:ext cx="998537" cy="793750"/>
          </a:xfrm>
          <a:prstGeom prst="roundRect">
            <a:avLst/>
          </a:prstGeom>
          <a:solidFill>
            <a:srgbClr val="983222"/>
          </a:solidFill>
          <a:ln>
            <a:noFill/>
          </a:ln>
          <a:effectLst/>
        </p:spPr>
        <p:style>
          <a:lnRef idx="1">
            <a:schemeClr val="accent1"/>
          </a:lnRef>
          <a:fillRef idx="3">
            <a:schemeClr val="accent1"/>
          </a:fillRef>
          <a:effectRef idx="2">
            <a:schemeClr val="accent1"/>
          </a:effectRef>
          <a:fontRef idx="minor">
            <a:schemeClr val="lt1"/>
          </a:fontRef>
        </p:style>
        <p:txBody>
          <a:bodyPr lIns="64310" tIns="32155" rIns="64310" bIns="32155" anchor="ctr"/>
          <a:lstStyle/>
          <a:p>
            <a:pPr algn="ctr" defTabSz="914400">
              <a:defRPr/>
            </a:pPr>
            <a:endParaRPr lang="en-US" sz="2600" dirty="0"/>
          </a:p>
        </p:txBody>
      </p:sp>
      <p:sp>
        <p:nvSpPr>
          <p:cNvPr id="45" name="Rounded Rectangle 44"/>
          <p:cNvSpPr/>
          <p:nvPr/>
        </p:nvSpPr>
        <p:spPr>
          <a:xfrm>
            <a:off x="246063" y="3203575"/>
            <a:ext cx="998537" cy="793750"/>
          </a:xfrm>
          <a:prstGeom prst="roundRect">
            <a:avLst/>
          </a:prstGeom>
          <a:solidFill>
            <a:srgbClr val="983222"/>
          </a:solidFill>
          <a:ln>
            <a:noFill/>
          </a:ln>
          <a:effectLst/>
        </p:spPr>
        <p:style>
          <a:lnRef idx="1">
            <a:schemeClr val="accent1"/>
          </a:lnRef>
          <a:fillRef idx="3">
            <a:schemeClr val="accent1"/>
          </a:fillRef>
          <a:effectRef idx="2">
            <a:schemeClr val="accent1"/>
          </a:effectRef>
          <a:fontRef idx="minor">
            <a:schemeClr val="lt1"/>
          </a:fontRef>
        </p:style>
        <p:txBody>
          <a:bodyPr lIns="64310" tIns="32155" rIns="64310" bIns="32155" anchor="ctr"/>
          <a:lstStyle/>
          <a:p>
            <a:pPr algn="ctr" defTabSz="914400">
              <a:defRPr/>
            </a:pPr>
            <a:endParaRPr lang="en-US" sz="2600" dirty="0"/>
          </a:p>
        </p:txBody>
      </p:sp>
      <p:sp>
        <p:nvSpPr>
          <p:cNvPr id="13323" name="Title 1"/>
          <p:cNvSpPr>
            <a:spLocks noGrp="1"/>
          </p:cNvSpPr>
          <p:nvPr>
            <p:ph type="title" idx="4294967295"/>
          </p:nvPr>
        </p:nvSpPr>
        <p:spPr/>
        <p:txBody>
          <a:bodyPr lIns="91429" tIns="45715" rIns="91429" bIns="45715"/>
          <a:lstStyle/>
          <a:p>
            <a:r>
              <a:rPr lang="en-US" smtClean="0"/>
              <a:t>Typical transaction authorization flow</a:t>
            </a:r>
          </a:p>
        </p:txBody>
      </p:sp>
      <p:sp>
        <p:nvSpPr>
          <p:cNvPr id="13324" name="Text Box 6"/>
          <p:cNvSpPr txBox="1">
            <a:spLocks noChangeArrowheads="1"/>
          </p:cNvSpPr>
          <p:nvPr/>
        </p:nvSpPr>
        <p:spPr bwMode="auto">
          <a:xfrm>
            <a:off x="6438900" y="3190875"/>
            <a:ext cx="1327150" cy="523875"/>
          </a:xfrm>
          <a:prstGeom prst="rect">
            <a:avLst/>
          </a:prstGeom>
          <a:noFill/>
          <a:ln w="9525">
            <a:noFill/>
            <a:miter lim="800000"/>
            <a:headEnd/>
            <a:tailEnd/>
          </a:ln>
        </p:spPr>
        <p:txBody>
          <a:bodyPr wrap="none">
            <a:spAutoFit/>
          </a:bodyPr>
          <a:lstStyle/>
          <a:p>
            <a:pPr defTabSz="914400"/>
            <a:r>
              <a:rPr lang="en-US" sz="1400" b="1">
                <a:solidFill>
                  <a:srgbClr val="FFFFFF"/>
                </a:solidFill>
              </a:rPr>
              <a:t>Second hour </a:t>
            </a:r>
          </a:p>
          <a:p>
            <a:pPr defTabSz="914400"/>
            <a:r>
              <a:rPr lang="en-US" sz="1400" b="1">
                <a:solidFill>
                  <a:srgbClr val="FFFFFF"/>
                </a:solidFill>
              </a:rPr>
              <a:t>verification</a:t>
            </a:r>
          </a:p>
        </p:txBody>
      </p:sp>
      <p:sp>
        <p:nvSpPr>
          <p:cNvPr id="13325" name="Rectangle 56"/>
          <p:cNvSpPr>
            <a:spLocks noChangeArrowheads="1"/>
          </p:cNvSpPr>
          <p:nvPr/>
        </p:nvSpPr>
        <p:spPr bwMode="auto">
          <a:xfrm>
            <a:off x="1789113" y="3487738"/>
            <a:ext cx="1614487" cy="254000"/>
          </a:xfrm>
          <a:prstGeom prst="rect">
            <a:avLst/>
          </a:prstGeom>
          <a:noFill/>
          <a:ln w="12700">
            <a:noFill/>
            <a:miter lim="800000"/>
            <a:headEnd/>
            <a:tailEnd/>
          </a:ln>
        </p:spPr>
        <p:txBody>
          <a:bodyPr anchor="ctr">
            <a:spAutoFit/>
          </a:bodyPr>
          <a:lstStyle/>
          <a:p>
            <a:pPr algn="ctr" defTabSz="914400" eaLnBrk="0" hangingPunct="0">
              <a:lnSpc>
                <a:spcPct val="70000"/>
              </a:lnSpc>
              <a:spcAft>
                <a:spcPct val="40000"/>
              </a:spcAft>
              <a:buClr>
                <a:srgbClr val="FF0000"/>
              </a:buClr>
              <a:buFont typeface="Wingdings" pitchFamily="2" charset="2"/>
              <a:buNone/>
            </a:pPr>
            <a:r>
              <a:rPr lang="en-US" sz="1400" b="1">
                <a:solidFill>
                  <a:schemeClr val="bg1"/>
                </a:solidFill>
              </a:rPr>
              <a:t>ID validation</a:t>
            </a:r>
          </a:p>
        </p:txBody>
      </p:sp>
      <p:sp>
        <p:nvSpPr>
          <p:cNvPr id="13326" name="Rectangle 58"/>
          <p:cNvSpPr>
            <a:spLocks noChangeArrowheads="1"/>
          </p:cNvSpPr>
          <p:nvPr/>
        </p:nvSpPr>
        <p:spPr bwMode="auto">
          <a:xfrm>
            <a:off x="1971675" y="4995863"/>
            <a:ext cx="1279525" cy="955675"/>
          </a:xfrm>
          <a:prstGeom prst="rect">
            <a:avLst/>
          </a:prstGeom>
          <a:solidFill>
            <a:srgbClr val="006983"/>
          </a:solidFill>
          <a:ln w="12700">
            <a:noFill/>
            <a:miter lim="800000"/>
            <a:headEnd/>
            <a:tailEnd/>
          </a:ln>
        </p:spPr>
        <p:txBody>
          <a:bodyPr anchor="ctr">
            <a:spAutoFit/>
          </a:bodyPr>
          <a:lstStyle/>
          <a:p>
            <a:pPr defTabSz="914400" eaLnBrk="0" hangingPunct="0">
              <a:buClr>
                <a:srgbClr val="FF0000"/>
              </a:buClr>
              <a:buFont typeface="Wingdings" pitchFamily="2" charset="2"/>
              <a:buNone/>
            </a:pPr>
            <a:r>
              <a:rPr lang="en-US" sz="1400" b="1">
                <a:solidFill>
                  <a:srgbClr val="FFFFFF"/>
                </a:solidFill>
              </a:rPr>
              <a:t>Negative and early warning databases</a:t>
            </a:r>
          </a:p>
        </p:txBody>
      </p:sp>
      <p:sp>
        <p:nvSpPr>
          <p:cNvPr id="13327" name="Rectangle 66"/>
          <p:cNvSpPr>
            <a:spLocks noChangeArrowheads="1"/>
          </p:cNvSpPr>
          <p:nvPr/>
        </p:nvSpPr>
        <p:spPr bwMode="auto">
          <a:xfrm>
            <a:off x="6108700" y="5084763"/>
            <a:ext cx="1447800" cy="739775"/>
          </a:xfrm>
          <a:prstGeom prst="rect">
            <a:avLst/>
          </a:prstGeom>
          <a:solidFill>
            <a:srgbClr val="006983"/>
          </a:solidFill>
          <a:ln w="12700">
            <a:noFill/>
            <a:miter lim="800000"/>
            <a:headEnd/>
            <a:tailEnd/>
          </a:ln>
        </p:spPr>
        <p:txBody>
          <a:bodyPr anchor="ctr">
            <a:spAutoFit/>
          </a:bodyPr>
          <a:lstStyle/>
          <a:p>
            <a:pPr defTabSz="914400" eaLnBrk="0" hangingPunct="0">
              <a:buClr>
                <a:srgbClr val="FF0000"/>
              </a:buClr>
              <a:buFont typeface="Wingdings" pitchFamily="2" charset="2"/>
              <a:buNone/>
            </a:pPr>
            <a:r>
              <a:rPr lang="en-US" sz="1400" b="1">
                <a:solidFill>
                  <a:srgbClr val="FFFFFF"/>
                </a:solidFill>
              </a:rPr>
              <a:t>Risk scoring/</a:t>
            </a:r>
          </a:p>
          <a:p>
            <a:pPr defTabSz="914400" eaLnBrk="0" hangingPunct="0">
              <a:buClr>
                <a:srgbClr val="FF0000"/>
              </a:buClr>
              <a:buFont typeface="Wingdings" pitchFamily="2" charset="2"/>
              <a:buNone/>
            </a:pPr>
            <a:r>
              <a:rPr lang="en-US" sz="1400" b="1">
                <a:solidFill>
                  <a:srgbClr val="FFFFFF"/>
                </a:solidFill>
              </a:rPr>
              <a:t>operational rules</a:t>
            </a:r>
          </a:p>
        </p:txBody>
      </p:sp>
      <p:sp>
        <p:nvSpPr>
          <p:cNvPr id="13328" name="Rectangle 97"/>
          <p:cNvSpPr>
            <a:spLocks noChangeArrowheads="1"/>
          </p:cNvSpPr>
          <p:nvPr/>
        </p:nvSpPr>
        <p:spPr bwMode="auto">
          <a:xfrm>
            <a:off x="4192588" y="5214938"/>
            <a:ext cx="1128712" cy="523875"/>
          </a:xfrm>
          <a:prstGeom prst="rect">
            <a:avLst/>
          </a:prstGeom>
          <a:solidFill>
            <a:srgbClr val="006983"/>
          </a:solidFill>
          <a:ln w="12700">
            <a:noFill/>
            <a:miter lim="800000"/>
            <a:headEnd/>
            <a:tailEnd/>
          </a:ln>
        </p:spPr>
        <p:txBody>
          <a:bodyPr anchor="ctr">
            <a:spAutoFit/>
          </a:bodyPr>
          <a:lstStyle/>
          <a:p>
            <a:pPr defTabSz="914400" eaLnBrk="0" hangingPunct="0">
              <a:buClr>
                <a:srgbClr val="FF0000"/>
              </a:buClr>
              <a:buFont typeface="Wingdings" pitchFamily="2" charset="2"/>
              <a:buNone/>
            </a:pPr>
            <a:r>
              <a:rPr lang="en-US" sz="1400" b="1">
                <a:solidFill>
                  <a:srgbClr val="FFFFFF"/>
                </a:solidFill>
              </a:rPr>
              <a:t>Activity </a:t>
            </a:r>
            <a:br>
              <a:rPr lang="en-US" sz="1400" b="1">
                <a:solidFill>
                  <a:srgbClr val="FFFFFF"/>
                </a:solidFill>
              </a:rPr>
            </a:br>
            <a:r>
              <a:rPr lang="en-US" sz="1400" b="1">
                <a:solidFill>
                  <a:srgbClr val="FFFFFF"/>
                </a:solidFill>
              </a:rPr>
              <a:t>databases</a:t>
            </a:r>
          </a:p>
        </p:txBody>
      </p:sp>
      <p:sp>
        <p:nvSpPr>
          <p:cNvPr id="13329" name="Rectangle 56"/>
          <p:cNvSpPr>
            <a:spLocks noChangeArrowheads="1"/>
          </p:cNvSpPr>
          <p:nvPr/>
        </p:nvSpPr>
        <p:spPr bwMode="auto">
          <a:xfrm>
            <a:off x="1547813" y="1738313"/>
            <a:ext cx="1998662" cy="404812"/>
          </a:xfrm>
          <a:prstGeom prst="rect">
            <a:avLst/>
          </a:prstGeom>
          <a:noFill/>
          <a:ln w="12700">
            <a:noFill/>
            <a:miter lim="800000"/>
            <a:headEnd/>
            <a:tailEnd/>
          </a:ln>
        </p:spPr>
        <p:txBody>
          <a:bodyPr anchor="ctr">
            <a:spAutoFit/>
          </a:bodyPr>
          <a:lstStyle/>
          <a:p>
            <a:pPr defTabSz="914400" eaLnBrk="0" hangingPunct="0">
              <a:lnSpc>
                <a:spcPct val="70000"/>
              </a:lnSpc>
              <a:spcAft>
                <a:spcPct val="40000"/>
              </a:spcAft>
              <a:buClr>
                <a:srgbClr val="FF0000"/>
              </a:buClr>
              <a:buFont typeface="Wingdings" pitchFamily="2" charset="2"/>
              <a:buNone/>
            </a:pPr>
            <a:r>
              <a:rPr lang="en-US" sz="1400" b="1">
                <a:solidFill>
                  <a:srgbClr val="FFFFFF"/>
                </a:solidFill>
              </a:rPr>
              <a:t>TeleCheck merchant check from customer</a:t>
            </a:r>
          </a:p>
        </p:txBody>
      </p:sp>
      <p:sp>
        <p:nvSpPr>
          <p:cNvPr id="13330" name="Rectangle 56"/>
          <p:cNvSpPr>
            <a:spLocks noChangeArrowheads="1"/>
          </p:cNvSpPr>
          <p:nvPr/>
        </p:nvSpPr>
        <p:spPr bwMode="auto">
          <a:xfrm>
            <a:off x="276225" y="3511550"/>
            <a:ext cx="893763" cy="252413"/>
          </a:xfrm>
          <a:prstGeom prst="rect">
            <a:avLst/>
          </a:prstGeom>
          <a:solidFill>
            <a:srgbClr val="933220"/>
          </a:solidFill>
          <a:ln w="12700">
            <a:noFill/>
            <a:miter lim="800000"/>
            <a:headEnd/>
            <a:tailEnd/>
          </a:ln>
        </p:spPr>
        <p:txBody>
          <a:bodyPr anchor="ctr">
            <a:spAutoFit/>
          </a:bodyPr>
          <a:lstStyle/>
          <a:p>
            <a:pPr algn="ctr" defTabSz="914400" eaLnBrk="0" hangingPunct="0">
              <a:lnSpc>
                <a:spcPct val="70000"/>
              </a:lnSpc>
              <a:spcAft>
                <a:spcPct val="40000"/>
              </a:spcAft>
              <a:buClr>
                <a:srgbClr val="FF0000"/>
              </a:buClr>
              <a:buFont typeface="Wingdings" pitchFamily="2" charset="2"/>
              <a:buNone/>
            </a:pPr>
            <a:r>
              <a:rPr lang="en-US" sz="1400" b="1">
                <a:solidFill>
                  <a:srgbClr val="FFFFFF"/>
                </a:solidFill>
              </a:rPr>
              <a:t>Invalid</a:t>
            </a:r>
          </a:p>
        </p:txBody>
      </p:sp>
      <p:sp>
        <p:nvSpPr>
          <p:cNvPr id="13331" name="Rectangle 56"/>
          <p:cNvSpPr>
            <a:spLocks noChangeArrowheads="1"/>
          </p:cNvSpPr>
          <p:nvPr/>
        </p:nvSpPr>
        <p:spPr bwMode="auto">
          <a:xfrm>
            <a:off x="268288" y="5378450"/>
            <a:ext cx="914400" cy="252413"/>
          </a:xfrm>
          <a:prstGeom prst="rect">
            <a:avLst/>
          </a:prstGeom>
          <a:solidFill>
            <a:srgbClr val="933220"/>
          </a:solidFill>
          <a:ln w="12700">
            <a:noFill/>
            <a:miter lim="800000"/>
            <a:headEnd/>
            <a:tailEnd/>
          </a:ln>
        </p:spPr>
        <p:txBody>
          <a:bodyPr anchor="ctr">
            <a:spAutoFit/>
          </a:bodyPr>
          <a:lstStyle/>
          <a:p>
            <a:pPr algn="ctr" defTabSz="914400" eaLnBrk="0" hangingPunct="0">
              <a:lnSpc>
                <a:spcPct val="70000"/>
              </a:lnSpc>
              <a:spcAft>
                <a:spcPct val="40000"/>
              </a:spcAft>
              <a:buClr>
                <a:srgbClr val="FF0000"/>
              </a:buClr>
              <a:buFont typeface="Wingdings" pitchFamily="2" charset="2"/>
              <a:buNone/>
            </a:pPr>
            <a:r>
              <a:rPr lang="en-US" sz="1400" b="1">
                <a:solidFill>
                  <a:srgbClr val="FFFFFF"/>
                </a:solidFill>
              </a:rPr>
              <a:t>Decline</a:t>
            </a:r>
          </a:p>
        </p:txBody>
      </p:sp>
      <p:sp>
        <p:nvSpPr>
          <p:cNvPr id="81" name="Down Arrow 80"/>
          <p:cNvSpPr/>
          <p:nvPr/>
        </p:nvSpPr>
        <p:spPr bwMode="auto">
          <a:xfrm rot="16200000">
            <a:off x="3332162" y="5283201"/>
            <a:ext cx="601663" cy="404812"/>
          </a:xfrm>
          <a:prstGeom prst="downArrow">
            <a:avLst/>
          </a:prstGeom>
          <a:solidFill>
            <a:schemeClr val="bg1">
              <a:lumMod val="85000"/>
            </a:schemeClr>
          </a:solidFill>
          <a:ln w="9525" cap="flat" cmpd="sng" algn="ctr">
            <a:noFill/>
            <a:prstDash val="solid"/>
            <a:round/>
            <a:headEnd type="none" w="med" len="med"/>
            <a:tailEnd type="none" w="med" len="med"/>
          </a:ln>
          <a:effectLst/>
        </p:spPr>
        <p:txBody>
          <a:bodyPr anchor="ctr">
            <a:spAutoFit/>
          </a:bodyPr>
          <a:lstStyle/>
          <a:p>
            <a:pPr algn="ctr" defTabSz="914400">
              <a:spcBef>
                <a:spcPct val="50000"/>
              </a:spcBef>
              <a:buClr>
                <a:srgbClr val="D4001A"/>
              </a:buClr>
              <a:defRPr/>
            </a:pPr>
            <a:endParaRPr lang="en-US" sz="1400" dirty="0">
              <a:solidFill>
                <a:schemeClr val="bg1"/>
              </a:solidFill>
              <a:latin typeface="Arial" charset="0"/>
              <a:ea typeface="ＭＳ Ｐゴシック"/>
              <a:cs typeface="ＭＳ Ｐゴシック"/>
            </a:endParaRPr>
          </a:p>
        </p:txBody>
      </p:sp>
      <p:sp>
        <p:nvSpPr>
          <p:cNvPr id="82" name="Down Arrow 81"/>
          <p:cNvSpPr/>
          <p:nvPr/>
        </p:nvSpPr>
        <p:spPr bwMode="auto">
          <a:xfrm rot="16200000">
            <a:off x="5440362" y="5283201"/>
            <a:ext cx="601663" cy="404812"/>
          </a:xfrm>
          <a:prstGeom prst="downArrow">
            <a:avLst/>
          </a:prstGeom>
          <a:solidFill>
            <a:schemeClr val="bg1">
              <a:lumMod val="85000"/>
            </a:schemeClr>
          </a:solidFill>
          <a:ln w="9525" cap="flat" cmpd="sng" algn="ctr">
            <a:noFill/>
            <a:prstDash val="solid"/>
            <a:round/>
            <a:headEnd type="none" w="med" len="med"/>
            <a:tailEnd type="none" w="med" len="med"/>
          </a:ln>
          <a:effectLst/>
        </p:spPr>
        <p:txBody>
          <a:bodyPr anchor="ctr">
            <a:spAutoFit/>
          </a:bodyPr>
          <a:lstStyle/>
          <a:p>
            <a:pPr algn="ctr" defTabSz="914400">
              <a:spcBef>
                <a:spcPct val="50000"/>
              </a:spcBef>
              <a:buClr>
                <a:srgbClr val="D4001A"/>
              </a:buClr>
              <a:defRPr/>
            </a:pPr>
            <a:endParaRPr lang="en-US" sz="1400" dirty="0">
              <a:solidFill>
                <a:schemeClr val="bg1"/>
              </a:solidFill>
              <a:latin typeface="Arial" charset="0"/>
              <a:ea typeface="ＭＳ Ｐゴシック"/>
              <a:cs typeface="ＭＳ Ｐゴシック"/>
            </a:endParaRPr>
          </a:p>
        </p:txBody>
      </p:sp>
      <p:sp>
        <p:nvSpPr>
          <p:cNvPr id="13334" name="Down Arrow 84"/>
          <p:cNvSpPr>
            <a:spLocks noChangeArrowheads="1"/>
          </p:cNvSpPr>
          <p:nvPr/>
        </p:nvSpPr>
        <p:spPr bwMode="auto">
          <a:xfrm rot="-5400000">
            <a:off x="7518400" y="5283200"/>
            <a:ext cx="601663" cy="404813"/>
          </a:xfrm>
          <a:prstGeom prst="downArrow">
            <a:avLst>
              <a:gd name="adj1" fmla="val 50000"/>
              <a:gd name="adj2" fmla="val 50000"/>
            </a:avLst>
          </a:prstGeom>
          <a:solidFill>
            <a:srgbClr val="58595B"/>
          </a:solidFill>
          <a:ln w="9525">
            <a:noFill/>
            <a:round/>
            <a:headEnd/>
            <a:tailEnd/>
          </a:ln>
        </p:spPr>
        <p:txBody>
          <a:bodyPr anchor="ctr">
            <a:spAutoFit/>
          </a:bodyPr>
          <a:lstStyle/>
          <a:p>
            <a:pPr algn="ctr" defTabSz="914400">
              <a:spcBef>
                <a:spcPct val="50000"/>
              </a:spcBef>
              <a:buClr>
                <a:srgbClr val="D4001A"/>
              </a:buClr>
            </a:pPr>
            <a:endParaRPr lang="en-US" sz="1400">
              <a:solidFill>
                <a:schemeClr val="bg1"/>
              </a:solidFill>
            </a:endParaRPr>
          </a:p>
        </p:txBody>
      </p:sp>
      <p:sp>
        <p:nvSpPr>
          <p:cNvPr id="13335" name="Down Arrow 85"/>
          <p:cNvSpPr>
            <a:spLocks noChangeArrowheads="1"/>
          </p:cNvSpPr>
          <p:nvPr/>
        </p:nvSpPr>
        <p:spPr bwMode="auto">
          <a:xfrm rot="5400000">
            <a:off x="1196975" y="5283200"/>
            <a:ext cx="601663" cy="404813"/>
          </a:xfrm>
          <a:prstGeom prst="downArrow">
            <a:avLst>
              <a:gd name="adj1" fmla="val 50000"/>
              <a:gd name="adj2" fmla="val 50000"/>
            </a:avLst>
          </a:prstGeom>
          <a:solidFill>
            <a:srgbClr val="58595B"/>
          </a:solidFill>
          <a:ln w="9525">
            <a:noFill/>
            <a:round/>
            <a:headEnd/>
            <a:tailEnd/>
          </a:ln>
        </p:spPr>
        <p:txBody>
          <a:bodyPr anchor="ctr">
            <a:spAutoFit/>
          </a:bodyPr>
          <a:lstStyle/>
          <a:p>
            <a:pPr algn="ctr" defTabSz="914400">
              <a:spcBef>
                <a:spcPct val="50000"/>
              </a:spcBef>
              <a:buClr>
                <a:srgbClr val="D4001A"/>
              </a:buClr>
            </a:pPr>
            <a:endParaRPr lang="en-US" sz="1400">
              <a:solidFill>
                <a:schemeClr val="bg1"/>
              </a:solidFill>
            </a:endParaRPr>
          </a:p>
        </p:txBody>
      </p:sp>
      <p:sp>
        <p:nvSpPr>
          <p:cNvPr id="85" name="Down Arrow 84"/>
          <p:cNvSpPr/>
          <p:nvPr/>
        </p:nvSpPr>
        <p:spPr bwMode="auto">
          <a:xfrm>
            <a:off x="2252663" y="4356100"/>
            <a:ext cx="601662" cy="404813"/>
          </a:xfrm>
          <a:prstGeom prst="downArrow">
            <a:avLst/>
          </a:prstGeom>
          <a:solidFill>
            <a:schemeClr val="bg1">
              <a:lumMod val="85000"/>
            </a:schemeClr>
          </a:solidFill>
          <a:ln w="9525" cap="flat" cmpd="sng" algn="ctr">
            <a:noFill/>
            <a:prstDash val="solid"/>
            <a:round/>
            <a:headEnd type="none" w="med" len="med"/>
            <a:tailEnd type="none" w="med" len="med"/>
          </a:ln>
          <a:effectLst/>
        </p:spPr>
        <p:txBody>
          <a:bodyPr anchor="ctr">
            <a:spAutoFit/>
          </a:bodyPr>
          <a:lstStyle/>
          <a:p>
            <a:pPr algn="ctr" defTabSz="914400">
              <a:spcBef>
                <a:spcPct val="50000"/>
              </a:spcBef>
              <a:buClr>
                <a:srgbClr val="D4001A"/>
              </a:buClr>
              <a:defRPr/>
            </a:pPr>
            <a:endParaRPr lang="en-US" sz="1400" dirty="0">
              <a:solidFill>
                <a:schemeClr val="bg1"/>
              </a:solidFill>
              <a:latin typeface="Arial" charset="0"/>
              <a:ea typeface="ＭＳ Ｐゴシック"/>
              <a:cs typeface="ＭＳ Ｐゴシック"/>
            </a:endParaRPr>
          </a:p>
        </p:txBody>
      </p:sp>
      <p:sp>
        <p:nvSpPr>
          <p:cNvPr id="13337" name="Down Arrow 87"/>
          <p:cNvSpPr>
            <a:spLocks noChangeArrowheads="1"/>
          </p:cNvSpPr>
          <p:nvPr/>
        </p:nvSpPr>
        <p:spPr bwMode="auto">
          <a:xfrm rot="5400000">
            <a:off x="1171575" y="3390900"/>
            <a:ext cx="601663" cy="404813"/>
          </a:xfrm>
          <a:prstGeom prst="downArrow">
            <a:avLst>
              <a:gd name="adj1" fmla="val 50000"/>
              <a:gd name="adj2" fmla="val 50000"/>
            </a:avLst>
          </a:prstGeom>
          <a:solidFill>
            <a:srgbClr val="58595B"/>
          </a:solidFill>
          <a:ln w="9525">
            <a:noFill/>
            <a:round/>
            <a:headEnd/>
            <a:tailEnd/>
          </a:ln>
        </p:spPr>
        <p:txBody>
          <a:bodyPr anchor="ctr">
            <a:spAutoFit/>
          </a:bodyPr>
          <a:lstStyle/>
          <a:p>
            <a:pPr algn="ctr" defTabSz="914400">
              <a:spcBef>
                <a:spcPct val="50000"/>
              </a:spcBef>
              <a:buClr>
                <a:srgbClr val="D4001A"/>
              </a:buClr>
            </a:pPr>
            <a:endParaRPr lang="en-US" sz="1400">
              <a:solidFill>
                <a:schemeClr val="bg1"/>
              </a:solidFill>
            </a:endParaRPr>
          </a:p>
        </p:txBody>
      </p:sp>
      <p:sp>
        <p:nvSpPr>
          <p:cNvPr id="13338" name="Rectangle 56"/>
          <p:cNvSpPr>
            <a:spLocks noChangeArrowheads="1"/>
          </p:cNvSpPr>
          <p:nvPr/>
        </p:nvSpPr>
        <p:spPr bwMode="auto">
          <a:xfrm>
            <a:off x="8089900" y="5314950"/>
            <a:ext cx="844550" cy="252413"/>
          </a:xfrm>
          <a:prstGeom prst="rect">
            <a:avLst/>
          </a:prstGeom>
          <a:solidFill>
            <a:srgbClr val="933220"/>
          </a:solidFill>
          <a:ln w="12700">
            <a:noFill/>
            <a:miter lim="800000"/>
            <a:headEnd/>
            <a:tailEnd/>
          </a:ln>
        </p:spPr>
        <p:txBody>
          <a:bodyPr anchor="ctr">
            <a:spAutoFit/>
          </a:bodyPr>
          <a:lstStyle/>
          <a:p>
            <a:pPr algn="ctr" defTabSz="914400" eaLnBrk="0" hangingPunct="0">
              <a:lnSpc>
                <a:spcPct val="70000"/>
              </a:lnSpc>
              <a:spcAft>
                <a:spcPct val="40000"/>
              </a:spcAft>
              <a:buClr>
                <a:srgbClr val="FF0000"/>
              </a:buClr>
              <a:buFont typeface="Wingdings" pitchFamily="2" charset="2"/>
              <a:buNone/>
            </a:pPr>
            <a:r>
              <a:rPr lang="en-US" sz="1400" b="1">
                <a:solidFill>
                  <a:srgbClr val="FFFFFF"/>
                </a:solidFill>
              </a:rPr>
              <a:t>Decline</a:t>
            </a:r>
          </a:p>
        </p:txBody>
      </p:sp>
      <p:sp>
        <p:nvSpPr>
          <p:cNvPr id="90" name="Down Arrow 89"/>
          <p:cNvSpPr/>
          <p:nvPr/>
        </p:nvSpPr>
        <p:spPr bwMode="auto">
          <a:xfrm>
            <a:off x="2252663" y="2463800"/>
            <a:ext cx="601662" cy="404813"/>
          </a:xfrm>
          <a:prstGeom prst="downArrow">
            <a:avLst/>
          </a:prstGeom>
          <a:solidFill>
            <a:schemeClr val="bg1">
              <a:lumMod val="85000"/>
            </a:schemeClr>
          </a:solidFill>
          <a:ln w="9525" cap="flat" cmpd="sng" algn="ctr">
            <a:noFill/>
            <a:prstDash val="solid"/>
            <a:round/>
            <a:headEnd type="none" w="med" len="med"/>
            <a:tailEnd type="none" w="med" len="med"/>
          </a:ln>
          <a:effectLst/>
        </p:spPr>
        <p:txBody>
          <a:bodyPr anchor="ctr">
            <a:spAutoFit/>
          </a:bodyPr>
          <a:lstStyle/>
          <a:p>
            <a:pPr algn="ctr" defTabSz="914400">
              <a:spcBef>
                <a:spcPct val="50000"/>
              </a:spcBef>
              <a:buClr>
                <a:srgbClr val="D4001A"/>
              </a:buClr>
              <a:defRPr/>
            </a:pPr>
            <a:endParaRPr lang="en-US" sz="1400" dirty="0">
              <a:solidFill>
                <a:schemeClr val="bg1"/>
              </a:solidFill>
              <a:latin typeface="Arial" charset="0"/>
              <a:ea typeface="ＭＳ Ｐゴシック"/>
              <a:cs typeface="ＭＳ Ｐゴシック"/>
            </a:endParaRPr>
          </a:p>
        </p:txBody>
      </p:sp>
      <p:sp>
        <p:nvSpPr>
          <p:cNvPr id="91" name="Down Arrow 90"/>
          <p:cNvSpPr/>
          <p:nvPr/>
        </p:nvSpPr>
        <p:spPr bwMode="auto">
          <a:xfrm rot="7833303">
            <a:off x="3720307" y="2297906"/>
            <a:ext cx="601662" cy="847725"/>
          </a:xfrm>
          <a:prstGeom prst="downArrow">
            <a:avLst/>
          </a:prstGeom>
          <a:solidFill>
            <a:schemeClr val="bg1">
              <a:lumMod val="85000"/>
            </a:schemeClr>
          </a:solidFill>
          <a:ln w="9525" cap="flat" cmpd="sng" algn="ctr">
            <a:noFill/>
            <a:prstDash val="solid"/>
            <a:round/>
            <a:headEnd type="none" w="med" len="med"/>
            <a:tailEnd type="none" w="med" len="med"/>
          </a:ln>
          <a:effectLst/>
        </p:spPr>
        <p:txBody>
          <a:bodyPr anchor="ctr">
            <a:spAutoFit/>
          </a:bodyPr>
          <a:lstStyle/>
          <a:p>
            <a:pPr algn="ctr" defTabSz="914400">
              <a:spcBef>
                <a:spcPct val="50000"/>
              </a:spcBef>
              <a:buClr>
                <a:srgbClr val="D4001A"/>
              </a:buClr>
              <a:defRPr/>
            </a:pPr>
            <a:endParaRPr lang="en-US" sz="1400" dirty="0">
              <a:solidFill>
                <a:schemeClr val="bg1"/>
              </a:solidFill>
              <a:latin typeface="Arial" charset="0"/>
              <a:ea typeface="ＭＳ Ｐゴシック"/>
              <a:cs typeface="ＭＳ Ｐゴシック"/>
            </a:endParaRPr>
          </a:p>
        </p:txBody>
      </p:sp>
      <p:sp>
        <p:nvSpPr>
          <p:cNvPr id="92" name="Down Arrow 91"/>
          <p:cNvSpPr/>
          <p:nvPr/>
        </p:nvSpPr>
        <p:spPr bwMode="auto">
          <a:xfrm rot="7833303">
            <a:off x="5648325" y="3709988"/>
            <a:ext cx="600075" cy="1314450"/>
          </a:xfrm>
          <a:prstGeom prst="downArrow">
            <a:avLst/>
          </a:prstGeom>
          <a:solidFill>
            <a:schemeClr val="bg1">
              <a:lumMod val="85000"/>
            </a:schemeClr>
          </a:solidFill>
          <a:ln w="9525" cap="flat" cmpd="sng" algn="ctr">
            <a:noFill/>
            <a:prstDash val="solid"/>
            <a:round/>
            <a:headEnd type="none" w="med" len="med"/>
            <a:tailEnd type="none" w="med" len="med"/>
          </a:ln>
          <a:effectLst/>
        </p:spPr>
        <p:txBody>
          <a:bodyPr anchor="ctr">
            <a:spAutoFit/>
          </a:bodyPr>
          <a:lstStyle/>
          <a:p>
            <a:pPr algn="ctr" defTabSz="914400">
              <a:spcBef>
                <a:spcPct val="50000"/>
              </a:spcBef>
              <a:buClr>
                <a:srgbClr val="D4001A"/>
              </a:buClr>
              <a:defRPr/>
            </a:pPr>
            <a:endParaRPr lang="en-US" sz="1400" dirty="0">
              <a:solidFill>
                <a:schemeClr val="bg1"/>
              </a:solidFill>
              <a:latin typeface="Arial" charset="0"/>
              <a:ea typeface="ＭＳ Ｐゴシック"/>
              <a:cs typeface="ＭＳ Ｐゴシック"/>
            </a:endParaRPr>
          </a:p>
        </p:txBody>
      </p:sp>
      <p:sp>
        <p:nvSpPr>
          <p:cNvPr id="93" name="Down Arrow 92"/>
          <p:cNvSpPr/>
          <p:nvPr/>
        </p:nvSpPr>
        <p:spPr bwMode="auto">
          <a:xfrm rot="16200000">
            <a:off x="5541962" y="3251201"/>
            <a:ext cx="601663" cy="404812"/>
          </a:xfrm>
          <a:prstGeom prst="downArrow">
            <a:avLst/>
          </a:prstGeom>
          <a:solidFill>
            <a:schemeClr val="bg1">
              <a:lumMod val="85000"/>
            </a:schemeClr>
          </a:solidFill>
          <a:ln w="9525" cap="flat" cmpd="sng" algn="ctr">
            <a:noFill/>
            <a:prstDash val="solid"/>
            <a:round/>
            <a:headEnd type="none" w="med" len="med"/>
            <a:tailEnd type="none" w="med" len="med"/>
          </a:ln>
          <a:effectLst/>
        </p:spPr>
        <p:txBody>
          <a:bodyPr anchor="ctr">
            <a:spAutoFit/>
          </a:bodyPr>
          <a:lstStyle/>
          <a:p>
            <a:pPr algn="ctr" defTabSz="914400">
              <a:spcBef>
                <a:spcPct val="50000"/>
              </a:spcBef>
              <a:buClr>
                <a:srgbClr val="D4001A"/>
              </a:buClr>
              <a:defRPr/>
            </a:pPr>
            <a:endParaRPr lang="en-US" sz="1400" dirty="0">
              <a:solidFill>
                <a:schemeClr val="bg1"/>
              </a:solidFill>
              <a:latin typeface="Arial" charset="0"/>
              <a:ea typeface="ＭＳ Ｐゴシック"/>
              <a:cs typeface="ＭＳ Ｐゴシック"/>
            </a:endParaRPr>
          </a:p>
        </p:txBody>
      </p:sp>
      <p:sp>
        <p:nvSpPr>
          <p:cNvPr id="94" name="Date Placeholder 93"/>
          <p:cNvSpPr txBox="1">
            <a:spLocks noGrp="1"/>
          </p:cNvSpPr>
          <p:nvPr/>
        </p:nvSpPr>
        <p:spPr>
          <a:xfrm>
            <a:off x="457200" y="6356350"/>
            <a:ext cx="2862263" cy="365125"/>
          </a:xfrm>
          <a:prstGeom prst="rect">
            <a:avLst/>
          </a:prstGeom>
          <a:noFill/>
        </p:spPr>
        <p:txBody>
          <a:bodyPr lIns="91429" tIns="45715" rIns="91429" bIns="45715" anchor="ctr"/>
          <a:lstStyle/>
          <a:p>
            <a:pPr defTabSz="914400" fontAlgn="auto">
              <a:spcBef>
                <a:spcPts val="0"/>
              </a:spcBef>
              <a:spcAft>
                <a:spcPts val="0"/>
              </a:spcAft>
              <a:defRPr/>
            </a:pPr>
            <a:r>
              <a:rPr lang="en-US" sz="900" dirty="0">
                <a:solidFill>
                  <a:schemeClr val="tx1">
                    <a:tint val="75000"/>
                  </a:schemeClr>
                </a:solidFill>
                <a:latin typeface="Arial"/>
                <a:ea typeface="+mn-ea"/>
              </a:rPr>
              <a:t>Bank of America Merchant Services</a:t>
            </a:r>
          </a:p>
        </p:txBody>
      </p:sp>
      <p:sp>
        <p:nvSpPr>
          <p:cNvPr id="13344" name="Slide Number Placeholder 94"/>
          <p:cNvSpPr txBox="1">
            <a:spLocks noGrp="1"/>
          </p:cNvSpPr>
          <p:nvPr/>
        </p:nvSpPr>
        <p:spPr bwMode="auto">
          <a:xfrm>
            <a:off x="6553200" y="6356350"/>
            <a:ext cx="2133600" cy="365125"/>
          </a:xfrm>
          <a:prstGeom prst="rect">
            <a:avLst/>
          </a:prstGeom>
          <a:noFill/>
          <a:ln w="9525">
            <a:noFill/>
            <a:miter lim="800000"/>
            <a:headEnd/>
            <a:tailEnd/>
          </a:ln>
        </p:spPr>
        <p:txBody>
          <a:bodyPr lIns="91429" tIns="45715" rIns="91429" bIns="45715" anchor="ctr"/>
          <a:lstStyle/>
          <a:p>
            <a:pPr algn="r" defTabSz="914400"/>
            <a:fld id="{BAC07579-6C7F-4838-BBA5-D98662CE23EE}" type="slidenum">
              <a:rPr lang="en-US" sz="900">
                <a:solidFill>
                  <a:srgbClr val="898989"/>
                </a:solidFill>
              </a:rPr>
              <a:pPr algn="r" defTabSz="914400"/>
              <a:t>27</a:t>
            </a:fld>
            <a:endParaRPr lang="en-US" sz="900">
              <a:solidFill>
                <a:srgbClr val="898989"/>
              </a:solidFill>
            </a:endParaRPr>
          </a:p>
        </p:txBody>
      </p:sp>
      <p:sp>
        <p:nvSpPr>
          <p:cNvPr id="44" name="Rounded Rectangle 43"/>
          <p:cNvSpPr/>
          <p:nvPr/>
        </p:nvSpPr>
        <p:spPr>
          <a:xfrm>
            <a:off x="4073525" y="3187700"/>
            <a:ext cx="1327150" cy="719138"/>
          </a:xfrm>
          <a:prstGeom prst="roundRect">
            <a:avLst/>
          </a:prstGeom>
          <a:solidFill>
            <a:srgbClr val="5B8F22"/>
          </a:solidFill>
          <a:ln>
            <a:noFill/>
          </a:ln>
          <a:effectLst/>
        </p:spPr>
        <p:style>
          <a:lnRef idx="1">
            <a:schemeClr val="accent1"/>
          </a:lnRef>
          <a:fillRef idx="3">
            <a:schemeClr val="accent1"/>
          </a:fillRef>
          <a:effectRef idx="2">
            <a:schemeClr val="accent1"/>
          </a:effectRef>
          <a:fontRef idx="minor">
            <a:schemeClr val="lt1"/>
          </a:fontRef>
        </p:style>
        <p:txBody>
          <a:bodyPr lIns="64310" tIns="32155" rIns="64310" bIns="32155" anchor="ctr"/>
          <a:lstStyle/>
          <a:p>
            <a:pPr algn="ctr" defTabSz="914400">
              <a:defRPr/>
            </a:pPr>
            <a:endParaRPr lang="en-US" sz="2600" dirty="0"/>
          </a:p>
        </p:txBody>
      </p:sp>
      <p:sp>
        <p:nvSpPr>
          <p:cNvPr id="13346" name="Rectangle 56"/>
          <p:cNvSpPr>
            <a:spLocks noChangeArrowheads="1"/>
          </p:cNvSpPr>
          <p:nvPr/>
        </p:nvSpPr>
        <p:spPr bwMode="auto">
          <a:xfrm>
            <a:off x="4259263" y="3448050"/>
            <a:ext cx="992187" cy="252413"/>
          </a:xfrm>
          <a:prstGeom prst="rect">
            <a:avLst/>
          </a:prstGeom>
          <a:solidFill>
            <a:srgbClr val="5B8F22"/>
          </a:solidFill>
          <a:ln w="12700">
            <a:noFill/>
            <a:miter lim="800000"/>
            <a:headEnd/>
            <a:tailEnd/>
          </a:ln>
        </p:spPr>
        <p:txBody>
          <a:bodyPr anchor="ctr">
            <a:spAutoFit/>
          </a:bodyPr>
          <a:lstStyle/>
          <a:p>
            <a:pPr algn="ctr" defTabSz="914400" eaLnBrk="0" hangingPunct="0">
              <a:lnSpc>
                <a:spcPct val="70000"/>
              </a:lnSpc>
              <a:spcAft>
                <a:spcPct val="40000"/>
              </a:spcAft>
              <a:buClr>
                <a:srgbClr val="FF0000"/>
              </a:buClr>
              <a:buFont typeface="Wingdings" pitchFamily="2" charset="2"/>
              <a:buNone/>
            </a:pPr>
            <a:r>
              <a:rPr lang="en-US" sz="1400" b="1">
                <a:solidFill>
                  <a:srgbClr val="FFFFFF"/>
                </a:solidFill>
              </a:rPr>
              <a:t>Approval</a:t>
            </a:r>
          </a:p>
        </p:txBody>
      </p:sp>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p:cNvGraphicFramePr>
            <a:graphicFrameLocks noGrp="1"/>
          </p:cNvGraphicFramePr>
          <p:nvPr/>
        </p:nvGraphicFramePr>
        <p:xfrm>
          <a:off x="447675" y="1738313"/>
          <a:ext cx="7740650" cy="4070352"/>
        </p:xfrm>
        <a:graphic>
          <a:graphicData uri="http://schemas.openxmlformats.org/drawingml/2006/table">
            <a:tbl>
              <a:tblPr/>
              <a:tblGrid>
                <a:gridCol w="1843088"/>
                <a:gridCol w="2767012"/>
                <a:gridCol w="3130550"/>
              </a:tblGrid>
              <a:tr h="395288">
                <a:tc>
                  <a:txBody>
                    <a:bodyPr/>
                    <a:lstStyle/>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700" b="1" i="0" u="none" strike="noStrike" cap="none" normalizeH="0" baseline="0" smtClean="0">
                        <a:ln>
                          <a:noFill/>
                        </a:ln>
                        <a:solidFill>
                          <a:schemeClr val="tx2"/>
                        </a:solidFill>
                        <a:effectLst/>
                        <a:latin typeface="Arial" pitchFamily="34" charset="0"/>
                        <a:ea typeface="ＭＳ Ｐゴシック" pitchFamily="-107" charset="-128"/>
                        <a:cs typeface="Arial" pitchFamily="34" charset="0"/>
                      </a:endParaRP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002244"/>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bg1"/>
                          </a:solidFill>
                          <a:effectLst/>
                          <a:latin typeface="Arial" pitchFamily="34" charset="0"/>
                          <a:ea typeface="ＭＳ Ｐゴシック" pitchFamily="-107" charset="-128"/>
                          <a:cs typeface="Arial" pitchFamily="34" charset="0"/>
                        </a:rPr>
                        <a:t>Warranty</a:t>
                      </a:r>
                    </a:p>
                  </a:txBody>
                  <a:tcPr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002244"/>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bg1"/>
                          </a:solidFill>
                          <a:effectLst/>
                          <a:latin typeface="Arial" pitchFamily="34" charset="0"/>
                          <a:ea typeface="ＭＳ Ｐゴシック" pitchFamily="-107" charset="-128"/>
                          <a:cs typeface="Arial" pitchFamily="34" charset="0"/>
                        </a:rPr>
                        <a:t>Verification</a:t>
                      </a: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002244"/>
                    </a:solidFill>
                  </a:tcPr>
                </a:tc>
              </a:tr>
              <a:tr h="1196975">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983222"/>
                          </a:solidFill>
                          <a:effectLst/>
                          <a:latin typeface="Arial" pitchFamily="34" charset="0"/>
                          <a:ea typeface="ＭＳ Ｐゴシック" pitchFamily="-107" charset="-128"/>
                          <a:cs typeface="Arial" pitchFamily="34" charset="0"/>
                        </a:rPr>
                        <a:t>Service description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smtClean="0">
                          <a:ln>
                            <a:noFill/>
                          </a:ln>
                          <a:solidFill>
                            <a:srgbClr val="58595B"/>
                          </a:solidFill>
                          <a:effectLst/>
                          <a:latin typeface="Arial" pitchFamily="34" charset="0"/>
                          <a:ea typeface="ＭＳ Ｐゴシック" pitchFamily="-107" charset="-128"/>
                          <a:cs typeface="Arial" pitchFamily="34" charset="0"/>
                        </a:rPr>
                        <a:t>Approved payments will receive guaranteed funding from TeleCheck.</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smtClean="0">
                          <a:ln>
                            <a:noFill/>
                          </a:ln>
                          <a:solidFill>
                            <a:srgbClr val="58595B"/>
                          </a:solidFill>
                          <a:effectLst/>
                          <a:latin typeface="Arial" pitchFamily="34" charset="0"/>
                          <a:ea typeface="ＭＳ Ｐゴシック" pitchFamily="-107" charset="-128"/>
                          <a:cs typeface="Arial" pitchFamily="34" charset="0"/>
                        </a:rPr>
                        <a:t>TeleCheck does negative database check and optional risk management review before issuing an approve/decline response.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758825">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983222"/>
                          </a:solidFill>
                          <a:effectLst/>
                          <a:latin typeface="Arial" pitchFamily="34" charset="0"/>
                          <a:ea typeface="ＭＳ Ｐゴシック" pitchFamily="-107" charset="-128"/>
                          <a:cs typeface="Arial" pitchFamily="34" charset="0"/>
                        </a:rPr>
                        <a:t>Cash flow</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smtClean="0">
                          <a:ln>
                            <a:noFill/>
                          </a:ln>
                          <a:solidFill>
                            <a:srgbClr val="58595B"/>
                          </a:solidFill>
                          <a:effectLst/>
                          <a:latin typeface="Arial" pitchFamily="34" charset="0"/>
                          <a:ea typeface="ＭＳ Ｐゴシック" pitchFamily="-107" charset="-128"/>
                          <a:cs typeface="Arial" pitchFamily="34" charset="0"/>
                        </a:rPr>
                        <a:t>48-hour funding</a:t>
                      </a:r>
                      <a:r>
                        <a:rPr kumimoji="0" lang="en-US" sz="1300" b="0" i="0" u="none" strike="noStrike" cap="none" normalizeH="0" baseline="30000" smtClean="0">
                          <a:ln>
                            <a:noFill/>
                          </a:ln>
                          <a:solidFill>
                            <a:srgbClr val="58595B"/>
                          </a:solidFill>
                          <a:effectLst/>
                          <a:latin typeface="Arial" pitchFamily="34" charset="0"/>
                          <a:ea typeface="ＭＳ Ｐゴシック" pitchFamily="-107" charset="-128"/>
                          <a:cs typeface="Arial" pitchFamily="34" charset="0"/>
                        </a:rPr>
                        <a:t>1</a:t>
                      </a:r>
                      <a:r>
                        <a:rPr kumimoji="0" lang="en-US" sz="1300" b="0" i="0" u="none" strike="noStrike" cap="none" normalizeH="0" baseline="0" smtClean="0">
                          <a:ln>
                            <a:noFill/>
                          </a:ln>
                          <a:solidFill>
                            <a:srgbClr val="58595B"/>
                          </a:solidFill>
                          <a:effectLst/>
                          <a:latin typeface="Arial" pitchFamily="34" charset="0"/>
                          <a:ea typeface="ＭＳ Ｐゴシック" pitchFamily="-107" charset="-128"/>
                          <a:cs typeface="Arial" pitchFamily="34" charset="0"/>
                        </a:rPr>
                        <a:t> for approved payments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smtClean="0">
                          <a:ln>
                            <a:noFill/>
                          </a:ln>
                          <a:solidFill>
                            <a:srgbClr val="58595B"/>
                          </a:solidFill>
                          <a:effectLst/>
                          <a:latin typeface="Arial" pitchFamily="34" charset="0"/>
                          <a:ea typeface="ＭＳ Ｐゴシック" pitchFamily="-107" charset="-128"/>
                          <a:cs typeface="Arial" pitchFamily="34" charset="0"/>
                        </a:rPr>
                        <a:t>48-hour funding</a:t>
                      </a:r>
                      <a:r>
                        <a:rPr kumimoji="0" lang="en-US" sz="1300" b="0" i="0" u="none" strike="noStrike" cap="none" normalizeH="0" baseline="30000" smtClean="0">
                          <a:ln>
                            <a:noFill/>
                          </a:ln>
                          <a:solidFill>
                            <a:srgbClr val="58595B"/>
                          </a:solidFill>
                          <a:effectLst/>
                          <a:latin typeface="Arial" pitchFamily="34" charset="0"/>
                          <a:ea typeface="ＭＳ Ｐゴシック" pitchFamily="-107" charset="-128"/>
                          <a:cs typeface="Arial" pitchFamily="34" charset="0"/>
                        </a:rPr>
                        <a:t>1</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smtClean="0">
                          <a:ln>
                            <a:noFill/>
                          </a:ln>
                          <a:solidFill>
                            <a:srgbClr val="58595B"/>
                          </a:solidFill>
                          <a:effectLst/>
                          <a:latin typeface="Arial" pitchFamily="34" charset="0"/>
                          <a:ea typeface="ＭＳ Ｐゴシック" pitchFamily="-107" charset="-128"/>
                          <a:cs typeface="Arial" pitchFamily="34" charset="0"/>
                        </a:rPr>
                        <a:t>with variations based on returns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r>
              <a:tr h="541338">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983222"/>
                          </a:solidFill>
                          <a:effectLst/>
                          <a:latin typeface="Arial" pitchFamily="34" charset="0"/>
                          <a:ea typeface="ＭＳ Ｐゴシック" pitchFamily="-107" charset="-128"/>
                          <a:cs typeface="Arial" pitchFamily="34" charset="0"/>
                        </a:rPr>
                        <a:t>Reconciliation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smtClean="0">
                          <a:ln>
                            <a:noFill/>
                          </a:ln>
                          <a:solidFill>
                            <a:srgbClr val="58595B"/>
                          </a:solidFill>
                          <a:effectLst/>
                          <a:latin typeface="Arial" pitchFamily="34" charset="0"/>
                          <a:ea typeface="ＭＳ Ｐゴシック" pitchFamily="-107" charset="-128"/>
                          <a:cs typeface="Arial" pitchFamily="34" charset="0"/>
                        </a:rPr>
                        <a:t>Streamlined – similar to credit cards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smtClean="0">
                          <a:ln>
                            <a:noFill/>
                          </a:ln>
                          <a:solidFill>
                            <a:srgbClr val="58595B"/>
                          </a:solidFill>
                          <a:effectLst/>
                          <a:latin typeface="Arial" pitchFamily="34" charset="0"/>
                          <a:ea typeface="ＭＳ Ｐゴシック" pitchFamily="-107" charset="-128"/>
                          <a:cs typeface="Arial" pitchFamily="34" charset="0"/>
                        </a:rPr>
                        <a:t>Greater complexity due to returns cycle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588963">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983222"/>
                          </a:solidFill>
                          <a:effectLst/>
                          <a:latin typeface="Arial" pitchFamily="34" charset="0"/>
                          <a:ea typeface="ＭＳ Ｐゴシック" pitchFamily="-107" charset="-128"/>
                          <a:cs typeface="Arial" pitchFamily="34" charset="0"/>
                        </a:rPr>
                        <a:t>Collections services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smtClean="0">
                          <a:ln>
                            <a:noFill/>
                          </a:ln>
                          <a:solidFill>
                            <a:srgbClr val="58595B"/>
                          </a:solidFill>
                          <a:effectLst/>
                          <a:latin typeface="Arial" pitchFamily="34" charset="0"/>
                          <a:ea typeface="ＭＳ Ｐゴシック" pitchFamily="-107" charset="-128"/>
                          <a:cs typeface="Arial" pitchFamily="34" charset="0"/>
                        </a:rPr>
                        <a:t>Yes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smtClean="0">
                          <a:ln>
                            <a:noFill/>
                          </a:ln>
                          <a:solidFill>
                            <a:srgbClr val="58595B"/>
                          </a:solidFill>
                          <a:effectLst/>
                          <a:latin typeface="Arial" pitchFamily="34" charset="0"/>
                          <a:ea typeface="ＭＳ Ｐゴシック" pitchFamily="-107" charset="-128"/>
                          <a:cs typeface="Arial" pitchFamily="34" charset="0"/>
                        </a:rPr>
                        <a:t>Optional</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r>
              <a:tr h="588963">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rgbClr val="983222"/>
                          </a:solidFill>
                          <a:effectLst/>
                          <a:latin typeface="Arial" pitchFamily="34" charset="0"/>
                          <a:ea typeface="ＭＳ Ｐゴシック" pitchFamily="-107" charset="-128"/>
                          <a:cs typeface="Arial" pitchFamily="34" charset="0"/>
                        </a:rPr>
                        <a:t>Bad check losses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smtClean="0">
                          <a:ln>
                            <a:noFill/>
                          </a:ln>
                          <a:solidFill>
                            <a:srgbClr val="58595B"/>
                          </a:solidFill>
                          <a:effectLst/>
                          <a:latin typeface="Arial" pitchFamily="34" charset="0"/>
                          <a:ea typeface="ＭＳ Ｐゴシック" pitchFamily="-107" charset="-128"/>
                          <a:cs typeface="Arial" pitchFamily="34" charset="0"/>
                        </a:rPr>
                        <a:t>TeleCheck absorbs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smtClean="0">
                          <a:ln>
                            <a:noFill/>
                          </a:ln>
                          <a:solidFill>
                            <a:srgbClr val="58595B"/>
                          </a:solidFill>
                          <a:effectLst/>
                          <a:latin typeface="Arial" pitchFamily="34" charset="0"/>
                          <a:ea typeface="ＭＳ Ｐゴシック" pitchFamily="-107" charset="-128"/>
                          <a:cs typeface="Arial" pitchFamily="34" charset="0"/>
                        </a:rPr>
                        <a:t>Merchant absorbs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14367" name="Rectangle 28"/>
          <p:cNvSpPr>
            <a:spLocks noGrp="1" noChangeArrowheads="1"/>
          </p:cNvSpPr>
          <p:nvPr>
            <p:ph type="title" idx="4294967295"/>
          </p:nvPr>
        </p:nvSpPr>
        <p:spPr/>
        <p:txBody>
          <a:bodyPr lIns="91429" tIns="45715" rIns="91429" bIns="45715"/>
          <a:lstStyle/>
          <a:p>
            <a:r>
              <a:rPr lang="en-US" smtClean="0"/>
              <a:t>Risk management service levels</a:t>
            </a:r>
          </a:p>
        </p:txBody>
      </p:sp>
      <p:sp>
        <p:nvSpPr>
          <p:cNvPr id="14368" name="TextBox 3"/>
          <p:cNvSpPr txBox="1">
            <a:spLocks noChangeArrowheads="1"/>
          </p:cNvSpPr>
          <p:nvPr/>
        </p:nvSpPr>
        <p:spPr bwMode="auto">
          <a:xfrm>
            <a:off x="388938" y="6018213"/>
            <a:ext cx="5249862" cy="217487"/>
          </a:xfrm>
          <a:prstGeom prst="rect">
            <a:avLst/>
          </a:prstGeom>
          <a:noFill/>
          <a:ln w="9525">
            <a:noFill/>
            <a:miter lim="800000"/>
            <a:headEnd/>
            <a:tailEnd/>
          </a:ln>
        </p:spPr>
        <p:txBody>
          <a:bodyPr lIns="64303" tIns="32151" rIns="64303" bIns="32151">
            <a:spAutoFit/>
          </a:bodyPr>
          <a:lstStyle/>
          <a:p>
            <a:pPr defTabSz="914400"/>
            <a:r>
              <a:rPr lang="en-US" sz="1000" baseline="30000">
                <a:solidFill>
                  <a:srgbClr val="58595B"/>
                </a:solidFill>
              </a:rPr>
              <a:t>1</a:t>
            </a:r>
            <a:r>
              <a:rPr lang="en-US" sz="1000">
                <a:solidFill>
                  <a:srgbClr val="58595B"/>
                </a:solidFill>
              </a:rPr>
              <a:t>Funding occurs on second banking day after transaction is processed by TeleCheck.</a:t>
            </a:r>
          </a:p>
        </p:txBody>
      </p:sp>
      <p:sp>
        <p:nvSpPr>
          <p:cNvPr id="8" name="Date Placeholder 7"/>
          <p:cNvSpPr txBox="1">
            <a:spLocks noGrp="1"/>
          </p:cNvSpPr>
          <p:nvPr/>
        </p:nvSpPr>
        <p:spPr>
          <a:xfrm>
            <a:off x="457200" y="6356350"/>
            <a:ext cx="2862263" cy="365125"/>
          </a:xfrm>
          <a:prstGeom prst="rect">
            <a:avLst/>
          </a:prstGeom>
          <a:noFill/>
        </p:spPr>
        <p:txBody>
          <a:bodyPr lIns="91429" tIns="45715" rIns="91429" bIns="45715" anchor="ctr"/>
          <a:lstStyle/>
          <a:p>
            <a:pPr defTabSz="914400" fontAlgn="auto">
              <a:spcBef>
                <a:spcPts val="0"/>
              </a:spcBef>
              <a:spcAft>
                <a:spcPts val="0"/>
              </a:spcAft>
              <a:defRPr/>
            </a:pPr>
            <a:r>
              <a:rPr lang="en-US" sz="900" dirty="0">
                <a:solidFill>
                  <a:schemeClr val="tx1">
                    <a:tint val="75000"/>
                  </a:schemeClr>
                </a:solidFill>
                <a:latin typeface="Arial"/>
                <a:ea typeface="+mn-ea"/>
              </a:rPr>
              <a:t>Bank of America Merchant Services</a:t>
            </a:r>
          </a:p>
        </p:txBody>
      </p:sp>
      <p:sp>
        <p:nvSpPr>
          <p:cNvPr id="14370" name="Slide Number Placeholder 8"/>
          <p:cNvSpPr txBox="1">
            <a:spLocks noGrp="1"/>
          </p:cNvSpPr>
          <p:nvPr/>
        </p:nvSpPr>
        <p:spPr bwMode="auto">
          <a:xfrm>
            <a:off x="6553200" y="6356350"/>
            <a:ext cx="2133600" cy="365125"/>
          </a:xfrm>
          <a:prstGeom prst="rect">
            <a:avLst/>
          </a:prstGeom>
          <a:noFill/>
          <a:ln w="9525">
            <a:noFill/>
            <a:miter lim="800000"/>
            <a:headEnd/>
            <a:tailEnd/>
          </a:ln>
        </p:spPr>
        <p:txBody>
          <a:bodyPr lIns="91429" tIns="45715" rIns="91429" bIns="45715" anchor="ctr"/>
          <a:lstStyle/>
          <a:p>
            <a:pPr algn="r" defTabSz="914400"/>
            <a:fld id="{CA2939EA-D8AD-4432-A877-E16345222259}" type="slidenum">
              <a:rPr lang="en-US" sz="900">
                <a:solidFill>
                  <a:srgbClr val="898989"/>
                </a:solidFill>
              </a:rPr>
              <a:pPr algn="r" defTabSz="914400"/>
              <a:t>28</a:t>
            </a:fld>
            <a:endParaRPr lang="en-US" sz="900">
              <a:solidFill>
                <a:srgbClr val="898989"/>
              </a:solidFill>
            </a:endParaRPr>
          </a:p>
        </p:txBody>
      </p:sp>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idx="4294967295"/>
          </p:nvPr>
        </p:nvSpPr>
        <p:spPr/>
        <p:txBody>
          <a:bodyPr lIns="91429" tIns="45715" rIns="91429" bIns="45715"/>
          <a:lstStyle/>
          <a:p>
            <a:r>
              <a:rPr lang="en-US" smtClean="0"/>
              <a:t>Risk management philosophy</a:t>
            </a:r>
          </a:p>
        </p:txBody>
      </p:sp>
      <p:sp>
        <p:nvSpPr>
          <p:cNvPr id="3" name="Rectangle 2"/>
          <p:cNvSpPr/>
          <p:nvPr/>
        </p:nvSpPr>
        <p:spPr>
          <a:xfrm>
            <a:off x="153988" y="3136900"/>
            <a:ext cx="2930525" cy="1887538"/>
          </a:xfrm>
          <a:prstGeom prst="rect">
            <a:avLst/>
          </a:prstGeom>
        </p:spPr>
        <p:txBody>
          <a:bodyPr lIns="64303" tIns="32151" rIns="64303" bIns="32151">
            <a:spAutoFit/>
          </a:bodyPr>
          <a:lstStyle/>
          <a:p>
            <a:pPr defTabSz="914400">
              <a:lnSpc>
                <a:spcPct val="85000"/>
              </a:lnSpc>
              <a:spcBef>
                <a:spcPts val="422"/>
              </a:spcBef>
              <a:spcAft>
                <a:spcPts val="422"/>
              </a:spcAft>
              <a:buClr>
                <a:srgbClr val="58595B"/>
              </a:buClr>
              <a:defRPr/>
            </a:pPr>
            <a:r>
              <a:rPr lang="en-US" sz="1400" b="1" dirty="0">
                <a:solidFill>
                  <a:srgbClr val="58595B"/>
                </a:solidFill>
                <a:latin typeface="Arial" charset="0"/>
                <a:ea typeface="ＭＳ Ｐゴシック"/>
                <a:cs typeface="ＭＳ Ｐゴシック"/>
              </a:rPr>
              <a:t>Targeted treatment of:</a:t>
            </a:r>
          </a:p>
          <a:p>
            <a:pPr marL="241133" indent="-241133" defTabSz="914400">
              <a:lnSpc>
                <a:spcPct val="85000"/>
              </a:lnSpc>
              <a:spcBef>
                <a:spcPts val="422"/>
              </a:spcBef>
              <a:spcAft>
                <a:spcPts val="422"/>
              </a:spcAft>
              <a:buClr>
                <a:srgbClr val="58595B"/>
              </a:buClr>
              <a:buFont typeface="Lucida Grande"/>
              <a:buChar char="–"/>
              <a:defRPr/>
            </a:pPr>
            <a:r>
              <a:rPr lang="en-US" sz="1300" dirty="0">
                <a:solidFill>
                  <a:srgbClr val="58595B"/>
                </a:solidFill>
                <a:latin typeface="Arial" charset="0"/>
                <a:ea typeface="ＭＳ Ｐゴシック"/>
                <a:cs typeface="ＭＳ Ｐゴシック"/>
              </a:rPr>
              <a:t>Customer populations</a:t>
            </a:r>
          </a:p>
          <a:p>
            <a:pPr marL="241133" indent="-241133" defTabSz="914400">
              <a:lnSpc>
                <a:spcPct val="85000"/>
              </a:lnSpc>
              <a:spcBef>
                <a:spcPts val="422"/>
              </a:spcBef>
              <a:spcAft>
                <a:spcPts val="422"/>
              </a:spcAft>
              <a:buClr>
                <a:srgbClr val="58595B"/>
              </a:buClr>
              <a:buFont typeface="Lucida Grande"/>
              <a:buChar char="–"/>
              <a:defRPr/>
            </a:pPr>
            <a:r>
              <a:rPr lang="en-US" sz="1300" dirty="0">
                <a:solidFill>
                  <a:srgbClr val="58595B"/>
                </a:solidFill>
                <a:latin typeface="Arial" charset="0"/>
                <a:ea typeface="ＭＳ Ｐゴシック"/>
                <a:cs typeface="ＭＳ Ｐゴシック"/>
              </a:rPr>
              <a:t>Store populations</a:t>
            </a:r>
          </a:p>
          <a:p>
            <a:pPr marL="241133" indent="-241133" defTabSz="914400">
              <a:lnSpc>
                <a:spcPct val="85000"/>
              </a:lnSpc>
              <a:spcBef>
                <a:spcPts val="422"/>
              </a:spcBef>
              <a:spcAft>
                <a:spcPts val="2222"/>
              </a:spcAft>
              <a:buClr>
                <a:srgbClr val="58595B"/>
              </a:buClr>
              <a:buFont typeface="Lucida Grande"/>
              <a:buChar char="–"/>
              <a:defRPr/>
            </a:pPr>
            <a:r>
              <a:rPr lang="en-US" sz="1300" dirty="0">
                <a:solidFill>
                  <a:srgbClr val="58595B"/>
                </a:solidFill>
                <a:latin typeface="Arial" charset="0"/>
                <a:ea typeface="ＭＳ Ｐゴシック"/>
                <a:cs typeface="ＭＳ Ｐゴシック"/>
              </a:rPr>
              <a:t>Product segments</a:t>
            </a:r>
            <a:endParaRPr lang="en-US" sz="1400" dirty="0">
              <a:solidFill>
                <a:srgbClr val="58595B"/>
              </a:solidFill>
              <a:latin typeface="Arial" charset="0"/>
              <a:ea typeface="ＭＳ Ｐゴシック"/>
              <a:cs typeface="ＭＳ Ｐゴシック"/>
            </a:endParaRPr>
          </a:p>
          <a:p>
            <a:pPr defTabSz="914400">
              <a:lnSpc>
                <a:spcPct val="85000"/>
              </a:lnSpc>
              <a:spcBef>
                <a:spcPts val="1266"/>
              </a:spcBef>
              <a:spcAft>
                <a:spcPts val="422"/>
              </a:spcAft>
              <a:buClr>
                <a:srgbClr val="58595B"/>
              </a:buClr>
              <a:defRPr/>
            </a:pPr>
            <a:r>
              <a:rPr lang="en-US" sz="1400" b="1" dirty="0">
                <a:solidFill>
                  <a:srgbClr val="58595B"/>
                </a:solidFill>
                <a:latin typeface="Arial" charset="0"/>
                <a:ea typeface="ＭＳ Ｐゴシック"/>
                <a:cs typeface="ＭＳ Ｐゴシック"/>
              </a:rPr>
              <a:t>Enables you to take appropriate case-by-case action.</a:t>
            </a:r>
          </a:p>
        </p:txBody>
      </p:sp>
      <p:sp>
        <p:nvSpPr>
          <p:cNvPr id="17" name="Rectangle 16"/>
          <p:cNvSpPr/>
          <p:nvPr/>
        </p:nvSpPr>
        <p:spPr>
          <a:xfrm>
            <a:off x="3032125" y="3135313"/>
            <a:ext cx="3084513" cy="1885950"/>
          </a:xfrm>
          <a:prstGeom prst="rect">
            <a:avLst/>
          </a:prstGeom>
        </p:spPr>
        <p:txBody>
          <a:bodyPr lIns="64303" tIns="32151" rIns="0" bIns="32151">
            <a:spAutoFit/>
          </a:bodyPr>
          <a:lstStyle/>
          <a:p>
            <a:pPr defTabSz="914400">
              <a:lnSpc>
                <a:spcPct val="85000"/>
              </a:lnSpc>
              <a:spcBef>
                <a:spcPts val="422"/>
              </a:spcBef>
              <a:spcAft>
                <a:spcPts val="422"/>
              </a:spcAft>
              <a:buClr>
                <a:srgbClr val="58595B"/>
              </a:buClr>
              <a:defRPr/>
            </a:pPr>
            <a:r>
              <a:rPr lang="en-US" sz="1400" b="1" dirty="0">
                <a:solidFill>
                  <a:srgbClr val="58595B"/>
                </a:solidFill>
                <a:latin typeface="Arial" charset="0"/>
                <a:ea typeface="ＭＳ Ｐゴシック"/>
                <a:cs typeface="ＭＳ Ｐゴシック"/>
              </a:rPr>
              <a:t>Constant communication between:</a:t>
            </a:r>
          </a:p>
          <a:p>
            <a:pPr marL="241133" indent="-241133" defTabSz="914400">
              <a:lnSpc>
                <a:spcPct val="85000"/>
              </a:lnSpc>
              <a:spcBef>
                <a:spcPts val="422"/>
              </a:spcBef>
              <a:spcAft>
                <a:spcPts val="422"/>
              </a:spcAft>
              <a:buClr>
                <a:srgbClr val="58595B"/>
              </a:buClr>
              <a:buFont typeface="Lucida Grande"/>
              <a:buChar char="–"/>
              <a:defRPr/>
            </a:pPr>
            <a:r>
              <a:rPr lang="en-US" sz="1300" dirty="0">
                <a:solidFill>
                  <a:srgbClr val="58595B"/>
                </a:solidFill>
                <a:latin typeface="Arial" charset="0"/>
                <a:ea typeface="ＭＳ Ｐゴシック"/>
                <a:cs typeface="ＭＳ Ｐゴシック"/>
              </a:rPr>
              <a:t>The merchant</a:t>
            </a:r>
          </a:p>
          <a:p>
            <a:pPr marL="241133" indent="-241133" defTabSz="914400">
              <a:lnSpc>
                <a:spcPct val="85000"/>
              </a:lnSpc>
              <a:spcBef>
                <a:spcPts val="422"/>
              </a:spcBef>
              <a:spcAft>
                <a:spcPts val="422"/>
              </a:spcAft>
              <a:buClr>
                <a:srgbClr val="58595B"/>
              </a:buClr>
              <a:buFont typeface="Lucida Grande"/>
              <a:buChar char="–"/>
              <a:defRPr/>
            </a:pPr>
            <a:r>
              <a:rPr lang="en-US" sz="1300" dirty="0">
                <a:solidFill>
                  <a:srgbClr val="58595B"/>
                </a:solidFill>
                <a:latin typeface="Arial" charset="0"/>
                <a:ea typeface="ＭＳ Ｐゴシック"/>
                <a:cs typeface="ＭＳ Ｐゴシック"/>
              </a:rPr>
              <a:t>Certified fraud examiners</a:t>
            </a:r>
          </a:p>
          <a:p>
            <a:pPr marL="241133" indent="-241133" defTabSz="914400">
              <a:lnSpc>
                <a:spcPct val="85000"/>
              </a:lnSpc>
              <a:spcBef>
                <a:spcPts val="422"/>
              </a:spcBef>
              <a:spcAft>
                <a:spcPts val="2222"/>
              </a:spcAft>
              <a:buClr>
                <a:srgbClr val="58595B"/>
              </a:buClr>
              <a:buFont typeface="Lucida Grande"/>
              <a:buChar char="–"/>
              <a:defRPr/>
            </a:pPr>
            <a:r>
              <a:rPr lang="en-US" sz="1300" dirty="0">
                <a:solidFill>
                  <a:srgbClr val="58595B"/>
                </a:solidFill>
                <a:latin typeface="Arial" charset="0"/>
                <a:ea typeface="ＭＳ Ｐゴシック"/>
                <a:cs typeface="ＭＳ Ｐゴシック"/>
              </a:rPr>
              <a:t>Law enforcement</a:t>
            </a:r>
            <a:endParaRPr lang="en-US" sz="1400" dirty="0">
              <a:solidFill>
                <a:srgbClr val="58595B"/>
              </a:solidFill>
              <a:latin typeface="Arial" charset="0"/>
              <a:ea typeface="ＭＳ Ｐゴシック"/>
              <a:cs typeface="ＭＳ Ｐゴシック"/>
            </a:endParaRPr>
          </a:p>
          <a:p>
            <a:pPr defTabSz="914400">
              <a:lnSpc>
                <a:spcPct val="85000"/>
              </a:lnSpc>
              <a:spcBef>
                <a:spcPts val="1266"/>
              </a:spcBef>
              <a:spcAft>
                <a:spcPts val="422"/>
              </a:spcAft>
              <a:buClr>
                <a:srgbClr val="58595B"/>
              </a:buClr>
              <a:defRPr/>
            </a:pPr>
            <a:r>
              <a:rPr lang="en-US" sz="1400" b="1" dirty="0">
                <a:solidFill>
                  <a:srgbClr val="58595B"/>
                </a:solidFill>
                <a:latin typeface="Arial" charset="0"/>
                <a:ea typeface="ＭＳ Ｐゴシック"/>
                <a:cs typeface="ＭＳ Ｐゴシック"/>
              </a:rPr>
              <a:t>Works closely with law enforcement to address fraud.</a:t>
            </a:r>
          </a:p>
        </p:txBody>
      </p:sp>
      <p:sp>
        <p:nvSpPr>
          <p:cNvPr id="18" name="Rectangle 17"/>
          <p:cNvSpPr/>
          <p:nvPr/>
        </p:nvSpPr>
        <p:spPr>
          <a:xfrm>
            <a:off x="6111875" y="3136900"/>
            <a:ext cx="2819400" cy="1887538"/>
          </a:xfrm>
          <a:prstGeom prst="rect">
            <a:avLst/>
          </a:prstGeom>
        </p:spPr>
        <p:txBody>
          <a:bodyPr lIns="64303" tIns="32151" rIns="0" bIns="32151">
            <a:spAutoFit/>
          </a:bodyPr>
          <a:lstStyle/>
          <a:p>
            <a:pPr defTabSz="914400">
              <a:lnSpc>
                <a:spcPct val="85000"/>
              </a:lnSpc>
              <a:spcBef>
                <a:spcPts val="422"/>
              </a:spcBef>
              <a:spcAft>
                <a:spcPts val="422"/>
              </a:spcAft>
              <a:buClr>
                <a:srgbClr val="58595B"/>
              </a:buClr>
              <a:defRPr/>
            </a:pPr>
            <a:r>
              <a:rPr lang="en-US" sz="1400" b="1" dirty="0">
                <a:solidFill>
                  <a:srgbClr val="58595B"/>
                </a:solidFill>
                <a:latin typeface="Arial" charset="0"/>
                <a:ea typeface="ＭＳ Ｐゴシック"/>
                <a:cs typeface="ＭＳ Ｐゴシック"/>
              </a:rPr>
              <a:t>Continual monitoring:</a:t>
            </a:r>
          </a:p>
          <a:p>
            <a:pPr marL="162988" indent="-162988" defTabSz="914400">
              <a:lnSpc>
                <a:spcPct val="85000"/>
              </a:lnSpc>
              <a:spcBef>
                <a:spcPts val="422"/>
              </a:spcBef>
              <a:spcAft>
                <a:spcPts val="422"/>
              </a:spcAft>
              <a:buClr>
                <a:srgbClr val="58595B"/>
              </a:buClr>
              <a:buFont typeface="Lucida Grande"/>
              <a:buChar char="–"/>
              <a:defRPr/>
            </a:pPr>
            <a:r>
              <a:rPr lang="en-US" sz="1300" dirty="0">
                <a:solidFill>
                  <a:srgbClr val="58595B"/>
                </a:solidFill>
                <a:latin typeface="Arial" charset="0"/>
                <a:ea typeface="ＭＳ Ｐゴシック"/>
                <a:cs typeface="ＭＳ Ｐゴシック"/>
              </a:rPr>
              <a:t>Observing fraud patterns</a:t>
            </a:r>
          </a:p>
          <a:p>
            <a:pPr marL="162988" indent="-162988" defTabSz="914400">
              <a:lnSpc>
                <a:spcPct val="85000"/>
              </a:lnSpc>
              <a:spcBef>
                <a:spcPts val="422"/>
              </a:spcBef>
              <a:spcAft>
                <a:spcPts val="422"/>
              </a:spcAft>
              <a:buClr>
                <a:srgbClr val="58595B"/>
              </a:buClr>
              <a:buFont typeface="Lucida Grande"/>
              <a:buChar char="–"/>
              <a:defRPr/>
            </a:pPr>
            <a:r>
              <a:rPr lang="en-US" sz="1300" dirty="0">
                <a:solidFill>
                  <a:srgbClr val="58595B"/>
                </a:solidFill>
                <a:latin typeface="Arial" charset="0"/>
                <a:ea typeface="ＭＳ Ｐゴシック"/>
                <a:cs typeface="ＭＳ Ｐゴシック"/>
              </a:rPr>
              <a:t>Determining appropriate steps</a:t>
            </a:r>
          </a:p>
          <a:p>
            <a:pPr marL="162988" indent="-162988" defTabSz="914400">
              <a:lnSpc>
                <a:spcPct val="85000"/>
              </a:lnSpc>
              <a:spcBef>
                <a:spcPts val="422"/>
              </a:spcBef>
              <a:spcAft>
                <a:spcPts val="2222"/>
              </a:spcAft>
              <a:buClr>
                <a:srgbClr val="58595B"/>
              </a:buClr>
              <a:buFont typeface="Lucida Grande"/>
              <a:buChar char="–"/>
              <a:defRPr/>
            </a:pPr>
            <a:r>
              <a:rPr lang="en-US" sz="1300" dirty="0">
                <a:solidFill>
                  <a:srgbClr val="58595B"/>
                </a:solidFill>
                <a:latin typeface="Arial" charset="0"/>
                <a:ea typeface="ＭＳ Ｐゴシック"/>
                <a:cs typeface="ＭＳ Ｐゴシック"/>
              </a:rPr>
              <a:t>Real-time responses</a:t>
            </a:r>
            <a:endParaRPr lang="en-US" sz="1400" dirty="0">
              <a:solidFill>
                <a:srgbClr val="58595B"/>
              </a:solidFill>
              <a:latin typeface="Arial" charset="0"/>
              <a:ea typeface="ＭＳ Ｐゴシック"/>
              <a:cs typeface="ＭＳ Ｐゴシック"/>
            </a:endParaRPr>
          </a:p>
          <a:p>
            <a:pPr defTabSz="914400">
              <a:lnSpc>
                <a:spcPct val="85000"/>
              </a:lnSpc>
              <a:spcBef>
                <a:spcPts val="1266"/>
              </a:spcBef>
              <a:spcAft>
                <a:spcPts val="422"/>
              </a:spcAft>
              <a:buClr>
                <a:srgbClr val="58595B"/>
              </a:buClr>
              <a:defRPr/>
            </a:pPr>
            <a:r>
              <a:rPr lang="en-US" sz="1400" b="1" dirty="0">
                <a:solidFill>
                  <a:srgbClr val="58595B"/>
                </a:solidFill>
                <a:latin typeface="Arial" charset="0"/>
                <a:ea typeface="ＭＳ Ｐゴシック"/>
                <a:cs typeface="ＭＳ Ｐゴシック"/>
              </a:rPr>
              <a:t>Keeps a watchful eye so you can focus on your business.</a:t>
            </a:r>
          </a:p>
        </p:txBody>
      </p:sp>
      <p:cxnSp>
        <p:nvCxnSpPr>
          <p:cNvPr id="15366" name="Straight Connector 20"/>
          <p:cNvCxnSpPr>
            <a:cxnSpLocks noChangeShapeType="1"/>
          </p:cNvCxnSpPr>
          <p:nvPr/>
        </p:nvCxnSpPr>
        <p:spPr bwMode="auto">
          <a:xfrm>
            <a:off x="214313" y="4967288"/>
            <a:ext cx="2752725" cy="0"/>
          </a:xfrm>
          <a:prstGeom prst="line">
            <a:avLst/>
          </a:prstGeom>
          <a:noFill/>
          <a:ln w="9525" algn="ctr">
            <a:solidFill>
              <a:schemeClr val="bg2"/>
            </a:solidFill>
            <a:round/>
            <a:headEnd type="oval" w="med" len="med"/>
            <a:tailEnd type="oval" w="med" len="med"/>
          </a:ln>
        </p:spPr>
      </p:cxnSp>
      <p:cxnSp>
        <p:nvCxnSpPr>
          <p:cNvPr id="15367" name="Straight Connector 22"/>
          <p:cNvCxnSpPr>
            <a:cxnSpLocks noChangeShapeType="1"/>
          </p:cNvCxnSpPr>
          <p:nvPr/>
        </p:nvCxnSpPr>
        <p:spPr bwMode="auto">
          <a:xfrm>
            <a:off x="3092450" y="4967288"/>
            <a:ext cx="2946400" cy="0"/>
          </a:xfrm>
          <a:prstGeom prst="line">
            <a:avLst/>
          </a:prstGeom>
          <a:noFill/>
          <a:ln w="9525" algn="ctr">
            <a:solidFill>
              <a:schemeClr val="bg2"/>
            </a:solidFill>
            <a:round/>
            <a:headEnd type="oval" w="med" len="med"/>
            <a:tailEnd type="oval" w="med" len="med"/>
          </a:ln>
        </p:spPr>
      </p:cxnSp>
      <p:cxnSp>
        <p:nvCxnSpPr>
          <p:cNvPr id="15368" name="Straight Connector 23"/>
          <p:cNvCxnSpPr>
            <a:cxnSpLocks noChangeShapeType="1"/>
          </p:cNvCxnSpPr>
          <p:nvPr/>
        </p:nvCxnSpPr>
        <p:spPr bwMode="auto">
          <a:xfrm>
            <a:off x="6164263" y="4967288"/>
            <a:ext cx="2752725" cy="0"/>
          </a:xfrm>
          <a:prstGeom prst="line">
            <a:avLst/>
          </a:prstGeom>
          <a:noFill/>
          <a:ln w="9525" algn="ctr">
            <a:solidFill>
              <a:schemeClr val="bg2"/>
            </a:solidFill>
            <a:round/>
            <a:headEnd type="oval" w="med" len="med"/>
            <a:tailEnd type="oval" w="med" len="med"/>
          </a:ln>
        </p:spPr>
      </p:cxnSp>
      <p:sp>
        <p:nvSpPr>
          <p:cNvPr id="25" name="Date Placeholder 24"/>
          <p:cNvSpPr txBox="1">
            <a:spLocks noGrp="1"/>
          </p:cNvSpPr>
          <p:nvPr/>
        </p:nvSpPr>
        <p:spPr>
          <a:xfrm>
            <a:off x="457200" y="6356350"/>
            <a:ext cx="2862263" cy="365125"/>
          </a:xfrm>
          <a:prstGeom prst="rect">
            <a:avLst/>
          </a:prstGeom>
          <a:noFill/>
        </p:spPr>
        <p:txBody>
          <a:bodyPr lIns="91429" tIns="45715" rIns="91429" bIns="45715" anchor="ctr"/>
          <a:lstStyle/>
          <a:p>
            <a:pPr defTabSz="914400" fontAlgn="auto">
              <a:spcBef>
                <a:spcPts val="0"/>
              </a:spcBef>
              <a:spcAft>
                <a:spcPts val="0"/>
              </a:spcAft>
              <a:defRPr/>
            </a:pPr>
            <a:r>
              <a:rPr lang="en-US" sz="900" dirty="0">
                <a:solidFill>
                  <a:schemeClr val="tx1">
                    <a:tint val="75000"/>
                  </a:schemeClr>
                </a:solidFill>
                <a:latin typeface="Arial"/>
                <a:ea typeface="+mn-ea"/>
              </a:rPr>
              <a:t>Bank of America Merchant Services</a:t>
            </a:r>
          </a:p>
        </p:txBody>
      </p:sp>
      <p:sp>
        <p:nvSpPr>
          <p:cNvPr id="15370" name="Slide Number Placeholder 25"/>
          <p:cNvSpPr txBox="1">
            <a:spLocks noGrp="1"/>
          </p:cNvSpPr>
          <p:nvPr/>
        </p:nvSpPr>
        <p:spPr bwMode="auto">
          <a:xfrm>
            <a:off x="6553200" y="6356350"/>
            <a:ext cx="2133600" cy="365125"/>
          </a:xfrm>
          <a:prstGeom prst="rect">
            <a:avLst/>
          </a:prstGeom>
          <a:noFill/>
          <a:ln w="9525">
            <a:noFill/>
            <a:miter lim="800000"/>
            <a:headEnd/>
            <a:tailEnd/>
          </a:ln>
        </p:spPr>
        <p:txBody>
          <a:bodyPr lIns="91429" tIns="45715" rIns="91429" bIns="45715" anchor="ctr"/>
          <a:lstStyle/>
          <a:p>
            <a:pPr algn="r" defTabSz="914400"/>
            <a:fld id="{AEFD2511-A05A-40B8-89D5-BED85A516730}" type="slidenum">
              <a:rPr lang="en-US" sz="900">
                <a:solidFill>
                  <a:srgbClr val="898989"/>
                </a:solidFill>
              </a:rPr>
              <a:pPr algn="r" defTabSz="914400"/>
              <a:t>29</a:t>
            </a:fld>
            <a:endParaRPr lang="en-US" sz="900">
              <a:solidFill>
                <a:srgbClr val="898989"/>
              </a:solidFill>
            </a:endParaRPr>
          </a:p>
        </p:txBody>
      </p:sp>
      <p:cxnSp>
        <p:nvCxnSpPr>
          <p:cNvPr id="15" name="Straight Connector 14"/>
          <p:cNvCxnSpPr/>
          <p:nvPr/>
        </p:nvCxnSpPr>
        <p:spPr>
          <a:xfrm>
            <a:off x="228600" y="4406900"/>
            <a:ext cx="2667000" cy="1588"/>
          </a:xfrm>
          <a:prstGeom prst="line">
            <a:avLst/>
          </a:prstGeom>
          <a:ln>
            <a:solidFill>
              <a:srgbClr val="983222"/>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111500" y="4406900"/>
            <a:ext cx="2667000" cy="1588"/>
          </a:xfrm>
          <a:prstGeom prst="line">
            <a:avLst/>
          </a:prstGeom>
          <a:ln>
            <a:solidFill>
              <a:srgbClr val="98322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6096000" y="4406900"/>
            <a:ext cx="2667000" cy="1588"/>
          </a:xfrm>
          <a:prstGeom prst="line">
            <a:avLst/>
          </a:prstGeom>
          <a:ln>
            <a:solidFill>
              <a:srgbClr val="983222"/>
            </a:solidFill>
          </a:ln>
          <a:effectLst/>
        </p:spPr>
        <p:style>
          <a:lnRef idx="2">
            <a:schemeClr val="accent1"/>
          </a:lnRef>
          <a:fillRef idx="0">
            <a:schemeClr val="accent1"/>
          </a:fillRef>
          <a:effectRef idx="1">
            <a:schemeClr val="accent1"/>
          </a:effectRef>
          <a:fontRef idx="minor">
            <a:schemeClr val="tx1"/>
          </a:fontRef>
        </p:style>
      </p:cxnSp>
      <p:sp>
        <p:nvSpPr>
          <p:cNvPr id="15374" name="AutoShape 15"/>
          <p:cNvSpPr>
            <a:spLocks noChangeArrowheads="1"/>
          </p:cNvSpPr>
          <p:nvPr/>
        </p:nvSpPr>
        <p:spPr bwMode="auto">
          <a:xfrm>
            <a:off x="114300" y="2454275"/>
            <a:ext cx="2851150" cy="593725"/>
          </a:xfrm>
          <a:prstGeom prst="roundRect">
            <a:avLst>
              <a:gd name="adj" fmla="val 13171"/>
            </a:avLst>
          </a:prstGeom>
          <a:solidFill>
            <a:srgbClr val="002244"/>
          </a:solidFill>
          <a:ln w="9525">
            <a:noFill/>
            <a:round/>
            <a:headEnd/>
            <a:tailEnd/>
          </a:ln>
        </p:spPr>
        <p:txBody>
          <a:bodyPr wrap="none" anchor="ctr"/>
          <a:lstStyle/>
          <a:p>
            <a:pPr algn="ctr" defTabSz="914400"/>
            <a:r>
              <a:rPr lang="en-US" sz="1600" b="1">
                <a:solidFill>
                  <a:schemeClr val="bg1"/>
                </a:solidFill>
              </a:rPr>
              <a:t>Segmentation</a:t>
            </a:r>
          </a:p>
        </p:txBody>
      </p:sp>
      <p:sp>
        <p:nvSpPr>
          <p:cNvPr id="15375" name="AutoShape 15"/>
          <p:cNvSpPr>
            <a:spLocks noChangeArrowheads="1"/>
          </p:cNvSpPr>
          <p:nvPr/>
        </p:nvSpPr>
        <p:spPr bwMode="auto">
          <a:xfrm>
            <a:off x="3113088" y="2454275"/>
            <a:ext cx="2851150" cy="593725"/>
          </a:xfrm>
          <a:prstGeom prst="roundRect">
            <a:avLst>
              <a:gd name="adj" fmla="val 13171"/>
            </a:avLst>
          </a:prstGeom>
          <a:solidFill>
            <a:srgbClr val="006983"/>
          </a:solidFill>
          <a:ln w="9525">
            <a:noFill/>
            <a:round/>
            <a:headEnd/>
            <a:tailEnd/>
          </a:ln>
        </p:spPr>
        <p:txBody>
          <a:bodyPr wrap="none" anchor="ctr"/>
          <a:lstStyle/>
          <a:p>
            <a:pPr algn="ctr" defTabSz="914400"/>
            <a:r>
              <a:rPr lang="en-US" sz="1600" b="1">
                <a:solidFill>
                  <a:schemeClr val="bg1"/>
                </a:solidFill>
              </a:rPr>
              <a:t>Partnership</a:t>
            </a:r>
          </a:p>
        </p:txBody>
      </p:sp>
      <p:sp>
        <p:nvSpPr>
          <p:cNvPr id="15376" name="AutoShape 15"/>
          <p:cNvSpPr>
            <a:spLocks noChangeArrowheads="1"/>
          </p:cNvSpPr>
          <p:nvPr/>
        </p:nvSpPr>
        <p:spPr bwMode="auto">
          <a:xfrm>
            <a:off x="6103938" y="2454275"/>
            <a:ext cx="2851150" cy="593725"/>
          </a:xfrm>
          <a:prstGeom prst="roundRect">
            <a:avLst>
              <a:gd name="adj" fmla="val 13171"/>
            </a:avLst>
          </a:prstGeom>
          <a:solidFill>
            <a:srgbClr val="5B8F22"/>
          </a:solidFill>
          <a:ln w="9525">
            <a:noFill/>
            <a:round/>
            <a:headEnd/>
            <a:tailEnd/>
          </a:ln>
        </p:spPr>
        <p:txBody>
          <a:bodyPr wrap="none" anchor="ctr"/>
          <a:lstStyle/>
          <a:p>
            <a:pPr algn="ctr" defTabSz="914400"/>
            <a:r>
              <a:rPr lang="en-US" sz="1600" b="1">
                <a:solidFill>
                  <a:schemeClr val="bg1"/>
                </a:solidFill>
              </a:rPr>
              <a:t>Real-time action</a:t>
            </a:r>
          </a:p>
        </p:txBody>
      </p: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7" descr="10x7.5arc_section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099" name="Title 1"/>
          <p:cNvSpPr>
            <a:spLocks noGrp="1"/>
          </p:cNvSpPr>
          <p:nvPr>
            <p:ph type="title" idx="4294967295"/>
          </p:nvPr>
        </p:nvSpPr>
        <p:spPr>
          <a:xfrm>
            <a:off x="314325" y="2293938"/>
            <a:ext cx="7772400" cy="1362075"/>
          </a:xfrm>
        </p:spPr>
        <p:txBody>
          <a:bodyPr anchor="t"/>
          <a:lstStyle/>
          <a:p>
            <a:r>
              <a:rPr lang="en-US" sz="3000" dirty="0" smtClean="0"/>
              <a:t>The Bank of America Merchant Services Dedicated Team</a:t>
            </a:r>
          </a:p>
        </p:txBody>
      </p:sp>
      <p:pic>
        <p:nvPicPr>
          <p:cNvPr id="4100" name="Picture 8"/>
          <p:cNvPicPr>
            <a:picLocks noChangeAspect="1"/>
          </p:cNvPicPr>
          <p:nvPr/>
        </p:nvPicPr>
        <p:blipFill>
          <a:blip r:embed="rId3"/>
          <a:srcRect/>
          <a:stretch>
            <a:fillRect/>
          </a:stretch>
        </p:blipFill>
        <p:spPr bwMode="auto">
          <a:xfrm>
            <a:off x="6316663" y="5600700"/>
            <a:ext cx="2743200" cy="1143000"/>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idx="4294967295"/>
          </p:nvPr>
        </p:nvSpPr>
        <p:spPr/>
        <p:txBody>
          <a:bodyPr lIns="91429" tIns="45715" rIns="91429" bIns="45715"/>
          <a:lstStyle/>
          <a:p>
            <a:r>
              <a:rPr lang="en-US" smtClean="0"/>
              <a:t>The TeleCheck difference: settlement</a:t>
            </a:r>
          </a:p>
        </p:txBody>
      </p:sp>
      <p:sp>
        <p:nvSpPr>
          <p:cNvPr id="16387" name="Rectangle 3"/>
          <p:cNvSpPr>
            <a:spLocks noGrp="1"/>
          </p:cNvSpPr>
          <p:nvPr>
            <p:ph idx="4294967295"/>
          </p:nvPr>
        </p:nvSpPr>
        <p:spPr/>
        <p:txBody>
          <a:bodyPr lIns="91429" tIns="45715" rIns="91429" bIns="45715"/>
          <a:lstStyle/>
          <a:p>
            <a:pPr defTabSz="320675"/>
            <a:r>
              <a:rPr lang="en-US" smtClean="0"/>
              <a:t>Unprecedented volume</a:t>
            </a:r>
          </a:p>
          <a:p>
            <a:pPr marL="390525" lvl="1" indent="-133350" defTabSz="320675"/>
            <a:r>
              <a:rPr lang="en-US" smtClean="0"/>
              <a:t>Continued enhancement since 1998</a:t>
            </a:r>
          </a:p>
          <a:p>
            <a:pPr marL="390525" lvl="1" indent="-133350" defTabSz="320675">
              <a:spcAft>
                <a:spcPts val="600"/>
              </a:spcAft>
            </a:pPr>
            <a:r>
              <a:rPr lang="en-US" smtClean="0"/>
              <a:t>Trusted with more than $79 billion annually</a:t>
            </a:r>
          </a:p>
          <a:p>
            <a:pPr defTabSz="320675"/>
            <a:r>
              <a:rPr lang="en-US" smtClean="0"/>
              <a:t>Eliminating the processing headaches</a:t>
            </a:r>
          </a:p>
          <a:p>
            <a:pPr marL="390525" lvl="1" indent="-133350" defTabSz="320675"/>
            <a:r>
              <a:rPr lang="en-US" smtClean="0"/>
              <a:t>ACH eligibility determination</a:t>
            </a:r>
          </a:p>
          <a:p>
            <a:pPr marL="390525" lvl="1" indent="-133350" defTabSz="320675"/>
            <a:r>
              <a:rPr lang="en-US" smtClean="0"/>
              <a:t>Prevent and resolve exceptions</a:t>
            </a:r>
          </a:p>
          <a:p>
            <a:pPr marL="390525" lvl="1" indent="-133350" defTabSz="320675"/>
            <a:r>
              <a:rPr lang="en-US" smtClean="0"/>
              <a:t>Administrative return resolution</a:t>
            </a:r>
          </a:p>
          <a:p>
            <a:pPr marL="390525" lvl="1" indent="-133350" defTabSz="320675">
              <a:spcAft>
                <a:spcPts val="600"/>
              </a:spcAft>
            </a:pPr>
            <a:r>
              <a:rPr lang="en-US" smtClean="0"/>
              <a:t>Dramatic streamlining of merchant </a:t>
            </a:r>
            <a:br>
              <a:rPr lang="en-US" smtClean="0"/>
            </a:br>
            <a:r>
              <a:rPr lang="en-US" smtClean="0"/>
              <a:t>accounting and reconciliation processes</a:t>
            </a:r>
          </a:p>
          <a:p>
            <a:pPr defTabSz="320675"/>
            <a:r>
              <a:rPr lang="en-US" smtClean="0"/>
              <a:t>Client funding in two banking days</a:t>
            </a:r>
          </a:p>
          <a:p>
            <a:pPr defTabSz="320675"/>
            <a:endParaRPr lang="en-US" smtClean="0"/>
          </a:p>
          <a:p>
            <a:pPr defTabSz="320675"/>
            <a:endParaRPr lang="en-US" smtClean="0"/>
          </a:p>
          <a:p>
            <a:pPr defTabSz="320675"/>
            <a:endParaRPr lang="en-US" smtClean="0"/>
          </a:p>
          <a:p>
            <a:pPr defTabSz="320675"/>
            <a:endParaRPr lang="en-US" smtClean="0"/>
          </a:p>
          <a:p>
            <a:pPr defTabSz="320675">
              <a:buFont typeface="Lucida Grande" pitchFamily="-107" charset="0"/>
              <a:buNone/>
            </a:pPr>
            <a:r>
              <a:rPr lang="en-US" sz="1000" smtClean="0"/>
              <a:t>Source: TeleCheck 2011 data.</a:t>
            </a:r>
          </a:p>
        </p:txBody>
      </p:sp>
      <p:sp>
        <p:nvSpPr>
          <p:cNvPr id="11" name="Date Placeholder 10"/>
          <p:cNvSpPr txBox="1">
            <a:spLocks noGrp="1"/>
          </p:cNvSpPr>
          <p:nvPr/>
        </p:nvSpPr>
        <p:spPr>
          <a:xfrm>
            <a:off x="457200" y="6356350"/>
            <a:ext cx="2862263" cy="365125"/>
          </a:xfrm>
          <a:prstGeom prst="rect">
            <a:avLst/>
          </a:prstGeom>
          <a:noFill/>
        </p:spPr>
        <p:txBody>
          <a:bodyPr lIns="91429" tIns="45715" rIns="91429" bIns="45715" anchor="ctr"/>
          <a:lstStyle/>
          <a:p>
            <a:pPr defTabSz="914400" fontAlgn="auto">
              <a:spcBef>
                <a:spcPts val="0"/>
              </a:spcBef>
              <a:spcAft>
                <a:spcPts val="0"/>
              </a:spcAft>
              <a:defRPr/>
            </a:pPr>
            <a:r>
              <a:rPr lang="en-US" sz="900" dirty="0">
                <a:solidFill>
                  <a:schemeClr val="tx1">
                    <a:tint val="75000"/>
                  </a:schemeClr>
                </a:solidFill>
                <a:latin typeface="Arial"/>
                <a:ea typeface="+mn-ea"/>
              </a:rPr>
              <a:t>Bank of America Merchant Services</a:t>
            </a:r>
          </a:p>
        </p:txBody>
      </p:sp>
      <p:sp>
        <p:nvSpPr>
          <p:cNvPr id="16389" name="Slide Number Placeholder 11"/>
          <p:cNvSpPr txBox="1">
            <a:spLocks noGrp="1"/>
          </p:cNvSpPr>
          <p:nvPr/>
        </p:nvSpPr>
        <p:spPr bwMode="auto">
          <a:xfrm>
            <a:off x="6553200" y="6356350"/>
            <a:ext cx="2133600" cy="365125"/>
          </a:xfrm>
          <a:prstGeom prst="rect">
            <a:avLst/>
          </a:prstGeom>
          <a:noFill/>
          <a:ln w="9525">
            <a:noFill/>
            <a:miter lim="800000"/>
            <a:headEnd/>
            <a:tailEnd/>
          </a:ln>
        </p:spPr>
        <p:txBody>
          <a:bodyPr lIns="91429" tIns="45715" rIns="91429" bIns="45715" anchor="ctr"/>
          <a:lstStyle/>
          <a:p>
            <a:pPr algn="r" defTabSz="914400"/>
            <a:fld id="{8D0F333D-7B58-41A1-86E1-F378F8673890}" type="slidenum">
              <a:rPr lang="en-US" sz="900">
                <a:solidFill>
                  <a:srgbClr val="898989"/>
                </a:solidFill>
              </a:rPr>
              <a:pPr algn="r" defTabSz="914400"/>
              <a:t>30</a:t>
            </a:fld>
            <a:endParaRPr lang="en-US" sz="900">
              <a:solidFill>
                <a:srgbClr val="898989"/>
              </a:solidFill>
            </a:endParaRPr>
          </a:p>
        </p:txBody>
      </p:sp>
      <p:sp>
        <p:nvSpPr>
          <p:cNvPr id="16390" name="WordArt 11"/>
          <p:cNvSpPr>
            <a:spLocks noChangeArrowheads="1" noChangeShapeType="1" noTextEdit="1"/>
          </p:cNvSpPr>
          <p:nvPr/>
        </p:nvSpPr>
        <p:spPr bwMode="auto">
          <a:xfrm rot="3935872">
            <a:off x="6879432" y="2131219"/>
            <a:ext cx="1435100" cy="890587"/>
          </a:xfrm>
          <a:prstGeom prst="rect">
            <a:avLst/>
          </a:prstGeom>
        </p:spPr>
        <p:txBody>
          <a:bodyPr spcFirstLastPara="1" wrap="none" fromWordArt="1">
            <a:prstTxWarp prst="textArchUp">
              <a:avLst>
                <a:gd name="adj" fmla="val 12465580"/>
              </a:avLst>
            </a:prstTxWarp>
          </a:bodyPr>
          <a:lstStyle/>
          <a:p>
            <a:pPr algn="ctr"/>
            <a:r>
              <a:rPr lang="en-US" sz="2600" b="1" kern="10">
                <a:ln w="9525">
                  <a:noFill/>
                  <a:round/>
                  <a:headEnd/>
                  <a:tailEnd/>
                </a:ln>
                <a:solidFill>
                  <a:srgbClr val="FFFFFF"/>
                </a:solidFill>
                <a:latin typeface="Arial"/>
              </a:rPr>
              <a:t>Settlement</a:t>
            </a:r>
          </a:p>
        </p:txBody>
      </p:sp>
      <p:grpSp>
        <p:nvGrpSpPr>
          <p:cNvPr id="16391" name="Group 13"/>
          <p:cNvGrpSpPr>
            <a:grpSpLocks/>
          </p:cNvGrpSpPr>
          <p:nvPr/>
        </p:nvGrpSpPr>
        <p:grpSpPr bwMode="auto">
          <a:xfrm>
            <a:off x="5133975" y="1822450"/>
            <a:ext cx="3576638" cy="3616325"/>
            <a:chOff x="5184775" y="1360488"/>
            <a:chExt cx="3576638" cy="3616325"/>
          </a:xfrm>
        </p:grpSpPr>
        <p:pic>
          <p:nvPicPr>
            <p:cNvPr id="16392" name="Picture 12" descr="circle-chart.png"/>
            <p:cNvPicPr>
              <a:picLocks noChangeAspect="1"/>
            </p:cNvPicPr>
            <p:nvPr/>
          </p:nvPicPr>
          <p:blipFill>
            <a:blip r:embed="rId3"/>
            <a:srcRect/>
            <a:stretch>
              <a:fillRect/>
            </a:stretch>
          </p:blipFill>
          <p:spPr bwMode="auto">
            <a:xfrm>
              <a:off x="5184775" y="1360488"/>
              <a:ext cx="3576638" cy="3616325"/>
            </a:xfrm>
            <a:prstGeom prst="rect">
              <a:avLst/>
            </a:prstGeom>
            <a:noFill/>
            <a:ln w="9525">
              <a:noFill/>
              <a:miter lim="800000"/>
              <a:headEnd/>
              <a:tailEnd/>
            </a:ln>
          </p:spPr>
        </p:pic>
        <p:sp>
          <p:nvSpPr>
            <p:cNvPr id="16393" name="WordArt 32"/>
            <p:cNvSpPr>
              <a:spLocks noChangeArrowheads="1" noChangeShapeType="1" noTextEdit="1"/>
            </p:cNvSpPr>
            <p:nvPr/>
          </p:nvSpPr>
          <p:spPr bwMode="auto">
            <a:xfrm rot="-3513435">
              <a:off x="5579269" y="2102644"/>
              <a:ext cx="1849437" cy="1406525"/>
            </a:xfrm>
            <a:prstGeom prst="rect">
              <a:avLst/>
            </a:prstGeom>
          </p:spPr>
          <p:txBody>
            <a:bodyPr spcFirstLastPara="1" wrap="none" fromWordArt="1">
              <a:prstTxWarp prst="textArchUp">
                <a:avLst>
                  <a:gd name="adj" fmla="val 12769396"/>
                </a:avLst>
              </a:prstTxWarp>
            </a:bodyPr>
            <a:lstStyle/>
            <a:p>
              <a:pPr algn="ctr"/>
              <a:r>
                <a:rPr lang="en-US" sz="3600" kern="10">
                  <a:ln w="9525">
                    <a:noFill/>
                    <a:round/>
                    <a:headEnd/>
                    <a:tailEnd/>
                  </a:ln>
                  <a:solidFill>
                    <a:srgbClr val="58595B"/>
                  </a:solidFill>
                  <a:latin typeface="Arial"/>
                </a:rPr>
                <a:t>Authorization</a:t>
              </a:r>
            </a:p>
          </p:txBody>
        </p:sp>
        <p:sp>
          <p:nvSpPr>
            <p:cNvPr id="16394" name="WordArt 33"/>
            <p:cNvSpPr>
              <a:spLocks noChangeArrowheads="1" noChangeShapeType="1" noTextEdit="1"/>
            </p:cNvSpPr>
            <p:nvPr/>
          </p:nvSpPr>
          <p:spPr bwMode="auto">
            <a:xfrm rot="3959615">
              <a:off x="6986588" y="2316163"/>
              <a:ext cx="1543050" cy="958850"/>
            </a:xfrm>
            <a:prstGeom prst="rect">
              <a:avLst/>
            </a:prstGeom>
          </p:spPr>
          <p:txBody>
            <a:bodyPr spcFirstLastPara="1" wrap="none" fromWordArt="1">
              <a:prstTxWarp prst="textArchUp">
                <a:avLst>
                  <a:gd name="adj" fmla="val 12467460"/>
                </a:avLst>
              </a:prstTxWarp>
            </a:bodyPr>
            <a:lstStyle/>
            <a:p>
              <a:pPr algn="ctr"/>
              <a:r>
                <a:rPr lang="en-US" sz="3600" kern="10">
                  <a:ln w="9525">
                    <a:noFill/>
                    <a:round/>
                    <a:headEnd/>
                    <a:tailEnd/>
                  </a:ln>
                  <a:solidFill>
                    <a:schemeClr val="bg1"/>
                  </a:solidFill>
                  <a:latin typeface="Arial"/>
                </a:rPr>
                <a:t>Settlement</a:t>
              </a:r>
            </a:p>
          </p:txBody>
        </p:sp>
        <p:sp>
          <p:nvSpPr>
            <p:cNvPr id="14" name="Text Box 38"/>
            <p:cNvSpPr txBox="1">
              <a:spLocks noChangeArrowheads="1"/>
            </p:cNvSpPr>
            <p:nvPr/>
          </p:nvSpPr>
          <p:spPr bwMode="auto">
            <a:xfrm>
              <a:off x="6254750" y="2857501"/>
              <a:ext cx="1512888" cy="641350"/>
            </a:xfrm>
            <a:prstGeom prst="rect">
              <a:avLst/>
            </a:prstGeom>
            <a:noFill/>
            <a:ln w="9525">
              <a:noFill/>
              <a:miter lim="800000"/>
              <a:headEnd/>
              <a:tailEnd/>
            </a:ln>
            <a:effectLst>
              <a:outerShdw dist="35921" dir="2700000" algn="ctr" rotWithShape="0">
                <a:srgbClr val="7685B6">
                  <a:alpha val="50000"/>
                </a:srgbClr>
              </a:outerShdw>
            </a:effectLst>
          </p:spPr>
          <p:txBody>
            <a:bodyPr>
              <a:spAutoFit/>
            </a:bodyPr>
            <a:lstStyle/>
            <a:p>
              <a:pPr algn="ctr" defTabSz="912813">
                <a:defRPr/>
              </a:pPr>
              <a:r>
                <a:rPr lang="en-US" b="1" dirty="0">
                  <a:solidFill>
                    <a:srgbClr val="58595B"/>
                  </a:solidFill>
                  <a:latin typeface="Arial" charset="0"/>
                  <a:ea typeface="ＭＳ Ｐゴシック"/>
                  <a:cs typeface="ＭＳ Ｐゴシック"/>
                </a:rPr>
                <a:t>End-to-end solution</a:t>
              </a:r>
            </a:p>
          </p:txBody>
        </p:sp>
        <p:sp>
          <p:nvSpPr>
            <p:cNvPr id="16396" name="WordArt 46"/>
            <p:cNvSpPr>
              <a:spLocks noChangeArrowheads="1" noChangeShapeType="1" noTextEdit="1"/>
            </p:cNvSpPr>
            <p:nvPr/>
          </p:nvSpPr>
          <p:spPr bwMode="auto">
            <a:xfrm>
              <a:off x="6315075" y="4071938"/>
              <a:ext cx="1341438" cy="463550"/>
            </a:xfrm>
            <a:prstGeom prst="rect">
              <a:avLst/>
            </a:prstGeom>
          </p:spPr>
          <p:txBody>
            <a:bodyPr spcFirstLastPara="1" wrap="none" fromWordArt="1">
              <a:prstTxWarp prst="textArchDown">
                <a:avLst>
                  <a:gd name="adj" fmla="val 417285"/>
                </a:avLst>
              </a:prstTxWarp>
            </a:bodyPr>
            <a:lstStyle/>
            <a:p>
              <a:pPr algn="ctr"/>
              <a:r>
                <a:rPr lang="en-US" sz="3600" kern="10">
                  <a:ln w="9525">
                    <a:noFill/>
                    <a:round/>
                    <a:headEnd/>
                    <a:tailEnd/>
                  </a:ln>
                  <a:solidFill>
                    <a:srgbClr val="58595B"/>
                  </a:solidFill>
                  <a:latin typeface="Arial"/>
                </a:rPr>
                <a:t>Collections</a:t>
              </a:r>
            </a:p>
          </p:txBody>
        </p:sp>
      </p:grpSp>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Pentagon 61"/>
          <p:cNvSpPr/>
          <p:nvPr/>
        </p:nvSpPr>
        <p:spPr bwMode="auto">
          <a:xfrm>
            <a:off x="5545138" y="2097088"/>
            <a:ext cx="2570162" cy="1425575"/>
          </a:xfrm>
          <a:prstGeom prst="homePlate">
            <a:avLst>
              <a:gd name="adj" fmla="val 36710"/>
            </a:avLst>
          </a:prstGeom>
          <a:solidFill>
            <a:schemeClr val="accent4">
              <a:lumMod val="20000"/>
              <a:lumOff val="80000"/>
            </a:schemeClr>
          </a:solidFill>
          <a:ln w="57150" cap="flat" cmpd="sng" algn="ctr">
            <a:solidFill>
              <a:srgbClr val="5B8F22"/>
            </a:solidFill>
            <a:prstDash val="solid"/>
            <a:round/>
            <a:headEnd type="none" w="med" len="med"/>
            <a:tailEnd type="none" w="med" len="med"/>
          </a:ln>
          <a:effectLst/>
        </p:spPr>
        <p:txBody>
          <a:bodyPr lIns="64261" tIns="32127" rIns="64261" bIns="32127" anchor="ctr"/>
          <a:lstStyle/>
          <a:p>
            <a:pPr defTabSz="642566">
              <a:defRPr/>
            </a:pPr>
            <a:endParaRPr lang="en-US" sz="1300" dirty="0">
              <a:latin typeface="Arial" charset="0"/>
              <a:ea typeface="ＭＳ Ｐゴシック"/>
              <a:cs typeface="ＭＳ Ｐゴシック"/>
            </a:endParaRPr>
          </a:p>
        </p:txBody>
      </p:sp>
      <p:sp>
        <p:nvSpPr>
          <p:cNvPr id="17411" name="Pentagon 62"/>
          <p:cNvSpPr>
            <a:spLocks noChangeArrowheads="1"/>
          </p:cNvSpPr>
          <p:nvPr/>
        </p:nvSpPr>
        <p:spPr bwMode="auto">
          <a:xfrm>
            <a:off x="5584825" y="2143125"/>
            <a:ext cx="2451100" cy="1327150"/>
          </a:xfrm>
          <a:prstGeom prst="homePlate">
            <a:avLst>
              <a:gd name="adj" fmla="val 36724"/>
            </a:avLst>
          </a:prstGeom>
          <a:gradFill rotWithShape="1">
            <a:gsLst>
              <a:gs pos="0">
                <a:srgbClr val="5B8F22"/>
              </a:gs>
              <a:gs pos="100000">
                <a:srgbClr val="74BC36"/>
              </a:gs>
            </a:gsLst>
            <a:lin ang="0" scaled="1"/>
          </a:gradFill>
          <a:ln w="57150" algn="ctr">
            <a:noFill/>
            <a:round/>
            <a:headEnd/>
            <a:tailEnd/>
          </a:ln>
        </p:spPr>
        <p:txBody>
          <a:bodyPr lIns="64261" tIns="32127" rIns="64261" bIns="32127" anchor="ctr"/>
          <a:lstStyle/>
          <a:p>
            <a:pPr defTabSz="641350"/>
            <a:endParaRPr lang="en-US" sz="1300"/>
          </a:p>
        </p:txBody>
      </p:sp>
      <p:sp>
        <p:nvSpPr>
          <p:cNvPr id="64" name="Pentagon 63"/>
          <p:cNvSpPr/>
          <p:nvPr/>
        </p:nvSpPr>
        <p:spPr bwMode="auto">
          <a:xfrm>
            <a:off x="2903538" y="2097088"/>
            <a:ext cx="3332162" cy="1425575"/>
          </a:xfrm>
          <a:prstGeom prst="homePlate">
            <a:avLst>
              <a:gd name="adj" fmla="val 36710"/>
            </a:avLst>
          </a:prstGeom>
          <a:solidFill>
            <a:schemeClr val="accent1">
              <a:lumMod val="20000"/>
              <a:lumOff val="80000"/>
            </a:schemeClr>
          </a:solidFill>
          <a:ln w="57150" cap="flat" cmpd="sng" algn="ctr">
            <a:solidFill>
              <a:srgbClr val="006983"/>
            </a:solidFill>
            <a:prstDash val="solid"/>
            <a:round/>
            <a:headEnd type="none" w="med" len="med"/>
            <a:tailEnd type="none" w="med" len="med"/>
          </a:ln>
          <a:effectLst/>
        </p:spPr>
        <p:txBody>
          <a:bodyPr lIns="64261" tIns="32127" rIns="64261" bIns="32127" anchor="ctr"/>
          <a:lstStyle/>
          <a:p>
            <a:pPr defTabSz="642566">
              <a:defRPr/>
            </a:pPr>
            <a:endParaRPr lang="en-US" sz="1300" dirty="0">
              <a:latin typeface="Arial" charset="0"/>
              <a:ea typeface="ＭＳ Ｐゴシック"/>
              <a:cs typeface="ＭＳ Ｐゴシック"/>
            </a:endParaRPr>
          </a:p>
        </p:txBody>
      </p:sp>
      <p:sp>
        <p:nvSpPr>
          <p:cNvPr id="17413" name="Pentagon 64"/>
          <p:cNvSpPr>
            <a:spLocks noChangeArrowheads="1"/>
          </p:cNvSpPr>
          <p:nvPr/>
        </p:nvSpPr>
        <p:spPr bwMode="auto">
          <a:xfrm>
            <a:off x="2946400" y="2143125"/>
            <a:ext cx="3178175" cy="1327150"/>
          </a:xfrm>
          <a:prstGeom prst="homePlate">
            <a:avLst>
              <a:gd name="adj" fmla="val 36730"/>
            </a:avLst>
          </a:prstGeom>
          <a:gradFill rotWithShape="1">
            <a:gsLst>
              <a:gs pos="0">
                <a:srgbClr val="006983"/>
              </a:gs>
              <a:gs pos="100000">
                <a:srgbClr val="13A0D2"/>
              </a:gs>
            </a:gsLst>
            <a:lin ang="0" scaled="1"/>
          </a:gradFill>
          <a:ln w="57150" algn="ctr">
            <a:noFill/>
            <a:round/>
            <a:headEnd/>
            <a:tailEnd/>
          </a:ln>
        </p:spPr>
        <p:txBody>
          <a:bodyPr lIns="64261" tIns="32127" rIns="64261" bIns="32127" anchor="ctr"/>
          <a:lstStyle/>
          <a:p>
            <a:pPr defTabSz="641350"/>
            <a:endParaRPr lang="en-US" sz="1300"/>
          </a:p>
        </p:txBody>
      </p:sp>
      <p:sp>
        <p:nvSpPr>
          <p:cNvPr id="17414" name="Rectangle 2"/>
          <p:cNvSpPr>
            <a:spLocks noGrp="1"/>
          </p:cNvSpPr>
          <p:nvPr>
            <p:ph type="title" idx="4294967295"/>
          </p:nvPr>
        </p:nvSpPr>
        <p:spPr/>
        <p:txBody>
          <a:bodyPr lIns="91429" tIns="45715" rIns="91429" bIns="45715"/>
          <a:lstStyle/>
          <a:p>
            <a:r>
              <a:rPr lang="en-US" smtClean="0"/>
              <a:t>How TeleCheck settlement works</a:t>
            </a:r>
          </a:p>
        </p:txBody>
      </p:sp>
      <p:sp>
        <p:nvSpPr>
          <p:cNvPr id="22" name="Date Placeholder 21"/>
          <p:cNvSpPr txBox="1">
            <a:spLocks noGrp="1"/>
          </p:cNvSpPr>
          <p:nvPr/>
        </p:nvSpPr>
        <p:spPr>
          <a:xfrm>
            <a:off x="457200" y="6356350"/>
            <a:ext cx="2862263" cy="365125"/>
          </a:xfrm>
          <a:prstGeom prst="rect">
            <a:avLst/>
          </a:prstGeom>
          <a:noFill/>
        </p:spPr>
        <p:txBody>
          <a:bodyPr lIns="91429" tIns="45715" rIns="91429" bIns="45715" anchor="ctr"/>
          <a:lstStyle/>
          <a:p>
            <a:pPr defTabSz="914400" fontAlgn="auto">
              <a:spcBef>
                <a:spcPts val="0"/>
              </a:spcBef>
              <a:spcAft>
                <a:spcPts val="0"/>
              </a:spcAft>
              <a:defRPr/>
            </a:pPr>
            <a:r>
              <a:rPr lang="en-US" sz="900" dirty="0">
                <a:solidFill>
                  <a:schemeClr val="tx1">
                    <a:tint val="75000"/>
                  </a:schemeClr>
                </a:solidFill>
                <a:latin typeface="Arial"/>
                <a:ea typeface="+mn-ea"/>
              </a:rPr>
              <a:t>Bank of America Merchant Services</a:t>
            </a:r>
          </a:p>
        </p:txBody>
      </p:sp>
      <p:sp>
        <p:nvSpPr>
          <p:cNvPr id="17416" name="Slide Number Placeholder 22"/>
          <p:cNvSpPr txBox="1">
            <a:spLocks noGrp="1"/>
          </p:cNvSpPr>
          <p:nvPr/>
        </p:nvSpPr>
        <p:spPr bwMode="auto">
          <a:xfrm>
            <a:off x="6553200" y="6356350"/>
            <a:ext cx="2133600" cy="365125"/>
          </a:xfrm>
          <a:prstGeom prst="rect">
            <a:avLst/>
          </a:prstGeom>
          <a:noFill/>
          <a:ln w="9525">
            <a:noFill/>
            <a:miter lim="800000"/>
            <a:headEnd/>
            <a:tailEnd/>
          </a:ln>
        </p:spPr>
        <p:txBody>
          <a:bodyPr lIns="91429" tIns="45715" rIns="91429" bIns="45715" anchor="ctr"/>
          <a:lstStyle/>
          <a:p>
            <a:pPr algn="r" defTabSz="914400"/>
            <a:fld id="{BD4235A6-24DF-4114-BC6A-63AF8A23B17D}" type="slidenum">
              <a:rPr lang="en-US" sz="900">
                <a:solidFill>
                  <a:srgbClr val="898989"/>
                </a:solidFill>
              </a:rPr>
              <a:pPr algn="r" defTabSz="914400"/>
              <a:t>31</a:t>
            </a:fld>
            <a:endParaRPr lang="en-US" sz="900">
              <a:solidFill>
                <a:srgbClr val="898989"/>
              </a:solidFill>
            </a:endParaRPr>
          </a:p>
        </p:txBody>
      </p:sp>
      <p:sp>
        <p:nvSpPr>
          <p:cNvPr id="17417" name="TextBox 13"/>
          <p:cNvSpPr txBox="1">
            <a:spLocks noChangeArrowheads="1"/>
          </p:cNvSpPr>
          <p:nvPr/>
        </p:nvSpPr>
        <p:spPr bwMode="auto">
          <a:xfrm>
            <a:off x="777875" y="3930650"/>
            <a:ext cx="2389188" cy="1239838"/>
          </a:xfrm>
          <a:prstGeom prst="rect">
            <a:avLst/>
          </a:prstGeom>
          <a:noFill/>
          <a:ln w="9525">
            <a:noFill/>
            <a:miter lim="800000"/>
            <a:headEnd/>
            <a:tailEnd/>
          </a:ln>
        </p:spPr>
        <p:txBody>
          <a:bodyPr lIns="129922" tIns="64965" rIns="129922" bIns="64965">
            <a:spAutoFit/>
          </a:bodyPr>
          <a:lstStyle/>
          <a:p>
            <a:pPr defTabSz="914400"/>
            <a:r>
              <a:rPr lang="en-US">
                <a:solidFill>
                  <a:srgbClr val="58595B"/>
                </a:solidFill>
              </a:rPr>
              <a:t>Merchant sends transactions </a:t>
            </a:r>
            <a:br>
              <a:rPr lang="en-US">
                <a:solidFill>
                  <a:srgbClr val="58595B"/>
                </a:solidFill>
              </a:rPr>
            </a:br>
            <a:r>
              <a:rPr lang="en-US">
                <a:solidFill>
                  <a:srgbClr val="58595B"/>
                </a:solidFill>
              </a:rPr>
              <a:t>to TeleCheck by </a:t>
            </a:r>
            <a:br>
              <a:rPr lang="en-US">
                <a:solidFill>
                  <a:srgbClr val="58595B"/>
                </a:solidFill>
              </a:rPr>
            </a:br>
            <a:r>
              <a:rPr lang="en-US">
                <a:solidFill>
                  <a:srgbClr val="58595B"/>
                </a:solidFill>
              </a:rPr>
              <a:t>9:00 p.m. CST.</a:t>
            </a:r>
          </a:p>
        </p:txBody>
      </p:sp>
      <p:sp>
        <p:nvSpPr>
          <p:cNvPr id="17418" name="TextBox 14"/>
          <p:cNvSpPr txBox="1">
            <a:spLocks noChangeArrowheads="1"/>
          </p:cNvSpPr>
          <p:nvPr/>
        </p:nvSpPr>
        <p:spPr bwMode="auto">
          <a:xfrm>
            <a:off x="3035300" y="3930650"/>
            <a:ext cx="2578100" cy="962025"/>
          </a:xfrm>
          <a:prstGeom prst="rect">
            <a:avLst/>
          </a:prstGeom>
          <a:noFill/>
          <a:ln w="9525">
            <a:noFill/>
            <a:miter lim="800000"/>
            <a:headEnd/>
            <a:tailEnd/>
          </a:ln>
        </p:spPr>
        <p:txBody>
          <a:bodyPr lIns="129922" tIns="64965" rIns="129922" bIns="64965">
            <a:spAutoFit/>
          </a:bodyPr>
          <a:lstStyle/>
          <a:p>
            <a:pPr defTabSz="914400" eaLnBrk="0" hangingPunct="0"/>
            <a:r>
              <a:rPr lang="en-US">
                <a:solidFill>
                  <a:srgbClr val="58595B"/>
                </a:solidFill>
              </a:rPr>
              <a:t>TeleCheck creates and scrubs ACH file, sends file to bank.</a:t>
            </a:r>
          </a:p>
        </p:txBody>
      </p:sp>
      <p:sp>
        <p:nvSpPr>
          <p:cNvPr id="17419" name="TextBox 15"/>
          <p:cNvSpPr txBox="1">
            <a:spLocks noChangeArrowheads="1"/>
          </p:cNvSpPr>
          <p:nvPr/>
        </p:nvSpPr>
        <p:spPr bwMode="auto">
          <a:xfrm>
            <a:off x="5572125" y="3930650"/>
            <a:ext cx="2787650" cy="1793875"/>
          </a:xfrm>
          <a:prstGeom prst="rect">
            <a:avLst/>
          </a:prstGeom>
          <a:noFill/>
          <a:ln w="9525">
            <a:noFill/>
            <a:miter lim="800000"/>
            <a:headEnd/>
            <a:tailEnd/>
          </a:ln>
        </p:spPr>
        <p:txBody>
          <a:bodyPr lIns="129922" tIns="64965" rIns="129922" bIns="64965">
            <a:spAutoFit/>
          </a:bodyPr>
          <a:lstStyle/>
          <a:p>
            <a:pPr defTabSz="914400"/>
            <a:r>
              <a:rPr lang="en-US">
                <a:solidFill>
                  <a:srgbClr val="58595B"/>
                </a:solidFill>
              </a:rPr>
              <a:t>Consumer checking account is debited; merchant is credited for payment amount and receives detailed </a:t>
            </a:r>
            <a:br>
              <a:rPr lang="en-US">
                <a:solidFill>
                  <a:srgbClr val="58595B"/>
                </a:solidFill>
              </a:rPr>
            </a:br>
            <a:r>
              <a:rPr lang="en-US">
                <a:solidFill>
                  <a:srgbClr val="58595B"/>
                </a:solidFill>
              </a:rPr>
              <a:t>funding report.</a:t>
            </a:r>
          </a:p>
        </p:txBody>
      </p:sp>
      <p:pic>
        <p:nvPicPr>
          <p:cNvPr id="53" name="Picture 52"/>
          <p:cNvPicPr>
            <a:picLocks noChangeAspect="1" noChangeArrowheads="1"/>
          </p:cNvPicPr>
          <p:nvPr/>
        </p:nvPicPr>
        <p:blipFill>
          <a:blip r:embed="rId3"/>
          <a:stretch>
            <a:fillRect/>
          </a:stretch>
        </p:blipFill>
        <p:spPr bwMode="auto">
          <a:xfrm>
            <a:off x="4014788" y="2351088"/>
            <a:ext cx="1346200" cy="9715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6" name="TextBox 55"/>
          <p:cNvSpPr txBox="1"/>
          <p:nvPr/>
        </p:nvSpPr>
        <p:spPr>
          <a:xfrm>
            <a:off x="628650" y="1471613"/>
            <a:ext cx="2565400" cy="523875"/>
          </a:xfrm>
          <a:prstGeom prst="rect">
            <a:avLst/>
          </a:prstGeom>
          <a:noFill/>
        </p:spPr>
        <p:txBody>
          <a:bodyPr lIns="91390" tIns="45692" rIns="91390" bIns="45692">
            <a:spAutoFit/>
          </a:bodyPr>
          <a:lstStyle/>
          <a:p>
            <a:pPr algn="ctr" defTabSz="914400" fontAlgn="auto">
              <a:spcBef>
                <a:spcPts val="0"/>
              </a:spcBef>
              <a:spcAft>
                <a:spcPts val="0"/>
              </a:spcAft>
              <a:defRPr/>
            </a:pPr>
            <a:r>
              <a:rPr lang="en-US" sz="2800" b="1" kern="0" dirty="0">
                <a:solidFill>
                  <a:srgbClr val="983222"/>
                </a:solidFill>
                <a:latin typeface="Arial" charset="0"/>
                <a:ea typeface="ＭＳ Ｐゴシック"/>
                <a:cs typeface="ＭＳ Ｐゴシック"/>
              </a:rPr>
              <a:t>Monday</a:t>
            </a:r>
          </a:p>
        </p:txBody>
      </p:sp>
      <p:sp>
        <p:nvSpPr>
          <p:cNvPr id="57" name="TextBox 56"/>
          <p:cNvSpPr txBox="1"/>
          <p:nvPr/>
        </p:nvSpPr>
        <p:spPr>
          <a:xfrm>
            <a:off x="3009900" y="1471613"/>
            <a:ext cx="2565400" cy="523875"/>
          </a:xfrm>
          <a:prstGeom prst="rect">
            <a:avLst/>
          </a:prstGeom>
          <a:noFill/>
        </p:spPr>
        <p:txBody>
          <a:bodyPr lIns="91390" tIns="45692" rIns="91390" bIns="45692">
            <a:spAutoFit/>
          </a:bodyPr>
          <a:lstStyle/>
          <a:p>
            <a:pPr algn="ctr" defTabSz="914400" fontAlgn="auto">
              <a:spcBef>
                <a:spcPts val="0"/>
              </a:spcBef>
              <a:spcAft>
                <a:spcPts val="0"/>
              </a:spcAft>
              <a:defRPr/>
            </a:pPr>
            <a:r>
              <a:rPr lang="en-US" sz="2800" b="1" kern="0" dirty="0">
                <a:solidFill>
                  <a:srgbClr val="983222"/>
                </a:solidFill>
                <a:latin typeface="Arial" charset="0"/>
                <a:ea typeface="ＭＳ Ｐゴシック"/>
                <a:cs typeface="ＭＳ Ｐゴシック"/>
              </a:rPr>
              <a:t>Tuesday</a:t>
            </a:r>
          </a:p>
        </p:txBody>
      </p:sp>
      <p:sp>
        <p:nvSpPr>
          <p:cNvPr id="58" name="TextBox 57"/>
          <p:cNvSpPr txBox="1"/>
          <p:nvPr/>
        </p:nvSpPr>
        <p:spPr>
          <a:xfrm>
            <a:off x="5483225" y="1471613"/>
            <a:ext cx="2787650" cy="523875"/>
          </a:xfrm>
          <a:prstGeom prst="rect">
            <a:avLst/>
          </a:prstGeom>
          <a:noFill/>
        </p:spPr>
        <p:txBody>
          <a:bodyPr lIns="91390" tIns="45692" rIns="91390" bIns="45692">
            <a:spAutoFit/>
          </a:bodyPr>
          <a:lstStyle/>
          <a:p>
            <a:pPr algn="ctr" defTabSz="914400" fontAlgn="auto">
              <a:spcBef>
                <a:spcPts val="0"/>
              </a:spcBef>
              <a:spcAft>
                <a:spcPts val="0"/>
              </a:spcAft>
              <a:defRPr/>
            </a:pPr>
            <a:r>
              <a:rPr lang="en-US" sz="2800" b="1" kern="0" dirty="0">
                <a:solidFill>
                  <a:srgbClr val="983222"/>
                </a:solidFill>
                <a:latin typeface="Arial" charset="0"/>
                <a:ea typeface="ＭＳ Ｐゴシック"/>
                <a:cs typeface="ＭＳ Ｐゴシック"/>
              </a:rPr>
              <a:t>Wednesday</a:t>
            </a:r>
          </a:p>
        </p:txBody>
      </p:sp>
      <p:sp>
        <p:nvSpPr>
          <p:cNvPr id="66" name="Pentagon 65"/>
          <p:cNvSpPr/>
          <p:nvPr/>
        </p:nvSpPr>
        <p:spPr bwMode="auto">
          <a:xfrm>
            <a:off x="744538" y="2097088"/>
            <a:ext cx="2724150" cy="1425575"/>
          </a:xfrm>
          <a:prstGeom prst="homePlate">
            <a:avLst>
              <a:gd name="adj" fmla="val 36710"/>
            </a:avLst>
          </a:prstGeom>
          <a:solidFill>
            <a:schemeClr val="accent3">
              <a:lumMod val="20000"/>
              <a:lumOff val="80000"/>
            </a:schemeClr>
          </a:solidFill>
          <a:ln w="57150" cap="flat" cmpd="sng" algn="ctr">
            <a:solidFill>
              <a:srgbClr val="002244"/>
            </a:solidFill>
            <a:prstDash val="solid"/>
            <a:round/>
            <a:headEnd type="none" w="med" len="med"/>
            <a:tailEnd type="none" w="med" len="med"/>
          </a:ln>
          <a:effectLst/>
        </p:spPr>
        <p:txBody>
          <a:bodyPr lIns="64261" tIns="32127" rIns="64261" bIns="32127" anchor="ctr"/>
          <a:lstStyle/>
          <a:p>
            <a:pPr defTabSz="642566">
              <a:defRPr/>
            </a:pPr>
            <a:endParaRPr lang="en-US" sz="1300" dirty="0">
              <a:latin typeface="Arial" charset="0"/>
              <a:ea typeface="ＭＳ Ｐゴシック"/>
              <a:cs typeface="ＭＳ Ｐゴシック"/>
            </a:endParaRPr>
          </a:p>
        </p:txBody>
      </p:sp>
      <p:sp>
        <p:nvSpPr>
          <p:cNvPr id="17425" name="Pentagon 66"/>
          <p:cNvSpPr>
            <a:spLocks noChangeArrowheads="1"/>
          </p:cNvSpPr>
          <p:nvPr/>
        </p:nvSpPr>
        <p:spPr bwMode="auto">
          <a:xfrm>
            <a:off x="808038" y="2143125"/>
            <a:ext cx="2563812" cy="1327150"/>
          </a:xfrm>
          <a:prstGeom prst="homePlate">
            <a:avLst>
              <a:gd name="adj" fmla="val 36722"/>
            </a:avLst>
          </a:prstGeom>
          <a:gradFill rotWithShape="1">
            <a:gsLst>
              <a:gs pos="0">
                <a:srgbClr val="002244"/>
              </a:gs>
              <a:gs pos="100000">
                <a:srgbClr val="0B5AAA"/>
              </a:gs>
            </a:gsLst>
            <a:lin ang="0" scaled="1"/>
          </a:gradFill>
          <a:ln w="57150" algn="ctr">
            <a:noFill/>
            <a:round/>
            <a:headEnd/>
            <a:tailEnd/>
          </a:ln>
        </p:spPr>
        <p:txBody>
          <a:bodyPr lIns="64261" tIns="32127" rIns="64261" bIns="32127" anchor="ctr"/>
          <a:lstStyle/>
          <a:p>
            <a:pPr defTabSz="641350"/>
            <a:endParaRPr lang="en-US" sz="1300"/>
          </a:p>
        </p:txBody>
      </p:sp>
      <p:sp>
        <p:nvSpPr>
          <p:cNvPr id="17426" name="TextBox 67"/>
          <p:cNvSpPr txBox="1">
            <a:spLocks noChangeArrowheads="1"/>
          </p:cNvSpPr>
          <p:nvPr/>
        </p:nvSpPr>
        <p:spPr bwMode="auto">
          <a:xfrm>
            <a:off x="1122363" y="2647950"/>
            <a:ext cx="1193800" cy="325438"/>
          </a:xfrm>
          <a:prstGeom prst="rect">
            <a:avLst/>
          </a:prstGeom>
          <a:noFill/>
          <a:ln w="9525">
            <a:noFill/>
            <a:miter lim="800000"/>
            <a:headEnd/>
            <a:tailEnd/>
          </a:ln>
        </p:spPr>
        <p:txBody>
          <a:bodyPr lIns="64310" tIns="32155" rIns="64310" bIns="32155">
            <a:spAutoFit/>
          </a:bodyPr>
          <a:lstStyle/>
          <a:p>
            <a:pPr defTabSz="914400"/>
            <a:r>
              <a:rPr lang="en-US" sz="1700" b="1">
                <a:solidFill>
                  <a:srgbClr val="FFFFFF"/>
                </a:solidFill>
              </a:rPr>
              <a:t>Merchant</a:t>
            </a:r>
          </a:p>
        </p:txBody>
      </p:sp>
      <p:sp>
        <p:nvSpPr>
          <p:cNvPr id="17427" name="TextBox 69"/>
          <p:cNvSpPr txBox="1">
            <a:spLocks noChangeArrowheads="1"/>
          </p:cNvSpPr>
          <p:nvPr/>
        </p:nvSpPr>
        <p:spPr bwMode="auto">
          <a:xfrm>
            <a:off x="6394450" y="2667000"/>
            <a:ext cx="1611313" cy="325438"/>
          </a:xfrm>
          <a:prstGeom prst="rect">
            <a:avLst/>
          </a:prstGeom>
          <a:noFill/>
          <a:ln w="9525">
            <a:noFill/>
            <a:miter lim="800000"/>
            <a:headEnd/>
            <a:tailEnd/>
          </a:ln>
        </p:spPr>
        <p:txBody>
          <a:bodyPr lIns="64310" tIns="32155" rIns="64310" bIns="32155">
            <a:spAutoFit/>
          </a:bodyPr>
          <a:lstStyle/>
          <a:p>
            <a:pPr defTabSz="914400"/>
            <a:r>
              <a:rPr lang="en-US" sz="1700" b="1">
                <a:solidFill>
                  <a:srgbClr val="FFFFFF"/>
                </a:solidFill>
              </a:rPr>
              <a:t>Bank</a:t>
            </a:r>
          </a:p>
        </p:txBody>
      </p:sp>
      <p:sp>
        <p:nvSpPr>
          <p:cNvPr id="71" name="Oval 70"/>
          <p:cNvSpPr/>
          <p:nvPr/>
        </p:nvSpPr>
        <p:spPr bwMode="auto">
          <a:xfrm>
            <a:off x="694141" y="3650499"/>
            <a:ext cx="359990" cy="360468"/>
          </a:xfrm>
          <a:prstGeom prst="ellipse">
            <a:avLst/>
          </a:prstGeom>
          <a:solidFill>
            <a:srgbClr val="002244"/>
          </a:solidFill>
          <a:ln w="9525" cap="flat" cmpd="sng" algn="ctr">
            <a:noFill/>
            <a:prstDash val="solid"/>
            <a:round/>
            <a:headEnd type="none" w="med" len="med"/>
            <a:tailEnd type="none" w="med" len="med"/>
          </a:ln>
          <a:effectLst/>
          <a:scene3d>
            <a:camera prst="orthographicFront">
              <a:rot lat="0" lon="0" rev="0"/>
            </a:camera>
            <a:lightRig rig="contrasting" dir="t">
              <a:rot lat="0" lon="0" rev="1500000"/>
            </a:lightRig>
          </a:scene3d>
          <a:sp3d prstMaterial="metal">
            <a:bevelT w="88900" h="88900"/>
          </a:sp3d>
        </p:spPr>
        <p:txBody>
          <a:bodyPr lIns="0" tIns="0" rIns="0" bIns="0" anchor="ctr"/>
          <a:lstStyle/>
          <a:p>
            <a:pPr algn="ctr" defTabSz="642566">
              <a:defRPr/>
            </a:pPr>
            <a:r>
              <a:rPr lang="en-US" sz="1300" b="1" dirty="0">
                <a:solidFill>
                  <a:schemeClr val="bg1"/>
                </a:solidFill>
                <a:latin typeface="Arial" charset="0"/>
                <a:ea typeface="ＭＳ Ｐゴシック"/>
                <a:cs typeface="ＭＳ Ｐゴシック"/>
              </a:rPr>
              <a:t>1</a:t>
            </a:r>
          </a:p>
        </p:txBody>
      </p:sp>
      <p:sp>
        <p:nvSpPr>
          <p:cNvPr id="72" name="Oval 71"/>
          <p:cNvSpPr/>
          <p:nvPr/>
        </p:nvSpPr>
        <p:spPr bwMode="auto">
          <a:xfrm>
            <a:off x="3108698" y="3650499"/>
            <a:ext cx="359990" cy="360468"/>
          </a:xfrm>
          <a:prstGeom prst="ellipse">
            <a:avLst/>
          </a:prstGeom>
          <a:solidFill>
            <a:srgbClr val="006983"/>
          </a:solidFill>
          <a:ln w="9525" cap="flat" cmpd="sng" algn="ctr">
            <a:noFill/>
            <a:prstDash val="solid"/>
            <a:round/>
            <a:headEnd type="none" w="med" len="med"/>
            <a:tailEnd type="none" w="med" len="med"/>
          </a:ln>
          <a:effectLst/>
          <a:scene3d>
            <a:camera prst="orthographicFront">
              <a:rot lat="0" lon="0" rev="0"/>
            </a:camera>
            <a:lightRig rig="contrasting" dir="t">
              <a:rot lat="0" lon="0" rev="1500000"/>
            </a:lightRig>
          </a:scene3d>
          <a:sp3d prstMaterial="metal">
            <a:bevelT w="88900" h="88900"/>
          </a:sp3d>
        </p:spPr>
        <p:txBody>
          <a:bodyPr lIns="0" tIns="0" rIns="0" bIns="0" anchor="ctr"/>
          <a:lstStyle/>
          <a:p>
            <a:pPr algn="ctr" defTabSz="642566">
              <a:defRPr/>
            </a:pPr>
            <a:r>
              <a:rPr lang="en-US" sz="1300" b="1" dirty="0">
                <a:solidFill>
                  <a:srgbClr val="FFFFFF"/>
                </a:solidFill>
                <a:latin typeface="Arial" charset="0"/>
                <a:ea typeface="ＭＳ Ｐゴシック"/>
                <a:cs typeface="ＭＳ Ｐゴシック"/>
              </a:rPr>
              <a:t>2</a:t>
            </a:r>
          </a:p>
        </p:txBody>
      </p:sp>
      <p:sp>
        <p:nvSpPr>
          <p:cNvPr id="74" name="Oval 73"/>
          <p:cNvSpPr/>
          <p:nvPr/>
        </p:nvSpPr>
        <p:spPr bwMode="auto">
          <a:xfrm>
            <a:off x="5673933" y="3650499"/>
            <a:ext cx="359990" cy="360468"/>
          </a:xfrm>
          <a:prstGeom prst="ellipse">
            <a:avLst/>
          </a:prstGeom>
          <a:solidFill>
            <a:srgbClr val="5B8F22"/>
          </a:solidFill>
          <a:ln w="9525" cap="flat" cmpd="sng" algn="ctr">
            <a:noFill/>
            <a:prstDash val="solid"/>
            <a:round/>
            <a:headEnd type="none" w="med" len="med"/>
            <a:tailEnd type="none" w="med" len="med"/>
          </a:ln>
          <a:effectLst/>
          <a:scene3d>
            <a:camera prst="orthographicFront">
              <a:rot lat="0" lon="0" rev="0"/>
            </a:camera>
            <a:lightRig rig="contrasting" dir="t">
              <a:rot lat="0" lon="0" rev="1500000"/>
            </a:lightRig>
          </a:scene3d>
          <a:sp3d prstMaterial="metal">
            <a:bevelT w="88900" h="88900"/>
          </a:sp3d>
        </p:spPr>
        <p:txBody>
          <a:bodyPr lIns="0" tIns="0" rIns="0" bIns="0" anchor="ctr"/>
          <a:lstStyle/>
          <a:p>
            <a:pPr algn="ctr" defTabSz="642566">
              <a:defRPr/>
            </a:pPr>
            <a:r>
              <a:rPr lang="en-US" sz="1300" b="1" dirty="0">
                <a:solidFill>
                  <a:srgbClr val="FFFFFF"/>
                </a:solidFill>
                <a:latin typeface="Arial" charset="0"/>
                <a:ea typeface="ＭＳ Ｐゴシック"/>
                <a:cs typeface="ＭＳ Ｐゴシック"/>
              </a:rPr>
              <a:t>3</a:t>
            </a:r>
          </a:p>
        </p:txBody>
      </p:sp>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title" idx="4294967295"/>
          </p:nvPr>
        </p:nvSpPr>
        <p:spPr/>
        <p:txBody>
          <a:bodyPr lIns="91429" tIns="45715" rIns="91429" bIns="45715"/>
          <a:lstStyle/>
          <a:p>
            <a:r>
              <a:rPr lang="en-US" smtClean="0"/>
              <a:t>A closer look at settlement</a:t>
            </a:r>
          </a:p>
        </p:txBody>
      </p:sp>
      <p:sp>
        <p:nvSpPr>
          <p:cNvPr id="18435" name="Text Placeholder 2"/>
          <p:cNvSpPr>
            <a:spLocks noGrp="1"/>
          </p:cNvSpPr>
          <p:nvPr>
            <p:ph idx="4294967295"/>
          </p:nvPr>
        </p:nvSpPr>
        <p:spPr>
          <a:xfrm>
            <a:off x="457200" y="1600200"/>
            <a:ext cx="8229600" cy="482600"/>
          </a:xfrm>
        </p:spPr>
        <p:txBody>
          <a:bodyPr lIns="91429" tIns="45715" rIns="91429" bIns="45715"/>
          <a:lstStyle/>
          <a:p>
            <a:pPr defTabSz="320675">
              <a:buFont typeface="Lucida Grande" pitchFamily="-107" charset="0"/>
              <a:buNone/>
            </a:pPr>
            <a:r>
              <a:rPr lang="en-US" b="1" smtClean="0">
                <a:solidFill>
                  <a:srgbClr val="983222"/>
                </a:solidFill>
              </a:rPr>
              <a:t>What’s eligible for electronic conversion?</a:t>
            </a:r>
          </a:p>
          <a:p>
            <a:pPr defTabSz="320675"/>
            <a:endParaRPr lang="en-US" smtClean="0"/>
          </a:p>
        </p:txBody>
      </p:sp>
      <p:sp>
        <p:nvSpPr>
          <p:cNvPr id="18" name="Date Placeholder 17"/>
          <p:cNvSpPr txBox="1">
            <a:spLocks noGrp="1"/>
          </p:cNvSpPr>
          <p:nvPr/>
        </p:nvSpPr>
        <p:spPr>
          <a:xfrm>
            <a:off x="457200" y="6356350"/>
            <a:ext cx="2862263" cy="365125"/>
          </a:xfrm>
          <a:prstGeom prst="rect">
            <a:avLst/>
          </a:prstGeom>
          <a:noFill/>
        </p:spPr>
        <p:txBody>
          <a:bodyPr lIns="91429" tIns="45715" rIns="91429" bIns="45715" anchor="ctr"/>
          <a:lstStyle/>
          <a:p>
            <a:pPr defTabSz="914400" fontAlgn="auto">
              <a:spcBef>
                <a:spcPts val="0"/>
              </a:spcBef>
              <a:spcAft>
                <a:spcPts val="0"/>
              </a:spcAft>
              <a:defRPr/>
            </a:pPr>
            <a:r>
              <a:rPr lang="en-US" sz="900" dirty="0">
                <a:solidFill>
                  <a:schemeClr val="tx1">
                    <a:tint val="75000"/>
                  </a:schemeClr>
                </a:solidFill>
                <a:latin typeface="Arial"/>
                <a:ea typeface="+mn-ea"/>
              </a:rPr>
              <a:t>Bank of America Merchant Services</a:t>
            </a:r>
          </a:p>
        </p:txBody>
      </p:sp>
      <p:sp>
        <p:nvSpPr>
          <p:cNvPr id="18437" name="Slide Number Placeholder 18"/>
          <p:cNvSpPr txBox="1">
            <a:spLocks noGrp="1"/>
          </p:cNvSpPr>
          <p:nvPr/>
        </p:nvSpPr>
        <p:spPr bwMode="auto">
          <a:xfrm>
            <a:off x="6553200" y="6356350"/>
            <a:ext cx="2133600" cy="365125"/>
          </a:xfrm>
          <a:prstGeom prst="rect">
            <a:avLst/>
          </a:prstGeom>
          <a:noFill/>
          <a:ln w="9525">
            <a:noFill/>
            <a:miter lim="800000"/>
            <a:headEnd/>
            <a:tailEnd/>
          </a:ln>
        </p:spPr>
        <p:txBody>
          <a:bodyPr lIns="91429" tIns="45715" rIns="91429" bIns="45715" anchor="ctr"/>
          <a:lstStyle/>
          <a:p>
            <a:pPr algn="r" defTabSz="914400"/>
            <a:fld id="{C3631FD0-9A83-415D-9894-4FDB33E89C30}" type="slidenum">
              <a:rPr lang="en-US" sz="900">
                <a:solidFill>
                  <a:srgbClr val="898989"/>
                </a:solidFill>
              </a:rPr>
              <a:pPr algn="r" defTabSz="914400"/>
              <a:t>32</a:t>
            </a:fld>
            <a:endParaRPr lang="en-US" sz="900">
              <a:solidFill>
                <a:srgbClr val="898989"/>
              </a:solidFill>
            </a:endParaRPr>
          </a:p>
        </p:txBody>
      </p:sp>
      <p:sp>
        <p:nvSpPr>
          <p:cNvPr id="18438" name="Rectangle 41"/>
          <p:cNvSpPr>
            <a:spLocks noChangeArrowheads="1"/>
          </p:cNvSpPr>
          <p:nvPr/>
        </p:nvSpPr>
        <p:spPr bwMode="auto">
          <a:xfrm flipH="1">
            <a:off x="3468688" y="2098675"/>
            <a:ext cx="2695575" cy="3989388"/>
          </a:xfrm>
          <a:prstGeom prst="rect">
            <a:avLst/>
          </a:prstGeom>
          <a:gradFill rotWithShape="0">
            <a:gsLst>
              <a:gs pos="0">
                <a:srgbClr val="BFBFBF"/>
              </a:gs>
              <a:gs pos="100000">
                <a:srgbClr val="D9D9D9">
                  <a:alpha val="20000"/>
                </a:srgbClr>
              </a:gs>
            </a:gsLst>
            <a:lin ang="5400000"/>
          </a:gradFill>
          <a:ln w="9525">
            <a:noFill/>
            <a:miter lim="800000"/>
            <a:headEnd/>
            <a:tailEnd/>
          </a:ln>
        </p:spPr>
        <p:txBody>
          <a:bodyPr/>
          <a:lstStyle/>
          <a:p>
            <a:pPr defTabSz="914400"/>
            <a:r>
              <a:rPr lang="en-US" sz="1600" b="1">
                <a:solidFill>
                  <a:srgbClr val="58595B"/>
                </a:solidFill>
              </a:rPr>
              <a:t>Convert with setup changes (drop to draft)</a:t>
            </a:r>
          </a:p>
        </p:txBody>
      </p:sp>
      <p:sp>
        <p:nvSpPr>
          <p:cNvPr id="29" name="Rectangle 41"/>
          <p:cNvSpPr>
            <a:spLocks noChangeArrowheads="1"/>
          </p:cNvSpPr>
          <p:nvPr/>
        </p:nvSpPr>
        <p:spPr bwMode="auto">
          <a:xfrm>
            <a:off x="6396038" y="2093913"/>
            <a:ext cx="1866900" cy="3989387"/>
          </a:xfrm>
          <a:prstGeom prst="rect">
            <a:avLst/>
          </a:prstGeom>
          <a:gradFill>
            <a:gsLst>
              <a:gs pos="0">
                <a:schemeClr val="bg1">
                  <a:lumMod val="75000"/>
                </a:schemeClr>
              </a:gs>
              <a:gs pos="100000">
                <a:schemeClr val="bg1">
                  <a:lumMod val="85000"/>
                  <a:alpha val="20000"/>
                </a:schemeClr>
              </a:gs>
            </a:gsLst>
            <a:lin ang="5400000" scaled="0"/>
          </a:gradFill>
          <a:ln w="9525" algn="ctr">
            <a:noFill/>
            <a:miter lim="800000"/>
            <a:headEnd/>
            <a:tailEnd/>
          </a:ln>
          <a:effectLst/>
        </p:spPr>
        <p:txBody>
          <a:bodyPr/>
          <a:lstStyle/>
          <a:p>
            <a:pPr defTabSz="914400">
              <a:defRPr/>
            </a:pPr>
            <a:r>
              <a:rPr lang="en-US" sz="1600" b="1" dirty="0">
                <a:solidFill>
                  <a:srgbClr val="58595B"/>
                </a:solidFill>
                <a:latin typeface="Arial" charset="0"/>
                <a:ea typeface="ＭＳ Ｐゴシック"/>
                <a:cs typeface="ＭＳ Ｐゴシック"/>
              </a:rPr>
              <a:t>Can’t convert </a:t>
            </a:r>
            <a:br>
              <a:rPr lang="en-US" sz="1600" b="1" dirty="0">
                <a:solidFill>
                  <a:srgbClr val="58595B"/>
                </a:solidFill>
                <a:latin typeface="Arial" charset="0"/>
                <a:ea typeface="ＭＳ Ｐゴシック"/>
                <a:cs typeface="ＭＳ Ｐゴシック"/>
              </a:rPr>
            </a:br>
            <a:r>
              <a:rPr lang="en-US" sz="1600" b="1" dirty="0">
                <a:solidFill>
                  <a:srgbClr val="58595B"/>
                </a:solidFill>
                <a:latin typeface="Arial" charset="0"/>
                <a:ea typeface="ＭＳ Ｐゴシック"/>
                <a:cs typeface="ＭＳ Ｐゴシック"/>
              </a:rPr>
              <a:t>today</a:t>
            </a:r>
          </a:p>
        </p:txBody>
      </p:sp>
      <p:sp>
        <p:nvSpPr>
          <p:cNvPr id="18440" name="AutoShape 15"/>
          <p:cNvSpPr>
            <a:spLocks noChangeArrowheads="1"/>
          </p:cNvSpPr>
          <p:nvPr/>
        </p:nvSpPr>
        <p:spPr bwMode="auto">
          <a:xfrm>
            <a:off x="6513513" y="3057525"/>
            <a:ext cx="1635125" cy="681038"/>
          </a:xfrm>
          <a:prstGeom prst="roundRect">
            <a:avLst>
              <a:gd name="adj" fmla="val 17403"/>
            </a:avLst>
          </a:prstGeom>
          <a:solidFill>
            <a:srgbClr val="5B8F22"/>
          </a:solidFill>
          <a:ln w="9525">
            <a:noFill/>
            <a:round/>
            <a:headEnd/>
            <a:tailEnd/>
          </a:ln>
        </p:spPr>
        <p:txBody>
          <a:bodyPr wrap="none" anchor="ctr"/>
          <a:lstStyle/>
          <a:p>
            <a:pPr algn="ctr" defTabSz="914400"/>
            <a:r>
              <a:rPr lang="en-US" sz="1200">
                <a:solidFill>
                  <a:schemeClr val="bg1"/>
                </a:solidFill>
              </a:rPr>
              <a:t>Money orders</a:t>
            </a:r>
          </a:p>
        </p:txBody>
      </p:sp>
      <p:sp>
        <p:nvSpPr>
          <p:cNvPr id="18441" name="AutoShape 15"/>
          <p:cNvSpPr>
            <a:spLocks noChangeArrowheads="1"/>
          </p:cNvSpPr>
          <p:nvPr/>
        </p:nvSpPr>
        <p:spPr bwMode="auto">
          <a:xfrm>
            <a:off x="6513513" y="3994150"/>
            <a:ext cx="1635125" cy="681038"/>
          </a:xfrm>
          <a:prstGeom prst="roundRect">
            <a:avLst>
              <a:gd name="adj" fmla="val 17403"/>
            </a:avLst>
          </a:prstGeom>
          <a:solidFill>
            <a:srgbClr val="5B8F22"/>
          </a:solidFill>
          <a:ln w="9525">
            <a:noFill/>
            <a:round/>
            <a:headEnd/>
            <a:tailEnd/>
          </a:ln>
        </p:spPr>
        <p:txBody>
          <a:bodyPr wrap="none" anchor="ctr"/>
          <a:lstStyle/>
          <a:p>
            <a:pPr algn="ctr" defTabSz="914400"/>
            <a:r>
              <a:rPr lang="en-US" sz="1200">
                <a:solidFill>
                  <a:schemeClr val="bg1"/>
                </a:solidFill>
              </a:rPr>
              <a:t>Payroll/ </a:t>
            </a:r>
            <a:br>
              <a:rPr lang="en-US" sz="1200">
                <a:solidFill>
                  <a:schemeClr val="bg1"/>
                </a:solidFill>
              </a:rPr>
            </a:br>
            <a:r>
              <a:rPr lang="en-US" sz="1200">
                <a:solidFill>
                  <a:schemeClr val="bg1"/>
                </a:solidFill>
              </a:rPr>
              <a:t>government</a:t>
            </a:r>
          </a:p>
        </p:txBody>
      </p:sp>
      <p:sp>
        <p:nvSpPr>
          <p:cNvPr id="18442" name="AutoShape 15"/>
          <p:cNvSpPr>
            <a:spLocks noChangeArrowheads="1"/>
          </p:cNvSpPr>
          <p:nvPr/>
        </p:nvSpPr>
        <p:spPr bwMode="auto">
          <a:xfrm>
            <a:off x="6500813" y="4953000"/>
            <a:ext cx="1635125" cy="681038"/>
          </a:xfrm>
          <a:prstGeom prst="roundRect">
            <a:avLst>
              <a:gd name="adj" fmla="val 18648"/>
            </a:avLst>
          </a:prstGeom>
          <a:solidFill>
            <a:srgbClr val="5B8F22"/>
          </a:solidFill>
          <a:ln w="9525">
            <a:noFill/>
            <a:round/>
            <a:headEnd/>
            <a:tailEnd/>
          </a:ln>
        </p:spPr>
        <p:txBody>
          <a:bodyPr wrap="none" anchor="ctr"/>
          <a:lstStyle/>
          <a:p>
            <a:pPr algn="ctr" defTabSz="914400"/>
            <a:r>
              <a:rPr lang="en-US" sz="1200">
                <a:solidFill>
                  <a:schemeClr val="bg1"/>
                </a:solidFill>
              </a:rPr>
              <a:t>Other</a:t>
            </a:r>
            <a:r>
              <a:rPr lang="en-US" sz="1200" baseline="30000">
                <a:solidFill>
                  <a:schemeClr val="bg1"/>
                </a:solidFill>
              </a:rPr>
              <a:t>1</a:t>
            </a:r>
          </a:p>
        </p:txBody>
      </p:sp>
      <p:sp>
        <p:nvSpPr>
          <p:cNvPr id="18443" name="AutoShape 15"/>
          <p:cNvSpPr>
            <a:spLocks noChangeArrowheads="1"/>
          </p:cNvSpPr>
          <p:nvPr/>
        </p:nvSpPr>
        <p:spPr bwMode="auto">
          <a:xfrm>
            <a:off x="3629025" y="3057525"/>
            <a:ext cx="1635125" cy="681038"/>
          </a:xfrm>
          <a:prstGeom prst="roundRect">
            <a:avLst>
              <a:gd name="adj" fmla="val 12431"/>
            </a:avLst>
          </a:prstGeom>
          <a:solidFill>
            <a:srgbClr val="573161"/>
          </a:solidFill>
          <a:ln w="9525">
            <a:noFill/>
            <a:round/>
            <a:headEnd/>
            <a:tailEnd/>
          </a:ln>
        </p:spPr>
        <p:txBody>
          <a:bodyPr wrap="none" anchor="ctr"/>
          <a:lstStyle/>
          <a:p>
            <a:pPr algn="ctr" defTabSz="914400"/>
            <a:r>
              <a:rPr lang="en-US" sz="1200">
                <a:solidFill>
                  <a:schemeClr val="bg1"/>
                </a:solidFill>
              </a:rPr>
              <a:t>Corp checks (contain </a:t>
            </a:r>
          </a:p>
          <a:p>
            <a:pPr algn="ctr" defTabSz="914400"/>
            <a:r>
              <a:rPr lang="en-US" sz="1200">
                <a:solidFill>
                  <a:schemeClr val="bg1"/>
                </a:solidFill>
              </a:rPr>
              <a:t>auxiliary on-us field)</a:t>
            </a:r>
          </a:p>
        </p:txBody>
      </p:sp>
      <p:sp>
        <p:nvSpPr>
          <p:cNvPr id="18444" name="AutoShape 15"/>
          <p:cNvSpPr>
            <a:spLocks noChangeArrowheads="1"/>
          </p:cNvSpPr>
          <p:nvPr/>
        </p:nvSpPr>
        <p:spPr bwMode="auto">
          <a:xfrm>
            <a:off x="3629025" y="3994150"/>
            <a:ext cx="1635125" cy="681038"/>
          </a:xfrm>
          <a:prstGeom prst="roundRect">
            <a:avLst>
              <a:gd name="adj" fmla="val 17403"/>
            </a:avLst>
          </a:prstGeom>
          <a:solidFill>
            <a:srgbClr val="573161"/>
          </a:solidFill>
          <a:ln w="9525">
            <a:noFill/>
            <a:round/>
            <a:headEnd/>
            <a:tailEnd/>
          </a:ln>
        </p:spPr>
        <p:txBody>
          <a:bodyPr wrap="none" anchor="ctr"/>
          <a:lstStyle/>
          <a:p>
            <a:pPr algn="ctr" defTabSz="914400"/>
            <a:r>
              <a:rPr lang="en-US" sz="1200">
                <a:solidFill>
                  <a:schemeClr val="bg1"/>
                </a:solidFill>
              </a:rPr>
              <a:t>Temporary checks</a:t>
            </a:r>
          </a:p>
        </p:txBody>
      </p:sp>
      <p:sp>
        <p:nvSpPr>
          <p:cNvPr id="18445" name="AutoShape 15"/>
          <p:cNvSpPr>
            <a:spLocks noChangeArrowheads="1"/>
          </p:cNvSpPr>
          <p:nvPr/>
        </p:nvSpPr>
        <p:spPr bwMode="auto">
          <a:xfrm>
            <a:off x="3616325" y="4953000"/>
            <a:ext cx="1636713" cy="681038"/>
          </a:xfrm>
          <a:prstGeom prst="roundRect">
            <a:avLst>
              <a:gd name="adj" fmla="val 13676"/>
            </a:avLst>
          </a:prstGeom>
          <a:solidFill>
            <a:srgbClr val="573161"/>
          </a:solidFill>
          <a:ln w="9525">
            <a:noFill/>
            <a:round/>
            <a:headEnd/>
            <a:tailEnd/>
          </a:ln>
        </p:spPr>
        <p:txBody>
          <a:bodyPr wrap="none" anchor="ctr"/>
          <a:lstStyle/>
          <a:p>
            <a:pPr algn="ctr" defTabSz="914400"/>
            <a:r>
              <a:rPr lang="en-US" sz="1200">
                <a:solidFill>
                  <a:schemeClr val="bg1"/>
                </a:solidFill>
              </a:rPr>
              <a:t>Personal checks </a:t>
            </a:r>
          </a:p>
          <a:p>
            <a:pPr algn="ctr" defTabSz="914400"/>
            <a:r>
              <a:rPr lang="en-US" sz="1200">
                <a:solidFill>
                  <a:schemeClr val="bg1"/>
                </a:solidFill>
              </a:rPr>
              <a:t>(non-ACH banks)</a:t>
            </a:r>
          </a:p>
        </p:txBody>
      </p:sp>
      <p:sp>
        <p:nvSpPr>
          <p:cNvPr id="47" name="Rectangle 46"/>
          <p:cNvSpPr>
            <a:spLocks noChangeArrowheads="1"/>
          </p:cNvSpPr>
          <p:nvPr/>
        </p:nvSpPr>
        <p:spPr bwMode="auto">
          <a:xfrm>
            <a:off x="630238" y="2098675"/>
            <a:ext cx="2544762" cy="3989388"/>
          </a:xfrm>
          <a:prstGeom prst="rect">
            <a:avLst/>
          </a:prstGeom>
          <a:gradFill>
            <a:gsLst>
              <a:gs pos="0">
                <a:schemeClr val="bg1">
                  <a:lumMod val="75000"/>
                </a:schemeClr>
              </a:gs>
              <a:gs pos="100000">
                <a:schemeClr val="bg1">
                  <a:lumMod val="85000"/>
                  <a:alpha val="20000"/>
                </a:schemeClr>
              </a:gs>
            </a:gsLst>
            <a:lin ang="5400000" scaled="0"/>
          </a:gradFill>
          <a:ln w="9525" algn="ctr">
            <a:noFill/>
            <a:miter lim="800000"/>
            <a:headEnd/>
            <a:tailEnd/>
          </a:ln>
          <a:effectLst/>
        </p:spPr>
        <p:txBody>
          <a:bodyPr/>
          <a:lstStyle/>
          <a:p>
            <a:pPr defTabSz="914400">
              <a:defRPr/>
            </a:pPr>
            <a:r>
              <a:rPr lang="en-US" sz="1600" b="1" dirty="0">
                <a:solidFill>
                  <a:srgbClr val="58595B"/>
                </a:solidFill>
                <a:latin typeface="Arial" charset="0"/>
                <a:ea typeface="ＭＳ Ｐゴシック"/>
                <a:cs typeface="ＭＳ Ｐゴシック"/>
              </a:rPr>
              <a:t>Convert automatically — about 98% of checks</a:t>
            </a:r>
          </a:p>
        </p:txBody>
      </p:sp>
      <p:sp>
        <p:nvSpPr>
          <p:cNvPr id="18447" name="AutoShape 15"/>
          <p:cNvSpPr>
            <a:spLocks noChangeArrowheads="1"/>
          </p:cNvSpPr>
          <p:nvPr/>
        </p:nvSpPr>
        <p:spPr bwMode="auto">
          <a:xfrm>
            <a:off x="754063" y="3235325"/>
            <a:ext cx="1635125" cy="900113"/>
          </a:xfrm>
          <a:prstGeom prst="roundRect">
            <a:avLst>
              <a:gd name="adj" fmla="val 13171"/>
            </a:avLst>
          </a:prstGeom>
          <a:solidFill>
            <a:srgbClr val="196984"/>
          </a:solidFill>
          <a:ln w="9525">
            <a:noFill/>
            <a:round/>
            <a:headEnd/>
            <a:tailEnd/>
          </a:ln>
        </p:spPr>
        <p:txBody>
          <a:bodyPr wrap="none" anchor="ctr"/>
          <a:lstStyle/>
          <a:p>
            <a:pPr algn="ctr" defTabSz="914400"/>
            <a:r>
              <a:rPr lang="en-US" sz="1200">
                <a:solidFill>
                  <a:schemeClr val="bg1"/>
                </a:solidFill>
              </a:rPr>
              <a:t>Personal checks </a:t>
            </a:r>
            <a:br>
              <a:rPr lang="en-US" sz="1200">
                <a:solidFill>
                  <a:schemeClr val="bg1"/>
                </a:solidFill>
              </a:rPr>
            </a:br>
            <a:r>
              <a:rPr lang="en-US" sz="1200">
                <a:solidFill>
                  <a:schemeClr val="bg1"/>
                </a:solidFill>
              </a:rPr>
              <a:t>under $25k</a:t>
            </a:r>
          </a:p>
          <a:p>
            <a:pPr algn="ctr" defTabSz="914400"/>
            <a:r>
              <a:rPr lang="en-US" sz="1200">
                <a:solidFill>
                  <a:schemeClr val="bg1"/>
                </a:solidFill>
              </a:rPr>
              <a:t>(ACH banks)</a:t>
            </a:r>
          </a:p>
        </p:txBody>
      </p:sp>
      <p:sp>
        <p:nvSpPr>
          <p:cNvPr id="18448" name="AutoShape 15"/>
          <p:cNvSpPr>
            <a:spLocks noChangeArrowheads="1"/>
          </p:cNvSpPr>
          <p:nvPr/>
        </p:nvSpPr>
        <p:spPr bwMode="auto">
          <a:xfrm>
            <a:off x="754063" y="4397375"/>
            <a:ext cx="1635125" cy="898525"/>
          </a:xfrm>
          <a:prstGeom prst="roundRect">
            <a:avLst>
              <a:gd name="adj" fmla="val 10366"/>
            </a:avLst>
          </a:prstGeom>
          <a:solidFill>
            <a:srgbClr val="196984"/>
          </a:solidFill>
          <a:ln w="9525">
            <a:noFill/>
            <a:round/>
            <a:headEnd/>
            <a:tailEnd/>
          </a:ln>
        </p:spPr>
        <p:txBody>
          <a:bodyPr wrap="none" anchor="ctr"/>
          <a:lstStyle/>
          <a:p>
            <a:pPr algn="ctr" defTabSz="914400"/>
            <a:r>
              <a:rPr lang="en-US" sz="1200">
                <a:solidFill>
                  <a:schemeClr val="bg1"/>
                </a:solidFill>
              </a:rPr>
              <a:t>Business checks </a:t>
            </a:r>
            <a:br>
              <a:rPr lang="en-US" sz="1200">
                <a:solidFill>
                  <a:schemeClr val="bg1"/>
                </a:solidFill>
              </a:rPr>
            </a:br>
            <a:r>
              <a:rPr lang="en-US" sz="1200">
                <a:solidFill>
                  <a:schemeClr val="bg1"/>
                </a:solidFill>
              </a:rPr>
              <a:t>under $25k</a:t>
            </a:r>
          </a:p>
          <a:p>
            <a:pPr algn="ctr" defTabSz="914400"/>
            <a:r>
              <a:rPr lang="en-US" sz="1200">
                <a:solidFill>
                  <a:schemeClr val="bg1"/>
                </a:solidFill>
              </a:rPr>
              <a:t>(without </a:t>
            </a:r>
            <a:br>
              <a:rPr lang="en-US" sz="1200">
                <a:solidFill>
                  <a:schemeClr val="bg1"/>
                </a:solidFill>
              </a:rPr>
            </a:br>
            <a:r>
              <a:rPr lang="en-US" sz="1200">
                <a:solidFill>
                  <a:schemeClr val="bg1"/>
                </a:solidFill>
              </a:rPr>
              <a:t>auxiliary on-us field)</a:t>
            </a:r>
          </a:p>
        </p:txBody>
      </p:sp>
      <p:sp>
        <p:nvSpPr>
          <p:cNvPr id="18449" name="TextBox 40"/>
          <p:cNvSpPr txBox="1">
            <a:spLocks noChangeArrowheads="1"/>
          </p:cNvSpPr>
          <p:nvPr/>
        </p:nvSpPr>
        <p:spPr bwMode="auto">
          <a:xfrm>
            <a:off x="403225" y="5995988"/>
            <a:ext cx="7950200" cy="400050"/>
          </a:xfrm>
          <a:prstGeom prst="rect">
            <a:avLst/>
          </a:prstGeom>
          <a:noFill/>
          <a:ln w="9525">
            <a:noFill/>
            <a:miter lim="800000"/>
            <a:headEnd/>
            <a:tailEnd/>
          </a:ln>
        </p:spPr>
        <p:txBody>
          <a:bodyPr lIns="91418" tIns="45710" rIns="91418" bIns="45710">
            <a:spAutoFit/>
          </a:bodyPr>
          <a:lstStyle/>
          <a:p>
            <a:pPr marL="41275" indent="-41275" defTabSz="914400"/>
            <a:r>
              <a:rPr lang="en-US" sz="1000" baseline="30000">
                <a:solidFill>
                  <a:srgbClr val="58595B"/>
                </a:solidFill>
              </a:rPr>
              <a:t>1 </a:t>
            </a:r>
            <a:r>
              <a:rPr lang="en-US" sz="1000">
                <a:solidFill>
                  <a:srgbClr val="58595B"/>
                </a:solidFill>
              </a:rPr>
              <a:t>Check types that can’t be converted to ACH: U.S. Treasury/Federal Reserve, travelers, third-party, credit card, line of credit, cashiers, non-U.S. banks, amounts &gt; $25,000.</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6"/>
          <p:cNvSpPr>
            <a:spLocks noGrp="1"/>
          </p:cNvSpPr>
          <p:nvPr>
            <p:ph type="title" idx="4294967295"/>
          </p:nvPr>
        </p:nvSpPr>
        <p:spPr/>
        <p:txBody>
          <a:bodyPr lIns="91429" tIns="45715" rIns="91429" bIns="45715"/>
          <a:lstStyle/>
          <a:p>
            <a:r>
              <a:rPr lang="en-US" smtClean="0"/>
              <a:t>Spotlight on ACH administrative returns handling</a:t>
            </a:r>
          </a:p>
        </p:txBody>
      </p:sp>
      <p:sp>
        <p:nvSpPr>
          <p:cNvPr id="19459" name="Content Placeholder 8"/>
          <p:cNvSpPr>
            <a:spLocks noGrp="1"/>
          </p:cNvSpPr>
          <p:nvPr>
            <p:ph idx="4294967295"/>
          </p:nvPr>
        </p:nvSpPr>
        <p:spPr/>
        <p:txBody>
          <a:bodyPr lIns="91429" tIns="45715" rIns="91429" bIns="45715"/>
          <a:lstStyle/>
          <a:p>
            <a:pPr defTabSz="320675">
              <a:buFont typeface="Lucida Grande" pitchFamily="-107" charset="0"/>
              <a:buNone/>
            </a:pPr>
            <a:r>
              <a:rPr lang="en-US" b="1" smtClean="0">
                <a:solidFill>
                  <a:srgbClr val="983222"/>
                </a:solidFill>
              </a:rPr>
              <a:t>A “hidden” competitive advantage</a:t>
            </a:r>
          </a:p>
          <a:p>
            <a:pPr defTabSz="320675"/>
            <a:r>
              <a:rPr lang="en-US" smtClean="0"/>
              <a:t>What is an administrative return?</a:t>
            </a:r>
          </a:p>
          <a:p>
            <a:pPr marL="390525" lvl="1" indent="-133350" defTabSz="320675"/>
            <a:r>
              <a:rPr lang="en-US" smtClean="0"/>
              <a:t>A non-bankable item – bank can’t </a:t>
            </a:r>
            <a:br>
              <a:rPr lang="en-US" smtClean="0"/>
            </a:br>
            <a:r>
              <a:rPr lang="en-US" smtClean="0"/>
              <a:t>locate account number or it’s </a:t>
            </a:r>
            <a:br>
              <a:rPr lang="en-US" smtClean="0"/>
            </a:br>
            <a:r>
              <a:rPr lang="en-US" smtClean="0"/>
              <a:t>invalid/doesn’t exist</a:t>
            </a:r>
          </a:p>
          <a:p>
            <a:pPr marL="390525" lvl="1" indent="-133350" defTabSz="320675"/>
            <a:r>
              <a:rPr lang="en-US" smtClean="0"/>
              <a:t>Often fraud</a:t>
            </a:r>
          </a:p>
          <a:p>
            <a:pPr marL="390525" lvl="1" indent="-133350" defTabSz="320675"/>
            <a:r>
              <a:rPr lang="en-US" smtClean="0"/>
              <a:t>When not fraud, occurs due to MICR </a:t>
            </a:r>
            <a:br>
              <a:rPr lang="en-US" smtClean="0"/>
            </a:br>
            <a:r>
              <a:rPr lang="en-US" smtClean="0"/>
              <a:t>misreads, parsing or conversion errors </a:t>
            </a:r>
          </a:p>
          <a:p>
            <a:pPr defTabSz="320675"/>
            <a:r>
              <a:rPr lang="en-US" smtClean="0"/>
              <a:t>How TeleCheck prevents </a:t>
            </a:r>
            <a:br>
              <a:rPr lang="en-US" smtClean="0"/>
            </a:br>
            <a:r>
              <a:rPr lang="en-US" smtClean="0"/>
              <a:t>administrative returns</a:t>
            </a:r>
          </a:p>
          <a:p>
            <a:pPr marL="390525" lvl="1" indent="-133350" defTabSz="320675"/>
            <a:r>
              <a:rPr lang="en-US" smtClean="0"/>
              <a:t>Effective MICR parsing, business rules </a:t>
            </a:r>
            <a:br>
              <a:rPr lang="en-US" smtClean="0"/>
            </a:br>
            <a:r>
              <a:rPr lang="en-US" smtClean="0"/>
              <a:t>and logic – learned through 10-plus years experience</a:t>
            </a:r>
          </a:p>
          <a:p>
            <a:pPr marL="390525" lvl="1" indent="-133350" defTabSz="320675"/>
            <a:r>
              <a:rPr lang="en-US" smtClean="0"/>
              <a:t>Our admin return rate is industry-leading</a:t>
            </a:r>
          </a:p>
          <a:p>
            <a:pPr marL="390525" lvl="1" indent="-133350" defTabSz="320675"/>
            <a:endParaRPr lang="en-US" smtClean="0"/>
          </a:p>
        </p:txBody>
      </p:sp>
      <p:sp>
        <p:nvSpPr>
          <p:cNvPr id="9" name="Date Placeholder 8"/>
          <p:cNvSpPr txBox="1">
            <a:spLocks noGrp="1"/>
          </p:cNvSpPr>
          <p:nvPr/>
        </p:nvSpPr>
        <p:spPr>
          <a:xfrm>
            <a:off x="457200" y="6356350"/>
            <a:ext cx="2862263" cy="365125"/>
          </a:xfrm>
          <a:prstGeom prst="rect">
            <a:avLst/>
          </a:prstGeom>
          <a:noFill/>
        </p:spPr>
        <p:txBody>
          <a:bodyPr lIns="91429" tIns="45715" rIns="91429" bIns="45715" anchor="ctr"/>
          <a:lstStyle/>
          <a:p>
            <a:pPr defTabSz="914400" fontAlgn="auto">
              <a:spcBef>
                <a:spcPts val="0"/>
              </a:spcBef>
              <a:spcAft>
                <a:spcPts val="0"/>
              </a:spcAft>
              <a:defRPr/>
            </a:pPr>
            <a:r>
              <a:rPr lang="en-US" sz="900" dirty="0">
                <a:solidFill>
                  <a:schemeClr val="tx1">
                    <a:tint val="75000"/>
                  </a:schemeClr>
                </a:solidFill>
                <a:latin typeface="Arial"/>
                <a:ea typeface="+mn-ea"/>
              </a:rPr>
              <a:t>Bank of America Merchant Services</a:t>
            </a:r>
          </a:p>
        </p:txBody>
      </p:sp>
      <p:sp>
        <p:nvSpPr>
          <p:cNvPr id="19461" name="Slide Number Placeholder 11"/>
          <p:cNvSpPr txBox="1">
            <a:spLocks noGrp="1"/>
          </p:cNvSpPr>
          <p:nvPr/>
        </p:nvSpPr>
        <p:spPr bwMode="auto">
          <a:xfrm>
            <a:off x="6553200" y="6356350"/>
            <a:ext cx="2133600" cy="365125"/>
          </a:xfrm>
          <a:prstGeom prst="rect">
            <a:avLst/>
          </a:prstGeom>
          <a:noFill/>
          <a:ln w="9525">
            <a:noFill/>
            <a:miter lim="800000"/>
            <a:headEnd/>
            <a:tailEnd/>
          </a:ln>
        </p:spPr>
        <p:txBody>
          <a:bodyPr lIns="91429" tIns="45715" rIns="91429" bIns="45715" anchor="ctr"/>
          <a:lstStyle/>
          <a:p>
            <a:pPr algn="r" defTabSz="914400"/>
            <a:fld id="{8BF55550-922D-431F-8764-0895BBAF0F48}" type="slidenum">
              <a:rPr lang="en-US" sz="900">
                <a:solidFill>
                  <a:srgbClr val="898989"/>
                </a:solidFill>
              </a:rPr>
              <a:pPr algn="r" defTabSz="914400"/>
              <a:t>33</a:t>
            </a:fld>
            <a:endParaRPr lang="en-US" sz="900">
              <a:solidFill>
                <a:srgbClr val="898989"/>
              </a:solidFill>
            </a:endParaRPr>
          </a:p>
        </p:txBody>
      </p:sp>
      <p:graphicFrame>
        <p:nvGraphicFramePr>
          <p:cNvPr id="7" name="Table 6"/>
          <p:cNvGraphicFramePr>
            <a:graphicFrameLocks noGrp="1"/>
          </p:cNvGraphicFramePr>
          <p:nvPr/>
        </p:nvGraphicFramePr>
        <p:xfrm>
          <a:off x="4548188" y="1512888"/>
          <a:ext cx="4148137" cy="3079750"/>
        </p:xfrm>
        <a:graphic>
          <a:graphicData uri="http://schemas.openxmlformats.org/drawingml/2006/table">
            <a:tbl>
              <a:tblPr/>
              <a:tblGrid>
                <a:gridCol w="1704975"/>
                <a:gridCol w="1184275"/>
                <a:gridCol w="1258887"/>
              </a:tblGrid>
              <a:tr h="431800">
                <a:tc>
                  <a:txBody>
                    <a:bodyPr/>
                    <a:lstStyle/>
                    <a:p>
                      <a:pPr marL="0" marR="0" lvl="0" indent="0" algn="l" defTabSz="457200" rtl="0" eaLnBrk="0" fontAlgn="base" latinLnBrk="0" hangingPunct="0">
                        <a:lnSpc>
                          <a:spcPct val="90000"/>
                        </a:lnSpc>
                        <a:spcBef>
                          <a:spcPct val="0"/>
                        </a:spcBef>
                        <a:spcAft>
                          <a:spcPct val="0"/>
                        </a:spcAft>
                        <a:buClrTx/>
                        <a:buSzTx/>
                        <a:buFontTx/>
                        <a:buNone/>
                        <a:tabLst/>
                      </a:pPr>
                      <a:endParaRPr kumimoji="0" lang="en-US" sz="1300" b="1" i="0" u="none" strike="noStrike" cap="none" normalizeH="0" baseline="0" smtClean="0">
                        <a:ln>
                          <a:noFill/>
                        </a:ln>
                        <a:solidFill>
                          <a:srgbClr val="FFFFFF"/>
                        </a:solidFill>
                        <a:effectLst/>
                        <a:latin typeface="Arial" pitchFamily="34" charset="0"/>
                        <a:ea typeface="ＭＳ Ｐゴシック" pitchFamily="-107" charset="-128"/>
                        <a:cs typeface="Arial" pitchFamily="34" charset="0"/>
                      </a:endParaRPr>
                    </a:p>
                  </a:txBody>
                  <a:tcPr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2244"/>
                    </a:solidFill>
                  </a:tcPr>
                </a:tc>
                <a:tc>
                  <a:txBody>
                    <a:bodyPr/>
                    <a:lstStyle/>
                    <a:p>
                      <a:pPr marL="0" marR="0" lvl="0" indent="0" algn="ctr" defTabSz="914400" rtl="0" eaLnBrk="0" fontAlgn="base" latinLnBrk="0" hangingPunct="0">
                        <a:lnSpc>
                          <a:spcPct val="90000"/>
                        </a:lnSpc>
                        <a:spcBef>
                          <a:spcPct val="0"/>
                        </a:spcBef>
                        <a:spcAft>
                          <a:spcPct val="0"/>
                        </a:spcAft>
                        <a:buClrTx/>
                        <a:buSzTx/>
                        <a:buFontTx/>
                        <a:buNone/>
                        <a:tabLst/>
                      </a:pPr>
                      <a:r>
                        <a:rPr kumimoji="0" lang="en-US" sz="1300" b="1" i="0" u="none" strike="noStrike" cap="none" normalizeH="0" baseline="0" smtClean="0">
                          <a:ln>
                            <a:noFill/>
                          </a:ln>
                          <a:solidFill>
                            <a:srgbClr val="FFFFFF"/>
                          </a:solidFill>
                          <a:effectLst/>
                          <a:latin typeface="Arial" pitchFamily="34" charset="0"/>
                          <a:ea typeface="ＭＳ Ｐゴシック" pitchFamily="-107" charset="-128"/>
                          <a:cs typeface="Arial" pitchFamily="34" charset="0"/>
                        </a:rPr>
                        <a:t>TeleCheck</a:t>
                      </a:r>
                      <a:endParaRPr kumimoji="0" lang="en-US" sz="1300" b="1" i="0" u="none" strike="noStrike" cap="none" normalizeH="0" baseline="0" smtClean="0">
                        <a:ln>
                          <a:noFill/>
                        </a:ln>
                        <a:solidFill>
                          <a:schemeClr val="bg1"/>
                        </a:solidFill>
                        <a:effectLst/>
                        <a:latin typeface="Arial" pitchFamily="34" charset="0"/>
                        <a:ea typeface="ＭＳ Ｐゴシック" pitchFamily="-107" charset="-128"/>
                        <a:cs typeface="Arial" pitchFamily="34" charset="0"/>
                      </a:endParaRPr>
                    </a:p>
                  </a:txBody>
                  <a:tcPr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2244"/>
                    </a:solidFill>
                  </a:tcPr>
                </a:tc>
                <a:tc>
                  <a:txBody>
                    <a:bodyPr/>
                    <a:lstStyle/>
                    <a:p>
                      <a:pPr marL="0" marR="0" lvl="0" indent="0" algn="ctr" defTabSz="457200" rtl="0" eaLnBrk="0" fontAlgn="base" latinLnBrk="0" hangingPunct="0">
                        <a:lnSpc>
                          <a:spcPct val="90000"/>
                        </a:lnSpc>
                        <a:spcBef>
                          <a:spcPct val="0"/>
                        </a:spcBef>
                        <a:spcAft>
                          <a:spcPct val="0"/>
                        </a:spcAft>
                        <a:buClrTx/>
                        <a:buSzTx/>
                        <a:buFontTx/>
                        <a:buNone/>
                        <a:tabLst/>
                      </a:pPr>
                      <a:r>
                        <a:rPr kumimoji="0" lang="en-US" sz="1300" b="1" i="0" u="none" strike="noStrike" cap="none" normalizeH="0" baseline="0" smtClean="0">
                          <a:ln>
                            <a:noFill/>
                          </a:ln>
                          <a:solidFill>
                            <a:srgbClr val="FFFFFF"/>
                          </a:solidFill>
                          <a:effectLst/>
                          <a:latin typeface="Arial" pitchFamily="34" charset="0"/>
                          <a:ea typeface="ＭＳ Ｐゴシック" pitchFamily="-107" charset="-128"/>
                          <a:cs typeface="Arial" pitchFamily="34" charset="0"/>
                        </a:rPr>
                        <a:t>Competition</a:t>
                      </a:r>
                      <a:endParaRPr kumimoji="0" lang="en-US" sz="1300" b="1" i="0" u="none" strike="noStrike" cap="none" normalizeH="0" baseline="0" smtClean="0">
                        <a:ln>
                          <a:noFill/>
                        </a:ln>
                        <a:solidFill>
                          <a:schemeClr val="bg1"/>
                        </a:solidFill>
                        <a:effectLst/>
                        <a:latin typeface="Arial" pitchFamily="34" charset="0"/>
                        <a:ea typeface="ＭＳ Ｐゴシック" pitchFamily="-107" charset="-128"/>
                        <a:cs typeface="Arial" pitchFamily="34" charset="0"/>
                      </a:endParaRPr>
                    </a:p>
                  </a:txBody>
                  <a:tcPr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2244"/>
                    </a:solidFill>
                  </a:tcPr>
                </a:tc>
              </a:tr>
              <a:tr h="330200">
                <a:tc>
                  <a:txBody>
                    <a:bodyPr/>
                    <a:lstStyle/>
                    <a:p>
                      <a:pPr marL="0" marR="0" lvl="0" indent="0" algn="l" defTabSz="457200" rtl="0" eaLnBrk="0" fontAlgn="b"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rgbClr val="983222"/>
                          </a:solidFill>
                          <a:effectLst/>
                          <a:latin typeface="Arial" pitchFamily="34" charset="0"/>
                          <a:ea typeface="ＭＳ Ｐゴシック" pitchFamily="-107" charset="-128"/>
                          <a:cs typeface="Arial" pitchFamily="34" charset="0"/>
                        </a:rPr>
                        <a:t> Transactions</a:t>
                      </a:r>
                      <a:endParaRPr kumimoji="0" lang="en-US" sz="1200" b="1" i="0" u="none" strike="noStrike" cap="none" normalizeH="0" baseline="0" smtClean="0">
                        <a:ln>
                          <a:noFill/>
                        </a:ln>
                        <a:solidFill>
                          <a:srgbClr val="983222"/>
                        </a:solidFill>
                        <a:effectLst/>
                        <a:latin typeface="Calibri" pitchFamily="34" charset="0"/>
                        <a:ea typeface="ＭＳ Ｐゴシック" pitchFamily="-107" charset="-128"/>
                        <a:cs typeface="Arial" pitchFamily="34" charset="0"/>
                      </a:endParaRP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p>
                      <a:pPr marL="90488" marR="0" lvl="0" indent="0" algn="r" defTabSz="457200" rtl="0" eaLnBrk="0" fontAlgn="b" latinLnBrk="0" hangingPunct="0">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ea typeface="ＭＳ Ｐゴシック" pitchFamily="-107" charset="-128"/>
                          <a:cs typeface="Arial" pitchFamily="34" charset="0"/>
                        </a:rPr>
                        <a:t>100,000</a:t>
                      </a:r>
                      <a:endParaRPr kumimoji="0" lang="en-US" sz="1300" b="1" i="0" u="none" strike="noStrike" cap="none" normalizeH="0" baseline="0" smtClean="0">
                        <a:ln>
                          <a:noFill/>
                        </a:ln>
                        <a:solidFill>
                          <a:schemeClr val="bg1"/>
                        </a:solidFill>
                        <a:effectLst/>
                        <a:latin typeface="Calibri" pitchFamily="34" charset="0"/>
                        <a:ea typeface="ＭＳ Ｐゴシック" pitchFamily="-107" charset="-128"/>
                        <a:cs typeface="Arial" pitchFamily="34" charset="0"/>
                      </a:endParaRP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90488" marR="0" lvl="0" indent="0" algn="r" defTabSz="457200" rtl="0" eaLnBrk="0" fontAlgn="b" latinLnBrk="0" hangingPunct="0">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ea typeface="ＭＳ Ｐゴシック" pitchFamily="-107" charset="-128"/>
                          <a:cs typeface="Arial" pitchFamily="34" charset="0"/>
                        </a:rPr>
                        <a:t>100,000  </a:t>
                      </a:r>
                      <a:endParaRPr kumimoji="0" lang="en-US" sz="1300" b="1" i="0" u="none" strike="noStrike" cap="none" normalizeH="0" baseline="0" smtClean="0">
                        <a:ln>
                          <a:noFill/>
                        </a:ln>
                        <a:solidFill>
                          <a:schemeClr val="bg1"/>
                        </a:solidFill>
                        <a:effectLst/>
                        <a:latin typeface="Calibri" pitchFamily="34" charset="0"/>
                        <a:ea typeface="ＭＳ Ｐゴシック" pitchFamily="-107" charset="-128"/>
                        <a:cs typeface="Arial" pitchFamily="34" charset="0"/>
                      </a:endParaRP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r>
              <a:tr h="609600">
                <a:tc>
                  <a:txBody>
                    <a:bodyPr/>
                    <a:lstStyle/>
                    <a:p>
                      <a:pPr marL="0" marR="0" lvl="0" indent="0" algn="l" defTabSz="457200" rtl="0" eaLnBrk="0" fontAlgn="b"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rgbClr val="983222"/>
                          </a:solidFill>
                          <a:effectLst/>
                          <a:latin typeface="Arial" pitchFamily="34" charset="0"/>
                          <a:ea typeface="ＭＳ Ｐゴシック" pitchFamily="-107" charset="-128"/>
                          <a:cs typeface="Arial" pitchFamily="34" charset="0"/>
                        </a:rPr>
                        <a:t> Average check    </a:t>
                      </a:r>
                      <a:br>
                        <a:rPr kumimoji="0" lang="en-US" sz="1200" b="1" i="0" u="none" strike="noStrike" cap="none" normalizeH="0" baseline="0" smtClean="0">
                          <a:ln>
                            <a:noFill/>
                          </a:ln>
                          <a:solidFill>
                            <a:srgbClr val="983222"/>
                          </a:solidFill>
                          <a:effectLst/>
                          <a:latin typeface="Arial" pitchFamily="34" charset="0"/>
                          <a:ea typeface="ＭＳ Ｐゴシック" pitchFamily="-107" charset="-128"/>
                          <a:cs typeface="Arial" pitchFamily="34" charset="0"/>
                        </a:rPr>
                      </a:br>
                      <a:r>
                        <a:rPr kumimoji="0" lang="en-US" sz="1200" b="1" i="0" u="none" strike="noStrike" cap="none" normalizeH="0" baseline="0" smtClean="0">
                          <a:ln>
                            <a:noFill/>
                          </a:ln>
                          <a:solidFill>
                            <a:srgbClr val="983222"/>
                          </a:solidFill>
                          <a:effectLst/>
                          <a:latin typeface="Arial" pitchFamily="34" charset="0"/>
                          <a:ea typeface="ＭＳ Ｐゴシック" pitchFamily="-107" charset="-128"/>
                          <a:cs typeface="Arial" pitchFamily="34" charset="0"/>
                        </a:rPr>
                        <a:t> Amount</a:t>
                      </a:r>
                      <a:endParaRPr kumimoji="0" lang="en-US" sz="1200" b="1" i="0" u="none" strike="noStrike" cap="none" normalizeH="0" baseline="0" smtClean="0">
                        <a:ln>
                          <a:noFill/>
                        </a:ln>
                        <a:solidFill>
                          <a:srgbClr val="983222"/>
                        </a:solidFill>
                        <a:effectLst/>
                        <a:latin typeface="Calibri" pitchFamily="34" charset="0"/>
                        <a:ea typeface="ＭＳ Ｐゴシック" pitchFamily="-107" charset="-128"/>
                        <a:cs typeface="Arial" pitchFamily="34" charset="0"/>
                      </a:endParaRP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p>
                      <a:pPr marL="90488" marR="0" lvl="0" indent="0" algn="r" defTabSz="457200" rtl="0" eaLnBrk="0" fontAlgn="b" latinLnBrk="0" hangingPunct="0">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ea typeface="ＭＳ Ｐゴシック" pitchFamily="-107" charset="-128"/>
                          <a:cs typeface="Arial" pitchFamily="34" charset="0"/>
                        </a:rPr>
                        <a:t>           $60 </a:t>
                      </a:r>
                      <a:endParaRPr kumimoji="0" lang="en-US" sz="1300" b="1" i="0" u="none" strike="noStrike" cap="none" normalizeH="0" baseline="0" smtClean="0">
                        <a:ln>
                          <a:noFill/>
                        </a:ln>
                        <a:solidFill>
                          <a:schemeClr val="bg1"/>
                        </a:solidFill>
                        <a:effectLst/>
                        <a:latin typeface="Calibri" pitchFamily="34" charset="0"/>
                        <a:ea typeface="ＭＳ Ｐゴシック" pitchFamily="-107" charset="-128"/>
                        <a:cs typeface="Arial" pitchFamily="34" charset="0"/>
                      </a:endParaRP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90488" marR="0" lvl="0" indent="0" algn="r" defTabSz="457200" rtl="0" eaLnBrk="0" fontAlgn="b" latinLnBrk="0" hangingPunct="0">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ea typeface="ＭＳ Ｐゴシック" pitchFamily="-107" charset="-128"/>
                          <a:cs typeface="Arial" pitchFamily="34" charset="0"/>
                        </a:rPr>
                        <a:t>$60 </a:t>
                      </a:r>
                      <a:endParaRPr kumimoji="0" lang="en-US" sz="1300" b="1" i="0" u="none" strike="noStrike" cap="none" normalizeH="0" baseline="0" smtClean="0">
                        <a:ln>
                          <a:noFill/>
                        </a:ln>
                        <a:solidFill>
                          <a:schemeClr val="bg1"/>
                        </a:solidFill>
                        <a:effectLst/>
                        <a:latin typeface="Calibri" pitchFamily="34" charset="0"/>
                        <a:ea typeface="ＭＳ Ｐゴシック" pitchFamily="-107" charset="-128"/>
                        <a:cs typeface="Arial" pitchFamily="34" charset="0"/>
                      </a:endParaRP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9D9D9"/>
                    </a:solidFill>
                  </a:tcPr>
                </a:tc>
              </a:tr>
              <a:tr h="330200">
                <a:tc>
                  <a:txBody>
                    <a:bodyPr/>
                    <a:lstStyle/>
                    <a:p>
                      <a:pPr marL="0" marR="0" lvl="0" indent="0" algn="l" defTabSz="457200" rtl="0" eaLnBrk="0" fontAlgn="b"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rgbClr val="983222"/>
                          </a:solidFill>
                          <a:effectLst/>
                          <a:latin typeface="Arial" pitchFamily="34" charset="0"/>
                          <a:ea typeface="ＭＳ Ｐゴシック" pitchFamily="-107" charset="-128"/>
                          <a:cs typeface="Arial" pitchFamily="34" charset="0"/>
                        </a:rPr>
                        <a:t> Check volume</a:t>
                      </a:r>
                      <a:endParaRPr kumimoji="0" lang="en-US" sz="1200" b="1" i="0" u="none" strike="noStrike" cap="none" normalizeH="0" baseline="0" smtClean="0">
                        <a:ln>
                          <a:noFill/>
                        </a:ln>
                        <a:solidFill>
                          <a:srgbClr val="983222"/>
                        </a:solidFill>
                        <a:effectLst/>
                        <a:latin typeface="Calibri" pitchFamily="34" charset="0"/>
                        <a:ea typeface="ＭＳ Ｐゴシック" pitchFamily="-107" charset="-128"/>
                        <a:cs typeface="Arial" pitchFamily="34" charset="0"/>
                      </a:endParaRP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p>
                      <a:pPr marL="90488" marR="0" lvl="0" indent="0" algn="r" defTabSz="457200" rtl="0" eaLnBrk="0" fontAlgn="b" latinLnBrk="0" hangingPunct="0">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ea typeface="ＭＳ Ｐゴシック" pitchFamily="-107" charset="-128"/>
                          <a:cs typeface="Arial" pitchFamily="34" charset="0"/>
                        </a:rPr>
                        <a:t> $6,000,000 </a:t>
                      </a:r>
                      <a:endParaRPr kumimoji="0" lang="en-US" sz="1300" b="1" i="0" u="none" strike="noStrike" cap="none" normalizeH="0" baseline="0" smtClean="0">
                        <a:ln>
                          <a:noFill/>
                        </a:ln>
                        <a:solidFill>
                          <a:schemeClr val="bg1"/>
                        </a:solidFill>
                        <a:effectLst/>
                        <a:latin typeface="Calibri" pitchFamily="34" charset="0"/>
                        <a:ea typeface="ＭＳ Ｐゴシック" pitchFamily="-107" charset="-128"/>
                        <a:cs typeface="Arial" pitchFamily="34" charset="0"/>
                      </a:endParaRP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90488" marR="0" lvl="0" indent="0" algn="r" defTabSz="457200" rtl="0" eaLnBrk="0" fontAlgn="b" latinLnBrk="0" hangingPunct="0">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ea typeface="ＭＳ Ｐゴシック" pitchFamily="-107" charset="-128"/>
                          <a:cs typeface="Arial" pitchFamily="34" charset="0"/>
                        </a:rPr>
                        <a:t> $6,000,000 </a:t>
                      </a:r>
                      <a:endParaRPr kumimoji="0" lang="en-US" sz="1300" b="1" i="0" u="none" strike="noStrike" cap="none" normalizeH="0" baseline="0" smtClean="0">
                        <a:ln>
                          <a:noFill/>
                        </a:ln>
                        <a:solidFill>
                          <a:schemeClr val="bg1"/>
                        </a:solidFill>
                        <a:effectLst/>
                        <a:latin typeface="Calibri" pitchFamily="34" charset="0"/>
                        <a:ea typeface="ＭＳ Ｐゴシック" pitchFamily="-107" charset="-128"/>
                        <a:cs typeface="Arial" pitchFamily="34" charset="0"/>
                      </a:endParaRP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r>
              <a:tr h="330200">
                <a:tc>
                  <a:txBody>
                    <a:bodyPr/>
                    <a:lstStyle/>
                    <a:p>
                      <a:pPr marL="0" marR="0" lvl="0" indent="0" algn="l" defTabSz="457200" rtl="0" eaLnBrk="0" fontAlgn="b"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rgbClr val="983222"/>
                          </a:solidFill>
                          <a:effectLst/>
                          <a:latin typeface="Arial" pitchFamily="34" charset="0"/>
                          <a:ea typeface="ＭＳ Ｐゴシック" pitchFamily="-107" charset="-128"/>
                          <a:cs typeface="Arial" pitchFamily="34" charset="0"/>
                        </a:rPr>
                        <a:t> Admin returns</a:t>
                      </a:r>
                      <a:endParaRPr kumimoji="0" lang="en-US" sz="1200" b="1" i="0" u="none" strike="noStrike" cap="none" normalizeH="0" baseline="0" smtClean="0">
                        <a:ln>
                          <a:noFill/>
                        </a:ln>
                        <a:solidFill>
                          <a:srgbClr val="983222"/>
                        </a:solidFill>
                        <a:effectLst/>
                        <a:latin typeface="Calibri" pitchFamily="34" charset="0"/>
                        <a:ea typeface="ＭＳ Ｐゴシック" pitchFamily="-107" charset="-128"/>
                        <a:cs typeface="Arial" pitchFamily="34" charset="0"/>
                      </a:endParaRP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p>
                      <a:pPr marL="90488" marR="0" lvl="0" indent="0" algn="r" defTabSz="457200" rtl="0" eaLnBrk="0" fontAlgn="b" latinLnBrk="0" hangingPunct="0">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ea typeface="ＭＳ Ｐゴシック" pitchFamily="-107" charset="-128"/>
                          <a:cs typeface="Arial" pitchFamily="34" charset="0"/>
                        </a:rPr>
                        <a:t> $4,200 </a:t>
                      </a:r>
                      <a:endParaRPr kumimoji="0" lang="en-US" sz="1300" b="1" i="0" u="none" strike="noStrike" cap="none" normalizeH="0" baseline="0" smtClean="0">
                        <a:ln>
                          <a:noFill/>
                        </a:ln>
                        <a:solidFill>
                          <a:schemeClr val="bg1"/>
                        </a:solidFill>
                        <a:effectLst/>
                        <a:latin typeface="Calibri" pitchFamily="34" charset="0"/>
                        <a:ea typeface="ＭＳ Ｐゴシック" pitchFamily="-107" charset="-128"/>
                        <a:cs typeface="Arial" pitchFamily="34" charset="0"/>
                      </a:endParaRP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90488" marR="0" lvl="0" indent="0" algn="r" defTabSz="457200" rtl="0" eaLnBrk="0" fontAlgn="b" latinLnBrk="0" hangingPunct="0">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ea typeface="ＭＳ Ｐゴシック" pitchFamily="-107" charset="-128"/>
                          <a:cs typeface="Arial" pitchFamily="34" charset="0"/>
                        </a:rPr>
                        <a:t>$18,000 </a:t>
                      </a:r>
                      <a:endParaRPr kumimoji="0" lang="en-US" sz="1300" b="1" i="0" u="none" strike="noStrike" cap="none" normalizeH="0" baseline="0" smtClean="0">
                        <a:ln>
                          <a:noFill/>
                        </a:ln>
                        <a:solidFill>
                          <a:schemeClr val="bg1"/>
                        </a:solidFill>
                        <a:effectLst/>
                        <a:latin typeface="Calibri" pitchFamily="34" charset="0"/>
                        <a:ea typeface="ＭＳ Ｐゴシック" pitchFamily="-107" charset="-128"/>
                        <a:cs typeface="Arial" pitchFamily="34" charset="0"/>
                      </a:endParaRP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9D9D9"/>
                    </a:solidFill>
                  </a:tcPr>
                </a:tc>
              </a:tr>
              <a:tr h="330200">
                <a:tc>
                  <a:txBody>
                    <a:bodyPr/>
                    <a:lstStyle/>
                    <a:p>
                      <a:pPr marL="0" marR="0" lvl="0" indent="0" algn="l" defTabSz="457200" rtl="0" eaLnBrk="0" fontAlgn="b"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rgbClr val="983222"/>
                          </a:solidFill>
                          <a:effectLst/>
                          <a:latin typeface="Arial" pitchFamily="34" charset="0"/>
                          <a:ea typeface="ＭＳ Ｐゴシック" pitchFamily="-107" charset="-128"/>
                          <a:cs typeface="Arial" pitchFamily="34" charset="0"/>
                        </a:rPr>
                        <a:t> Admin return rate</a:t>
                      </a:r>
                      <a:endParaRPr kumimoji="0" lang="en-US" sz="1200" b="1" i="0" u="none" strike="noStrike" cap="none" normalizeH="0" baseline="0" smtClean="0">
                        <a:ln>
                          <a:noFill/>
                        </a:ln>
                        <a:solidFill>
                          <a:srgbClr val="983222"/>
                        </a:solidFill>
                        <a:effectLst/>
                        <a:latin typeface="Calibri" pitchFamily="34" charset="0"/>
                        <a:ea typeface="ＭＳ Ｐゴシック" pitchFamily="-107" charset="-128"/>
                        <a:cs typeface="Arial" pitchFamily="34" charset="0"/>
                      </a:endParaRP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p>
                      <a:pPr marL="90488" marR="0" lvl="0" indent="0" algn="r" defTabSz="457200" rtl="0" eaLnBrk="0" fontAlgn="b" latinLnBrk="0" hangingPunct="0">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ea typeface="ＭＳ Ｐゴシック" pitchFamily="-107" charset="-128"/>
                          <a:cs typeface="Arial" pitchFamily="34" charset="0"/>
                        </a:rPr>
                        <a:t>.07%             </a:t>
                      </a:r>
                      <a:endParaRPr kumimoji="0" lang="en-US" sz="1300" b="1" i="0" u="none" strike="noStrike" cap="none" normalizeH="0" baseline="0" smtClean="0">
                        <a:ln>
                          <a:noFill/>
                        </a:ln>
                        <a:solidFill>
                          <a:schemeClr val="bg1"/>
                        </a:solidFill>
                        <a:effectLst/>
                        <a:latin typeface="Calibri" pitchFamily="34" charset="0"/>
                        <a:ea typeface="ＭＳ Ｐゴシック" pitchFamily="-107" charset="-128"/>
                        <a:cs typeface="Arial" pitchFamily="34" charset="0"/>
                      </a:endParaRP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90488" marR="0" lvl="0" indent="0" algn="r" defTabSz="457200" rtl="0" eaLnBrk="0" fontAlgn="b" latinLnBrk="0" hangingPunct="0">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ea typeface="ＭＳ Ｐゴシック" pitchFamily="-107" charset="-128"/>
                          <a:cs typeface="Arial" pitchFamily="34" charset="0"/>
                        </a:rPr>
                        <a:t>.30% </a:t>
                      </a:r>
                      <a:endParaRPr kumimoji="0" lang="en-US" sz="1300" b="1" i="0" u="none" strike="noStrike" cap="none" normalizeH="0" baseline="0" smtClean="0">
                        <a:ln>
                          <a:noFill/>
                        </a:ln>
                        <a:solidFill>
                          <a:schemeClr val="bg1"/>
                        </a:solidFill>
                        <a:effectLst/>
                        <a:latin typeface="Calibri" pitchFamily="34" charset="0"/>
                        <a:ea typeface="ＭＳ Ｐゴシック" pitchFamily="-107" charset="-128"/>
                        <a:cs typeface="Arial" pitchFamily="34" charset="0"/>
                      </a:endParaRP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r>
              <a:tr h="107950">
                <a:tc>
                  <a:txBody>
                    <a:bodyPr/>
                    <a:lstStyle/>
                    <a:p>
                      <a:pPr marL="0" marR="0" lvl="0" indent="0" algn="l" defTabSz="457200" rtl="0" eaLnBrk="0" fontAlgn="b" latinLnBrk="0" hangingPunct="0">
                        <a:lnSpc>
                          <a:spcPct val="100000"/>
                        </a:lnSpc>
                        <a:spcBef>
                          <a:spcPct val="0"/>
                        </a:spcBef>
                        <a:spcAft>
                          <a:spcPct val="0"/>
                        </a:spcAft>
                        <a:buClrTx/>
                        <a:buSzTx/>
                        <a:buFontTx/>
                        <a:buNone/>
                        <a:tabLst/>
                      </a:pPr>
                      <a:endParaRPr kumimoji="0" lang="en-US" sz="600" b="1" i="0" u="none" strike="noStrike" cap="none" normalizeH="0" baseline="0" smtClean="0">
                        <a:ln>
                          <a:noFill/>
                        </a:ln>
                        <a:solidFill>
                          <a:srgbClr val="983222"/>
                        </a:solidFill>
                        <a:effectLst/>
                        <a:latin typeface="Calibri" pitchFamily="34" charset="0"/>
                        <a:ea typeface="ＭＳ Ｐゴシック" pitchFamily="-107" charset="-128"/>
                        <a:cs typeface="Arial" pitchFamily="34" charset="0"/>
                      </a:endParaRPr>
                    </a:p>
                  </a:txBody>
                  <a:tcPr marL="9525" marR="9525" marT="9525" marB="0" anchor="ctr"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90488" marR="0" lvl="0" indent="0" algn="r" defTabSz="457200" rtl="0" eaLnBrk="0" fontAlgn="b" latinLnBrk="0" hangingPunct="0">
                        <a:lnSpc>
                          <a:spcPct val="100000"/>
                        </a:lnSpc>
                        <a:spcBef>
                          <a:spcPct val="0"/>
                        </a:spcBef>
                        <a:spcAft>
                          <a:spcPct val="0"/>
                        </a:spcAft>
                        <a:buClrTx/>
                        <a:buSzTx/>
                        <a:buFontTx/>
                        <a:buNone/>
                        <a:tabLst/>
                      </a:pPr>
                      <a:endParaRPr kumimoji="0" lang="en-US" sz="600" b="1" i="0" u="none" strike="noStrike" cap="none" normalizeH="0" baseline="0" smtClean="0">
                        <a:ln>
                          <a:noFill/>
                        </a:ln>
                        <a:solidFill>
                          <a:schemeClr val="bg1"/>
                        </a:solidFill>
                        <a:effectLst/>
                        <a:latin typeface="Calibri" pitchFamily="34" charset="0"/>
                        <a:ea typeface="ＭＳ Ｐゴシック" pitchFamily="-107" charset="-128"/>
                        <a:cs typeface="Arial" pitchFamily="34" charset="0"/>
                      </a:endParaRPr>
                    </a:p>
                  </a:txBody>
                  <a:tcPr marL="9525" marR="9525" marT="9525" marB="0" anchor="ctr"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90488" marR="0" lvl="0" indent="0" algn="r" defTabSz="457200" rtl="0" eaLnBrk="0" fontAlgn="b" latinLnBrk="0" hangingPunct="0">
                        <a:lnSpc>
                          <a:spcPct val="100000"/>
                        </a:lnSpc>
                        <a:spcBef>
                          <a:spcPct val="0"/>
                        </a:spcBef>
                        <a:spcAft>
                          <a:spcPct val="0"/>
                        </a:spcAft>
                        <a:buClrTx/>
                        <a:buSzTx/>
                        <a:buFontTx/>
                        <a:buNone/>
                        <a:tabLst/>
                      </a:pPr>
                      <a:endParaRPr kumimoji="0" lang="en-US" sz="600" b="1" i="0" u="none" strike="noStrike" cap="none" normalizeH="0" baseline="0" smtClean="0">
                        <a:ln>
                          <a:noFill/>
                        </a:ln>
                        <a:solidFill>
                          <a:schemeClr val="bg1"/>
                        </a:solidFill>
                        <a:effectLst/>
                        <a:latin typeface="Calibri" pitchFamily="34" charset="0"/>
                        <a:ea typeface="ＭＳ Ｐゴシック" pitchFamily="-107" charset="-128"/>
                        <a:cs typeface="Arial" pitchFamily="34" charset="0"/>
                      </a:endParaRPr>
                    </a:p>
                  </a:txBody>
                  <a:tcPr marL="9525" marR="9525" marT="9525" marB="0" anchor="ctr"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r>
              <a:tr h="609600">
                <a:tc>
                  <a:txBody>
                    <a:bodyPr/>
                    <a:lstStyle/>
                    <a:p>
                      <a:pPr marL="0" marR="0" lvl="0" indent="0" algn="l" defTabSz="457200" rtl="0" eaLnBrk="0" fontAlgn="b"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983222"/>
                          </a:solidFill>
                          <a:effectLst/>
                          <a:latin typeface="Arial" pitchFamily="34" charset="0"/>
                          <a:ea typeface="ＭＳ Ｐゴシック" pitchFamily="-107" charset="-128"/>
                          <a:cs typeface="Arial" pitchFamily="34" charset="0"/>
                        </a:rPr>
                        <a:t> Admins not warranted  </a:t>
                      </a:r>
                      <a:br>
                        <a:rPr kumimoji="0" lang="en-US" sz="1200" b="0" i="0" u="none" strike="noStrike" cap="none" normalizeH="0" baseline="0" smtClean="0">
                          <a:ln>
                            <a:noFill/>
                          </a:ln>
                          <a:solidFill>
                            <a:srgbClr val="983222"/>
                          </a:solidFill>
                          <a:effectLst/>
                          <a:latin typeface="Arial" pitchFamily="34" charset="0"/>
                          <a:ea typeface="ＭＳ Ｐゴシック" pitchFamily="-107" charset="-128"/>
                          <a:cs typeface="Arial" pitchFamily="34" charset="0"/>
                        </a:rPr>
                      </a:br>
                      <a:r>
                        <a:rPr kumimoji="0" lang="en-US" sz="1200" b="0" i="0" u="none" strike="noStrike" cap="none" normalizeH="0" baseline="0" smtClean="0">
                          <a:ln>
                            <a:noFill/>
                          </a:ln>
                          <a:solidFill>
                            <a:srgbClr val="983222"/>
                          </a:solidFill>
                          <a:effectLst/>
                          <a:latin typeface="Arial" pitchFamily="34" charset="0"/>
                          <a:ea typeface="ＭＳ Ｐゴシック" pitchFamily="-107" charset="-128"/>
                          <a:cs typeface="Arial" pitchFamily="34" charset="0"/>
                        </a:rPr>
                        <a:t> </a:t>
                      </a:r>
                      <a:r>
                        <a:rPr kumimoji="0" lang="en-US" sz="1200" b="1" i="0" u="none" strike="noStrike" cap="none" normalizeH="0" baseline="0" smtClean="0">
                          <a:ln>
                            <a:noFill/>
                          </a:ln>
                          <a:solidFill>
                            <a:srgbClr val="983222"/>
                          </a:solidFill>
                          <a:effectLst/>
                          <a:latin typeface="Arial" pitchFamily="34" charset="0"/>
                          <a:ea typeface="ＭＳ Ｐゴシック" pitchFamily="-107" charset="-128"/>
                          <a:cs typeface="Arial" pitchFamily="34" charset="0"/>
                        </a:rPr>
                        <a:t>Merchant loss</a:t>
                      </a:r>
                      <a:endParaRPr kumimoji="0" lang="en-US" sz="1200" b="1" i="0" u="none" strike="noStrike" cap="none" normalizeH="0" baseline="0" smtClean="0">
                        <a:ln>
                          <a:noFill/>
                        </a:ln>
                        <a:solidFill>
                          <a:srgbClr val="983222"/>
                        </a:solidFill>
                        <a:effectLst/>
                        <a:latin typeface="Calibri" pitchFamily="34" charset="0"/>
                        <a:ea typeface="ＭＳ Ｐゴシック" pitchFamily="-107" charset="-128"/>
                        <a:cs typeface="Arial" pitchFamily="34" charset="0"/>
                      </a:endParaRP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p>
                      <a:pPr marL="90488" marR="0" lvl="0" indent="0" algn="r" defTabSz="457200" rtl="0" eaLnBrk="0" fontAlgn="b"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ea typeface="ＭＳ Ｐゴシック" pitchFamily="-107" charset="-128"/>
                          <a:cs typeface="Arial" pitchFamily="34" charset="0"/>
                        </a:rPr>
                        <a:t> $ 0</a:t>
                      </a:r>
                      <a:endParaRPr kumimoji="0" lang="en-US" sz="1400" b="1" i="0" u="none" strike="noStrike" cap="none" normalizeH="0" baseline="0" smtClean="0">
                        <a:ln>
                          <a:noFill/>
                        </a:ln>
                        <a:solidFill>
                          <a:schemeClr val="tx2"/>
                        </a:solidFill>
                        <a:effectLst/>
                        <a:latin typeface="Calibri" pitchFamily="34" charset="0"/>
                        <a:ea typeface="ＭＳ Ｐゴシック" pitchFamily="-107" charset="-128"/>
                        <a:cs typeface="Arial" pitchFamily="34" charset="0"/>
                      </a:endParaRP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90488" marR="0" lvl="0" indent="0" algn="r" defTabSz="457200" rtl="0" eaLnBrk="0" fontAlgn="b"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2"/>
                          </a:solidFill>
                          <a:effectLst/>
                          <a:latin typeface="Arial" pitchFamily="34" charset="0"/>
                          <a:ea typeface="ＭＳ Ｐゴシック" pitchFamily="-107" charset="-128"/>
                          <a:cs typeface="Arial" pitchFamily="34" charset="0"/>
                        </a:rPr>
                        <a:t> $ 1,800</a:t>
                      </a:r>
                      <a:endParaRPr kumimoji="0" lang="en-US" sz="1400" b="1" i="0" u="none" strike="noStrike" cap="none" normalizeH="0" baseline="0" smtClean="0">
                        <a:ln>
                          <a:noFill/>
                        </a:ln>
                        <a:solidFill>
                          <a:schemeClr val="tx2"/>
                        </a:solidFill>
                        <a:effectLst/>
                        <a:latin typeface="Calibri" pitchFamily="34" charset="0"/>
                        <a:ea typeface="ＭＳ Ｐゴシック" pitchFamily="-107" charset="-128"/>
                        <a:cs typeface="Arial" pitchFamily="34" charset="0"/>
                      </a:endParaRP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9D9D9"/>
                    </a:solidFill>
                  </a:tcPr>
                </a:tc>
              </a:tr>
            </a:tbl>
          </a:graphicData>
        </a:graphic>
      </p:graphicFrame>
      <p:sp>
        <p:nvSpPr>
          <p:cNvPr id="10" name="Oval 9"/>
          <p:cNvSpPr/>
          <p:nvPr/>
        </p:nvSpPr>
        <p:spPr>
          <a:xfrm>
            <a:off x="7483475" y="3986213"/>
            <a:ext cx="1341438" cy="628650"/>
          </a:xfrm>
          <a:prstGeom prst="ellipse">
            <a:avLst/>
          </a:prstGeom>
          <a:noFill/>
          <a:ln>
            <a:solidFill>
              <a:srgbClr val="002244"/>
            </a:solid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anchor="ctr"/>
          <a:lstStyle/>
          <a:p>
            <a:pPr algn="ctr" defTabSz="914400">
              <a:defRPr/>
            </a:pPr>
            <a:endParaRPr lang="en-US" sz="2600" dirty="0"/>
          </a:p>
        </p:txBody>
      </p:sp>
      <p:sp>
        <p:nvSpPr>
          <p:cNvPr id="21" name="Rounded Rectangle 20"/>
          <p:cNvSpPr/>
          <p:nvPr/>
        </p:nvSpPr>
        <p:spPr>
          <a:xfrm>
            <a:off x="465138" y="5503863"/>
            <a:ext cx="8147050" cy="693737"/>
          </a:xfrm>
          <a:prstGeom prst="roundRect">
            <a:avLst/>
          </a:prstGeom>
          <a:solidFill>
            <a:srgbClr val="00224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sz="2600"/>
          </a:p>
        </p:txBody>
      </p:sp>
      <p:sp>
        <p:nvSpPr>
          <p:cNvPr id="19506" name="TextBox 21"/>
          <p:cNvSpPr txBox="1">
            <a:spLocks noChangeArrowheads="1"/>
          </p:cNvSpPr>
          <p:nvPr/>
        </p:nvSpPr>
        <p:spPr bwMode="auto">
          <a:xfrm>
            <a:off x="641350" y="5580063"/>
            <a:ext cx="7804150" cy="738187"/>
          </a:xfrm>
          <a:prstGeom prst="rect">
            <a:avLst/>
          </a:prstGeom>
          <a:noFill/>
          <a:ln w="9525">
            <a:noFill/>
            <a:miter lim="800000"/>
            <a:headEnd/>
            <a:tailEnd/>
          </a:ln>
        </p:spPr>
        <p:txBody>
          <a:bodyPr>
            <a:spAutoFit/>
          </a:bodyPr>
          <a:lstStyle/>
          <a:p>
            <a:pPr defTabSz="914400"/>
            <a:r>
              <a:rPr lang="en-US" sz="1400" b="1">
                <a:solidFill>
                  <a:schemeClr val="bg1"/>
                </a:solidFill>
              </a:rPr>
              <a:t>Compare with competition – TeleCheck ECA merchants experience no losses </a:t>
            </a:r>
            <a:br>
              <a:rPr lang="en-US" sz="1400" b="1">
                <a:solidFill>
                  <a:schemeClr val="bg1"/>
                </a:solidFill>
              </a:rPr>
            </a:br>
            <a:r>
              <a:rPr lang="en-US" sz="1400" b="1">
                <a:solidFill>
                  <a:schemeClr val="bg1"/>
                </a:solidFill>
              </a:rPr>
              <a:t>due to administrative returns.</a:t>
            </a:r>
          </a:p>
          <a:p>
            <a:pPr defTabSz="914400"/>
            <a:endParaRPr lang="en-US" sz="1400"/>
          </a:p>
        </p:txBody>
      </p:sp>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idx="4294967295"/>
          </p:nvPr>
        </p:nvSpPr>
        <p:spPr/>
        <p:txBody>
          <a:bodyPr lIns="91429" tIns="45715" rIns="91429" bIns="45715"/>
          <a:lstStyle/>
          <a:p>
            <a:r>
              <a:rPr lang="en-US" smtClean="0"/>
              <a:t>Industry trends</a:t>
            </a:r>
          </a:p>
        </p:txBody>
      </p:sp>
      <p:sp>
        <p:nvSpPr>
          <p:cNvPr id="20483" name="Content Placeholder 3"/>
          <p:cNvSpPr>
            <a:spLocks noGrp="1"/>
          </p:cNvSpPr>
          <p:nvPr>
            <p:ph idx="4294967295"/>
          </p:nvPr>
        </p:nvSpPr>
        <p:spPr>
          <a:xfrm>
            <a:off x="455613" y="1609725"/>
            <a:ext cx="5938837" cy="4305300"/>
          </a:xfrm>
        </p:spPr>
        <p:txBody>
          <a:bodyPr lIns="91429" tIns="45715" rIns="91429" bIns="45715"/>
          <a:lstStyle/>
          <a:p>
            <a:pPr marL="161925" indent="-161925" defTabSz="455613"/>
            <a:r>
              <a:rPr lang="en-US" smtClean="0"/>
              <a:t>78% of breaches focused on stealing payment card data in 2010.</a:t>
            </a:r>
            <a:r>
              <a:rPr lang="en-US" baseline="30000" smtClean="0"/>
              <a:t>1</a:t>
            </a:r>
          </a:p>
          <a:p>
            <a:pPr marL="161925" indent="-161925" defTabSz="455613"/>
            <a:r>
              <a:rPr lang="en-US" smtClean="0"/>
              <a:t>In 2010, the average cost of coping with a data breach rose to $214 per compromised record.</a:t>
            </a:r>
            <a:r>
              <a:rPr lang="en-US" baseline="30000" smtClean="0"/>
              <a:t>2</a:t>
            </a:r>
          </a:p>
          <a:p>
            <a:pPr marL="161925" indent="-161925" defTabSz="455613"/>
            <a:r>
              <a:rPr lang="en-US" smtClean="0"/>
              <a:t>Merchants have spent more than $1 billion on </a:t>
            </a:r>
            <a:br>
              <a:rPr lang="en-US" smtClean="0"/>
            </a:br>
            <a:r>
              <a:rPr lang="en-US" smtClean="0"/>
              <a:t>PCI DSS compliance.</a:t>
            </a:r>
            <a:r>
              <a:rPr lang="en-US" baseline="30000" smtClean="0"/>
              <a:t>3</a:t>
            </a:r>
          </a:p>
        </p:txBody>
      </p:sp>
      <p:sp>
        <p:nvSpPr>
          <p:cNvPr id="20484" name="Rectangle 3"/>
          <p:cNvSpPr>
            <a:spLocks noChangeArrowheads="1"/>
          </p:cNvSpPr>
          <p:nvPr/>
        </p:nvSpPr>
        <p:spPr bwMode="auto">
          <a:xfrm>
            <a:off x="468313" y="5856288"/>
            <a:ext cx="8269287" cy="527050"/>
          </a:xfrm>
          <a:prstGeom prst="rect">
            <a:avLst/>
          </a:prstGeom>
          <a:noFill/>
          <a:ln w="9525">
            <a:noFill/>
            <a:miter lim="800000"/>
            <a:headEnd/>
            <a:tailEnd/>
          </a:ln>
        </p:spPr>
        <p:txBody>
          <a:bodyPr lIns="64310" tIns="32155" rIns="64310" bIns="32155">
            <a:spAutoFit/>
          </a:bodyPr>
          <a:lstStyle/>
          <a:p>
            <a:pPr defTabSz="914400"/>
            <a:r>
              <a:rPr lang="en-US" sz="1000" baseline="30000">
                <a:solidFill>
                  <a:srgbClr val="58595B"/>
                </a:solidFill>
              </a:rPr>
              <a:t>1</a:t>
            </a:r>
            <a:r>
              <a:rPr lang="en-US" sz="1000">
                <a:solidFill>
                  <a:srgbClr val="58595B"/>
                </a:solidFill>
              </a:rPr>
              <a:t> Verizon, 2011 Data Breach Investigations Report, Verizon Business RISK Team in cooperation with the U.S. Secret Service, 2010 </a:t>
            </a:r>
          </a:p>
          <a:p>
            <a:pPr defTabSz="914400"/>
            <a:r>
              <a:rPr lang="en-US" sz="1000" baseline="30000">
                <a:solidFill>
                  <a:srgbClr val="58595B"/>
                </a:solidFill>
              </a:rPr>
              <a:t>2 </a:t>
            </a:r>
            <a:r>
              <a:rPr lang="en-US" sz="1000">
                <a:solidFill>
                  <a:srgbClr val="58595B"/>
                </a:solidFill>
              </a:rPr>
              <a:t>Ponemon Institute, LLC, 2010 Annual Study: U.S. Cost of a Data Breach, March 2011</a:t>
            </a:r>
          </a:p>
          <a:p>
            <a:pPr defTabSz="914400"/>
            <a:r>
              <a:rPr lang="en-US" sz="1000" baseline="30000">
                <a:solidFill>
                  <a:srgbClr val="58595B"/>
                </a:solidFill>
              </a:rPr>
              <a:t>3</a:t>
            </a:r>
            <a:r>
              <a:rPr lang="en-US" sz="1000">
                <a:solidFill>
                  <a:srgbClr val="58595B"/>
                </a:solidFill>
              </a:rPr>
              <a:t> Letter to Bob Russo of the PCI Security Standards Council from the National Retail Federation, et. al., June 9, 2009.</a:t>
            </a:r>
          </a:p>
        </p:txBody>
      </p:sp>
      <p:sp>
        <p:nvSpPr>
          <p:cNvPr id="20485" name="Rectangle 8"/>
          <p:cNvSpPr>
            <a:spLocks noChangeArrowheads="1"/>
          </p:cNvSpPr>
          <p:nvPr/>
        </p:nvSpPr>
        <p:spPr bwMode="auto">
          <a:xfrm>
            <a:off x="468313" y="4984750"/>
            <a:ext cx="8283575" cy="687388"/>
          </a:xfrm>
          <a:prstGeom prst="rect">
            <a:avLst/>
          </a:prstGeom>
          <a:solidFill>
            <a:srgbClr val="9C250E"/>
          </a:solidFill>
          <a:ln w="9525">
            <a:noFill/>
            <a:miter lim="800000"/>
            <a:headEnd/>
            <a:tailEnd/>
          </a:ln>
        </p:spPr>
        <p:txBody>
          <a:bodyPr lIns="64310" tIns="32155" rIns="64310" bIns="32155" anchor="ctr"/>
          <a:lstStyle/>
          <a:p>
            <a:pPr algn="ctr" defTabSz="914400"/>
            <a:r>
              <a:rPr lang="en-US" b="1">
                <a:solidFill>
                  <a:schemeClr val="bg1"/>
                </a:solidFill>
              </a:rPr>
              <a:t>PCI compliance requires significant and ongoing effort, </a:t>
            </a:r>
            <a:br>
              <a:rPr lang="en-US" b="1">
                <a:solidFill>
                  <a:schemeClr val="bg1"/>
                </a:solidFill>
              </a:rPr>
            </a:br>
            <a:r>
              <a:rPr lang="en-US" b="1">
                <a:solidFill>
                  <a:schemeClr val="bg1"/>
                </a:solidFill>
              </a:rPr>
              <a:t>and is no guarantee of security against a breach.</a:t>
            </a:r>
          </a:p>
        </p:txBody>
      </p:sp>
      <p:sp>
        <p:nvSpPr>
          <p:cNvPr id="12" name="Date Placeholder 11"/>
          <p:cNvSpPr txBox="1">
            <a:spLocks noGrp="1"/>
          </p:cNvSpPr>
          <p:nvPr/>
        </p:nvSpPr>
        <p:spPr>
          <a:xfrm>
            <a:off x="457200" y="6356350"/>
            <a:ext cx="2862263" cy="365125"/>
          </a:xfrm>
          <a:prstGeom prst="rect">
            <a:avLst/>
          </a:prstGeom>
          <a:noFill/>
        </p:spPr>
        <p:txBody>
          <a:bodyPr lIns="91429" tIns="45715" rIns="91429" bIns="45715" anchor="ctr"/>
          <a:lstStyle/>
          <a:p>
            <a:pPr defTabSz="914400" fontAlgn="auto">
              <a:spcBef>
                <a:spcPts val="0"/>
              </a:spcBef>
              <a:spcAft>
                <a:spcPts val="0"/>
              </a:spcAft>
              <a:defRPr/>
            </a:pPr>
            <a:r>
              <a:rPr lang="en-US" sz="900">
                <a:solidFill>
                  <a:schemeClr val="tx1">
                    <a:tint val="75000"/>
                  </a:schemeClr>
                </a:solidFill>
                <a:latin typeface="Arial"/>
                <a:ea typeface="+mn-ea"/>
              </a:rPr>
              <a:t>Bank of America Merchant Services</a:t>
            </a:r>
          </a:p>
        </p:txBody>
      </p:sp>
      <p:sp>
        <p:nvSpPr>
          <p:cNvPr id="20487" name="Slide Number Placeholder 12"/>
          <p:cNvSpPr txBox="1">
            <a:spLocks noGrp="1"/>
          </p:cNvSpPr>
          <p:nvPr/>
        </p:nvSpPr>
        <p:spPr bwMode="auto">
          <a:xfrm>
            <a:off x="6553200" y="6356350"/>
            <a:ext cx="2133600" cy="365125"/>
          </a:xfrm>
          <a:prstGeom prst="rect">
            <a:avLst/>
          </a:prstGeom>
          <a:noFill/>
          <a:ln w="9525">
            <a:noFill/>
            <a:miter lim="800000"/>
            <a:headEnd/>
            <a:tailEnd/>
          </a:ln>
        </p:spPr>
        <p:txBody>
          <a:bodyPr lIns="91429" tIns="45715" rIns="91429" bIns="45715" anchor="ctr"/>
          <a:lstStyle/>
          <a:p>
            <a:pPr algn="r" defTabSz="914400"/>
            <a:fld id="{8EAF4A81-054B-4E58-8B08-1D6EA32774EC}" type="slidenum">
              <a:rPr lang="en-US" sz="900">
                <a:solidFill>
                  <a:srgbClr val="898989"/>
                </a:solidFill>
              </a:rPr>
              <a:pPr algn="r" defTabSz="914400"/>
              <a:t>34</a:t>
            </a:fld>
            <a:endParaRPr lang="en-US" sz="900">
              <a:solidFill>
                <a:srgbClr val="898989"/>
              </a:solidFill>
            </a:endParaRPr>
          </a:p>
        </p:txBody>
      </p:sp>
      <p:pic>
        <p:nvPicPr>
          <p:cNvPr id="20488" name="Picture 4"/>
          <p:cNvPicPr>
            <a:picLocks noChangeAspect="1"/>
          </p:cNvPicPr>
          <p:nvPr/>
        </p:nvPicPr>
        <p:blipFill>
          <a:blip r:embed="rId3"/>
          <a:srcRect t="13194" b="19444"/>
          <a:stretch>
            <a:fillRect/>
          </a:stretch>
        </p:blipFill>
        <p:spPr bwMode="auto">
          <a:xfrm>
            <a:off x="6669088" y="2533650"/>
            <a:ext cx="2098675" cy="21224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idx="4294967295"/>
          </p:nvPr>
        </p:nvSpPr>
        <p:spPr/>
        <p:txBody>
          <a:bodyPr lIns="91429" tIns="45715" rIns="91429" bIns="45715"/>
          <a:lstStyle/>
          <a:p>
            <a:r>
              <a:rPr lang="en-US" smtClean="0"/>
              <a:t>Storing card data is valuable.</a:t>
            </a:r>
          </a:p>
        </p:txBody>
      </p:sp>
      <p:sp>
        <p:nvSpPr>
          <p:cNvPr id="21507" name="Content Placeholder 2"/>
          <p:cNvSpPr>
            <a:spLocks noGrp="1"/>
          </p:cNvSpPr>
          <p:nvPr>
            <p:ph idx="4294967295"/>
          </p:nvPr>
        </p:nvSpPr>
        <p:spPr>
          <a:xfrm>
            <a:off x="457200" y="1088572"/>
            <a:ext cx="8229600" cy="4767942"/>
          </a:xfrm>
        </p:spPr>
        <p:txBody>
          <a:bodyPr lIns="91429" tIns="45715" rIns="91429" bIns="45715"/>
          <a:lstStyle/>
          <a:p>
            <a:pPr marL="161925" indent="-161925" defTabSz="455613">
              <a:buFont typeface="Lucida Grande" pitchFamily="-107" charset="0"/>
              <a:buNone/>
            </a:pPr>
            <a:r>
              <a:rPr lang="en-US" b="1" dirty="0" smtClean="0">
                <a:solidFill>
                  <a:srgbClr val="9C250E"/>
                </a:solidFill>
              </a:rPr>
              <a:t>Many merchants use — or would like to use — transaction data to:</a:t>
            </a:r>
          </a:p>
          <a:p>
            <a:pPr marL="161925" indent="-161925" defTabSz="455613"/>
            <a:r>
              <a:rPr lang="en-US" dirty="0" smtClean="0"/>
              <a:t>Run business processes such as recurring payments, returns or voids.</a:t>
            </a:r>
          </a:p>
          <a:p>
            <a:pPr marL="161925" indent="-161925" defTabSz="455613"/>
            <a:r>
              <a:rPr lang="en-US" dirty="0" smtClean="0"/>
              <a:t>Understand consumer buying behavior for valuable marketing and </a:t>
            </a:r>
            <a:br>
              <a:rPr lang="en-US" dirty="0" smtClean="0"/>
            </a:br>
            <a:r>
              <a:rPr lang="en-US" dirty="0" smtClean="0"/>
              <a:t>loyalty programs.</a:t>
            </a:r>
          </a:p>
          <a:p>
            <a:pPr marL="161925" indent="-161925" defTabSz="455613"/>
            <a:endParaRPr lang="en-US" dirty="0" smtClean="0"/>
          </a:p>
          <a:p>
            <a:pPr marL="161925" indent="-161925" defTabSz="455613">
              <a:buFont typeface="Lucida Grande" pitchFamily="-107" charset="0"/>
              <a:buNone/>
            </a:pPr>
            <a:r>
              <a:rPr lang="en-US" sz="2200" b="1" dirty="0" smtClean="0"/>
              <a:t>Storing card data is also risky.</a:t>
            </a:r>
          </a:p>
          <a:p>
            <a:pPr marL="161925" indent="-161925" defTabSz="455613">
              <a:buFont typeface="Lucida Grande" pitchFamily="-107" charset="0"/>
              <a:buNone/>
            </a:pPr>
            <a:r>
              <a:rPr lang="en-US" b="1" dirty="0" smtClean="0">
                <a:solidFill>
                  <a:srgbClr val="9C250E"/>
                </a:solidFill>
              </a:rPr>
              <a:t>Loss of data due to a breach can have a profound effect on a </a:t>
            </a:r>
            <a:br>
              <a:rPr lang="en-US" b="1" dirty="0" smtClean="0">
                <a:solidFill>
                  <a:srgbClr val="9C250E"/>
                </a:solidFill>
              </a:rPr>
            </a:br>
            <a:r>
              <a:rPr lang="en-US" b="1" dirty="0" smtClean="0">
                <a:solidFill>
                  <a:srgbClr val="9C250E"/>
                </a:solidFill>
              </a:rPr>
              <a:t>merchant business.</a:t>
            </a:r>
            <a:r>
              <a:rPr lang="en-US" b="1" baseline="30000" dirty="0" smtClean="0">
                <a:solidFill>
                  <a:srgbClr val="9C250E"/>
                </a:solidFill>
              </a:rPr>
              <a:t>4</a:t>
            </a:r>
          </a:p>
          <a:p>
            <a:pPr marL="161925" indent="-161925" defTabSz="455613"/>
            <a:r>
              <a:rPr lang="en-US" dirty="0" smtClean="0"/>
              <a:t>Brand damage and loss of customer trust and loyalty</a:t>
            </a:r>
          </a:p>
          <a:p>
            <a:pPr marL="161925" indent="-161925" defTabSz="455613"/>
            <a:r>
              <a:rPr lang="en-US" dirty="0" smtClean="0"/>
              <a:t>Ongoing compliance effort and costs to maintain systems, resources, etc.</a:t>
            </a:r>
          </a:p>
          <a:p>
            <a:pPr marL="161925" indent="-161925" defTabSz="455613"/>
            <a:r>
              <a:rPr lang="en-US" dirty="0" smtClean="0"/>
              <a:t>Fines from regulatory entities</a:t>
            </a:r>
          </a:p>
          <a:p>
            <a:pPr marL="161925" indent="-161925" defTabSz="455613"/>
            <a:r>
              <a:rPr lang="en-US" dirty="0" smtClean="0"/>
              <a:t>Legal costs </a:t>
            </a:r>
          </a:p>
          <a:p>
            <a:pPr marL="161925" indent="-161925" defTabSz="455613"/>
            <a:r>
              <a:rPr lang="en-US" dirty="0" smtClean="0"/>
              <a:t>Financial institution costs</a:t>
            </a:r>
          </a:p>
          <a:p>
            <a:pPr marL="161925" indent="-161925" defTabSz="455613"/>
            <a:r>
              <a:rPr lang="en-US" dirty="0" smtClean="0"/>
              <a:t>Business disruption and inability to deliver products and services</a:t>
            </a:r>
          </a:p>
          <a:p>
            <a:pPr marL="161925" indent="-161925" defTabSz="455613"/>
            <a:endParaRPr lang="en-US" dirty="0" smtClean="0"/>
          </a:p>
          <a:p>
            <a:pPr marL="161925" indent="-161925" defTabSz="455613"/>
            <a:endParaRPr lang="en-US" dirty="0" smtClean="0"/>
          </a:p>
          <a:p>
            <a:pPr marL="161925" indent="-161925" defTabSz="455613"/>
            <a:endParaRPr lang="en-US" dirty="0" smtClean="0"/>
          </a:p>
        </p:txBody>
      </p:sp>
      <p:sp>
        <p:nvSpPr>
          <p:cNvPr id="12" name="Date Placeholder 11"/>
          <p:cNvSpPr txBox="1">
            <a:spLocks noGrp="1"/>
          </p:cNvSpPr>
          <p:nvPr/>
        </p:nvSpPr>
        <p:spPr>
          <a:xfrm>
            <a:off x="457200" y="6356350"/>
            <a:ext cx="2862263" cy="365125"/>
          </a:xfrm>
          <a:prstGeom prst="rect">
            <a:avLst/>
          </a:prstGeom>
          <a:noFill/>
        </p:spPr>
        <p:txBody>
          <a:bodyPr lIns="91429" tIns="45715" rIns="91429" bIns="45715" anchor="ctr"/>
          <a:lstStyle/>
          <a:p>
            <a:pPr defTabSz="914400" fontAlgn="auto">
              <a:spcBef>
                <a:spcPts val="0"/>
              </a:spcBef>
              <a:spcAft>
                <a:spcPts val="0"/>
              </a:spcAft>
              <a:defRPr/>
            </a:pPr>
            <a:r>
              <a:rPr lang="en-US" sz="900">
                <a:solidFill>
                  <a:schemeClr val="tx1">
                    <a:tint val="75000"/>
                  </a:schemeClr>
                </a:solidFill>
                <a:latin typeface="Arial"/>
                <a:ea typeface="+mn-ea"/>
              </a:rPr>
              <a:t>Bank of America Merchant Services</a:t>
            </a:r>
          </a:p>
        </p:txBody>
      </p:sp>
      <p:sp>
        <p:nvSpPr>
          <p:cNvPr id="21509" name="Slide Number Placeholder 12"/>
          <p:cNvSpPr txBox="1">
            <a:spLocks noGrp="1"/>
          </p:cNvSpPr>
          <p:nvPr/>
        </p:nvSpPr>
        <p:spPr bwMode="auto">
          <a:xfrm>
            <a:off x="6553200" y="6356350"/>
            <a:ext cx="2133600" cy="365125"/>
          </a:xfrm>
          <a:prstGeom prst="rect">
            <a:avLst/>
          </a:prstGeom>
          <a:noFill/>
          <a:ln w="9525">
            <a:noFill/>
            <a:miter lim="800000"/>
            <a:headEnd/>
            <a:tailEnd/>
          </a:ln>
        </p:spPr>
        <p:txBody>
          <a:bodyPr lIns="91429" tIns="45715" rIns="91429" bIns="45715" anchor="ctr"/>
          <a:lstStyle/>
          <a:p>
            <a:pPr algn="r" defTabSz="914400"/>
            <a:fld id="{D78FE2FB-D5C3-45BA-B191-738DEB8F9538}" type="slidenum">
              <a:rPr lang="en-US" sz="900">
                <a:solidFill>
                  <a:srgbClr val="898989"/>
                </a:solidFill>
              </a:rPr>
              <a:pPr algn="r" defTabSz="914400"/>
              <a:t>35</a:t>
            </a:fld>
            <a:endParaRPr lang="en-US" sz="900">
              <a:solidFill>
                <a:srgbClr val="898989"/>
              </a:solidFill>
            </a:endParaRPr>
          </a:p>
        </p:txBody>
      </p:sp>
      <p:sp>
        <p:nvSpPr>
          <p:cNvPr id="21510" name="Rectangle 3"/>
          <p:cNvSpPr>
            <a:spLocks noChangeArrowheads="1"/>
          </p:cNvSpPr>
          <p:nvPr/>
        </p:nvSpPr>
        <p:spPr bwMode="auto">
          <a:xfrm>
            <a:off x="468313" y="6015038"/>
            <a:ext cx="8096250" cy="373062"/>
          </a:xfrm>
          <a:prstGeom prst="rect">
            <a:avLst/>
          </a:prstGeom>
          <a:noFill/>
          <a:ln w="9525">
            <a:noFill/>
            <a:miter lim="800000"/>
            <a:headEnd/>
            <a:tailEnd/>
          </a:ln>
        </p:spPr>
        <p:txBody>
          <a:bodyPr lIns="64310" tIns="32155" rIns="64310" bIns="32155">
            <a:spAutoFit/>
          </a:bodyPr>
          <a:lstStyle/>
          <a:p>
            <a:pPr defTabSz="914400"/>
            <a:r>
              <a:rPr lang="en-US" sz="1000" baseline="30000" dirty="0"/>
              <a:t>4</a:t>
            </a:r>
            <a:r>
              <a:rPr lang="en-US" sz="1000" dirty="0"/>
              <a:t> The True Cost of Compliance, A Benchmark Study of Multinational Organizations, Research Report, Independently Conducted by the </a:t>
            </a:r>
            <a:r>
              <a:rPr lang="en-US" sz="1000" dirty="0" err="1"/>
              <a:t>Ponemon</a:t>
            </a:r>
            <a:r>
              <a:rPr lang="en-US" sz="1000" dirty="0"/>
              <a:t> Institute LLC, January 2011</a:t>
            </a:r>
            <a:endParaRPr lang="en-US" sz="1000" i="1" dirty="0"/>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7" descr="10x7.5arc_section4.jpg"/>
          <p:cNvPicPr>
            <a:picLocks noChangeAspect="1"/>
          </p:cNvPicPr>
          <p:nvPr/>
        </p:nvPicPr>
        <p:blipFill>
          <a:blip r:embed="rId2"/>
          <a:srcRect/>
          <a:stretch>
            <a:fillRect/>
          </a:stretch>
        </p:blipFill>
        <p:spPr bwMode="auto">
          <a:xfrm>
            <a:off x="0" y="-398463"/>
            <a:ext cx="9144000" cy="6858001"/>
          </a:xfrm>
          <a:prstGeom prst="rect">
            <a:avLst/>
          </a:prstGeom>
          <a:noFill/>
          <a:ln w="9525">
            <a:noFill/>
            <a:miter lim="800000"/>
            <a:headEnd/>
            <a:tailEnd/>
          </a:ln>
        </p:spPr>
      </p:pic>
      <p:sp>
        <p:nvSpPr>
          <p:cNvPr id="22531" name="Title 1"/>
          <p:cNvSpPr>
            <a:spLocks noGrp="1"/>
          </p:cNvSpPr>
          <p:nvPr>
            <p:ph type="title" idx="4294967295"/>
          </p:nvPr>
        </p:nvSpPr>
        <p:spPr>
          <a:xfrm>
            <a:off x="314325" y="2293938"/>
            <a:ext cx="7772400" cy="1362075"/>
          </a:xfrm>
        </p:spPr>
        <p:txBody>
          <a:bodyPr anchor="t"/>
          <a:lstStyle/>
          <a:p>
            <a:r>
              <a:rPr lang="en-US" sz="3000" smtClean="0"/>
              <a:t>TransArmor</a:t>
            </a:r>
            <a:r>
              <a:rPr lang="en-US" sz="2000" baseline="92000" smtClean="0"/>
              <a:t>®</a:t>
            </a:r>
            <a:r>
              <a:rPr lang="en-US" sz="3000" smtClean="0"/>
              <a:t> Appendix</a:t>
            </a:r>
            <a:br>
              <a:rPr lang="en-US" sz="3000" smtClean="0"/>
            </a:br>
            <a:endParaRPr lang="en-US" sz="2800" b="0" smtClean="0"/>
          </a:p>
        </p:txBody>
      </p:sp>
      <p:pic>
        <p:nvPicPr>
          <p:cNvPr id="22532" name="Picture 8"/>
          <p:cNvPicPr>
            <a:picLocks noChangeAspect="1"/>
          </p:cNvPicPr>
          <p:nvPr/>
        </p:nvPicPr>
        <p:blipFill>
          <a:blip r:embed="rId3"/>
          <a:srcRect/>
          <a:stretch>
            <a:fillRect/>
          </a:stretch>
        </p:blipFill>
        <p:spPr bwMode="auto">
          <a:xfrm>
            <a:off x="6316663" y="5600700"/>
            <a:ext cx="2743200" cy="114300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idx="4294967295"/>
          </p:nvPr>
        </p:nvSpPr>
        <p:spPr/>
        <p:txBody>
          <a:bodyPr lIns="91429" tIns="45715" rIns="91429" bIns="45715"/>
          <a:lstStyle/>
          <a:p>
            <a:r>
              <a:rPr lang="en-US" smtClean="0"/>
              <a:t>Solving the challenges of payment card data risk</a:t>
            </a:r>
          </a:p>
        </p:txBody>
      </p:sp>
      <p:sp>
        <p:nvSpPr>
          <p:cNvPr id="23555" name="Content Placeholder 2"/>
          <p:cNvSpPr>
            <a:spLocks noGrp="1"/>
          </p:cNvSpPr>
          <p:nvPr>
            <p:ph idx="4294967295"/>
          </p:nvPr>
        </p:nvSpPr>
        <p:spPr/>
        <p:txBody>
          <a:bodyPr lIns="91429" tIns="45715" rIns="91429" bIns="45715"/>
          <a:lstStyle/>
          <a:p>
            <a:pPr marL="161925" indent="-161925" defTabSz="455613"/>
            <a:r>
              <a:rPr lang="en-US" smtClean="0"/>
              <a:t>Support a multi-layered approach to payment card protection.</a:t>
            </a:r>
          </a:p>
          <a:p>
            <a:pPr marL="161925" indent="-161925" defTabSz="455613"/>
            <a:r>
              <a:rPr lang="en-US" smtClean="0"/>
              <a:t>Reduce the number of places where card data exists.</a:t>
            </a:r>
          </a:p>
          <a:p>
            <a:pPr marL="555625" lvl="1" indent="-188913" defTabSz="455613"/>
            <a:r>
              <a:rPr lang="en-US" sz="2200" smtClean="0"/>
              <a:t>Point-of-sale systems</a:t>
            </a:r>
          </a:p>
          <a:p>
            <a:pPr marL="555625" lvl="1" indent="-188913" defTabSz="455613"/>
            <a:r>
              <a:rPr lang="en-US" sz="2200" smtClean="0"/>
              <a:t>CRM systems</a:t>
            </a:r>
          </a:p>
          <a:p>
            <a:pPr marL="555625" lvl="1" indent="-188913" defTabSz="455613"/>
            <a:r>
              <a:rPr lang="en-US" sz="2200" smtClean="0"/>
              <a:t>MIS databases/reports</a:t>
            </a:r>
          </a:p>
          <a:p>
            <a:pPr marL="161925" indent="-161925" defTabSz="455613"/>
            <a:r>
              <a:rPr lang="en-US" smtClean="0"/>
              <a:t>Transfer burden of storing payment card data from merchant to processor.</a:t>
            </a:r>
          </a:p>
          <a:p>
            <a:pPr marL="161925" indent="-161925" defTabSz="455613"/>
            <a:r>
              <a:rPr lang="en-US" smtClean="0"/>
              <a:t>Reduce the card data environment (CDE) and therefore minimize PCI DSS compliance efforts.</a:t>
            </a:r>
          </a:p>
        </p:txBody>
      </p:sp>
      <p:sp>
        <p:nvSpPr>
          <p:cNvPr id="23556" name="Rectangle 7"/>
          <p:cNvSpPr>
            <a:spLocks noChangeArrowheads="1"/>
          </p:cNvSpPr>
          <p:nvPr/>
        </p:nvSpPr>
        <p:spPr bwMode="auto">
          <a:xfrm>
            <a:off x="468313" y="5418138"/>
            <a:ext cx="8301037" cy="590550"/>
          </a:xfrm>
          <a:prstGeom prst="rect">
            <a:avLst/>
          </a:prstGeom>
          <a:solidFill>
            <a:srgbClr val="9C250E"/>
          </a:solidFill>
          <a:ln w="9525">
            <a:noFill/>
            <a:miter lim="800000"/>
            <a:headEnd/>
            <a:tailEnd/>
          </a:ln>
        </p:spPr>
        <p:txBody>
          <a:bodyPr lIns="64310" tIns="32155" rIns="64310" bIns="32155" anchor="ctr"/>
          <a:lstStyle/>
          <a:p>
            <a:pPr algn="ctr" defTabSz="914400"/>
            <a:r>
              <a:rPr lang="en-US" sz="2000" b="1">
                <a:solidFill>
                  <a:schemeClr val="bg1"/>
                </a:solidFill>
              </a:rPr>
              <a:t>TransArmor</a:t>
            </a:r>
            <a:r>
              <a:rPr lang="en-US" sz="1300" b="1" baseline="64000">
                <a:solidFill>
                  <a:schemeClr val="bg1"/>
                </a:solidFill>
              </a:rPr>
              <a:t>®</a:t>
            </a:r>
            <a:r>
              <a:rPr lang="en-US" sz="2000" b="1">
                <a:solidFill>
                  <a:schemeClr val="bg1"/>
                </a:solidFill>
              </a:rPr>
              <a:t> Solution</a:t>
            </a:r>
          </a:p>
        </p:txBody>
      </p:sp>
      <p:sp>
        <p:nvSpPr>
          <p:cNvPr id="10" name="Down Arrow 9"/>
          <p:cNvSpPr/>
          <p:nvPr/>
        </p:nvSpPr>
        <p:spPr>
          <a:xfrm>
            <a:off x="3559175" y="3937000"/>
            <a:ext cx="1428750" cy="1376363"/>
          </a:xfrm>
          <a:prstGeom prst="downArrow">
            <a:avLst>
              <a:gd name="adj1" fmla="val 50000"/>
              <a:gd name="adj2" fmla="val 50000"/>
            </a:avLst>
          </a:prstGeom>
          <a:solidFill>
            <a:srgbClr val="717073">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4310" tIns="32155" rIns="64310" bIns="32155" anchor="ctr"/>
          <a:lstStyle/>
          <a:p>
            <a:pPr algn="ctr" defTabSz="914400">
              <a:defRPr/>
            </a:pPr>
            <a:endParaRPr lang="en-US" sz="2600">
              <a:solidFill>
                <a:srgbClr val="FFFFFF"/>
              </a:solidFill>
              <a:cs typeface="ＭＳ Ｐゴシック" charset="-128"/>
            </a:endParaRPr>
          </a:p>
        </p:txBody>
      </p:sp>
      <p:sp>
        <p:nvSpPr>
          <p:cNvPr id="19" name="Date Placeholder 18"/>
          <p:cNvSpPr txBox="1">
            <a:spLocks noGrp="1"/>
          </p:cNvSpPr>
          <p:nvPr/>
        </p:nvSpPr>
        <p:spPr>
          <a:xfrm>
            <a:off x="457200" y="6356350"/>
            <a:ext cx="2862263" cy="365125"/>
          </a:xfrm>
          <a:prstGeom prst="rect">
            <a:avLst/>
          </a:prstGeom>
          <a:noFill/>
        </p:spPr>
        <p:txBody>
          <a:bodyPr lIns="91429" tIns="45715" rIns="91429" bIns="45715" anchor="ctr"/>
          <a:lstStyle/>
          <a:p>
            <a:pPr defTabSz="914400" fontAlgn="auto">
              <a:spcBef>
                <a:spcPts val="0"/>
              </a:spcBef>
              <a:spcAft>
                <a:spcPts val="0"/>
              </a:spcAft>
              <a:defRPr/>
            </a:pPr>
            <a:r>
              <a:rPr lang="en-US" sz="900">
                <a:solidFill>
                  <a:schemeClr val="tx1">
                    <a:tint val="75000"/>
                  </a:schemeClr>
                </a:solidFill>
                <a:latin typeface="Arial"/>
                <a:ea typeface="+mn-ea"/>
              </a:rPr>
              <a:t>Bank of America Merchant Services</a:t>
            </a:r>
          </a:p>
        </p:txBody>
      </p:sp>
      <p:sp>
        <p:nvSpPr>
          <p:cNvPr id="23559" name="Slide Number Placeholder 19"/>
          <p:cNvSpPr txBox="1">
            <a:spLocks noGrp="1"/>
          </p:cNvSpPr>
          <p:nvPr/>
        </p:nvSpPr>
        <p:spPr bwMode="auto">
          <a:xfrm>
            <a:off x="6553200" y="6356350"/>
            <a:ext cx="2133600" cy="365125"/>
          </a:xfrm>
          <a:prstGeom prst="rect">
            <a:avLst/>
          </a:prstGeom>
          <a:noFill/>
          <a:ln w="9525">
            <a:noFill/>
            <a:miter lim="800000"/>
            <a:headEnd/>
            <a:tailEnd/>
          </a:ln>
        </p:spPr>
        <p:txBody>
          <a:bodyPr lIns="91429" tIns="45715" rIns="91429" bIns="45715" anchor="ctr"/>
          <a:lstStyle/>
          <a:p>
            <a:pPr algn="r" defTabSz="914400"/>
            <a:fld id="{97452C00-7B2A-41BD-841D-DC27241E98E5}" type="slidenum">
              <a:rPr lang="en-US" sz="900">
                <a:solidFill>
                  <a:srgbClr val="898989"/>
                </a:solidFill>
              </a:rPr>
              <a:pPr algn="r" defTabSz="914400"/>
              <a:t>37</a:t>
            </a:fld>
            <a:endParaRPr lang="en-US" sz="900">
              <a:solidFill>
                <a:srgbClr val="898989"/>
              </a:solidFill>
            </a:endParaRPr>
          </a:p>
        </p:txBody>
      </p:sp>
    </p:spTree>
    <p:custDataLst>
      <p:tags r:id="rId1"/>
    </p:custData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7" descr="10x7.5arc_section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4579" name="Title 1"/>
          <p:cNvSpPr>
            <a:spLocks noGrp="1"/>
          </p:cNvSpPr>
          <p:nvPr>
            <p:ph type="title" idx="4294967295"/>
          </p:nvPr>
        </p:nvSpPr>
        <p:spPr>
          <a:xfrm>
            <a:off x="314325" y="2293938"/>
            <a:ext cx="7772400" cy="1362075"/>
          </a:xfrm>
        </p:spPr>
        <p:txBody>
          <a:bodyPr anchor="t"/>
          <a:lstStyle/>
          <a:p>
            <a:r>
              <a:rPr lang="en-US" sz="3000" smtClean="0"/>
              <a:t>Technology Overview</a:t>
            </a:r>
          </a:p>
        </p:txBody>
      </p:sp>
      <p:pic>
        <p:nvPicPr>
          <p:cNvPr id="24580" name="Picture 8"/>
          <p:cNvPicPr>
            <a:picLocks noChangeAspect="1"/>
          </p:cNvPicPr>
          <p:nvPr/>
        </p:nvPicPr>
        <p:blipFill>
          <a:blip r:embed="rId3"/>
          <a:srcRect/>
          <a:stretch>
            <a:fillRect/>
          </a:stretch>
        </p:blipFill>
        <p:spPr bwMode="auto">
          <a:xfrm>
            <a:off x="6316663" y="5600700"/>
            <a:ext cx="2743200" cy="114300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idx="4294967295"/>
          </p:nvPr>
        </p:nvSpPr>
        <p:spPr/>
        <p:txBody>
          <a:bodyPr lIns="91429" tIns="45715" rIns="91429" bIns="45715"/>
          <a:lstStyle/>
          <a:p>
            <a:r>
              <a:rPr lang="en-US" smtClean="0"/>
              <a:t>What is the TransArmor</a:t>
            </a:r>
            <a:r>
              <a:rPr lang="en-US" sz="1400" baseline="66000" smtClean="0"/>
              <a:t>®</a:t>
            </a:r>
            <a:r>
              <a:rPr lang="en-US" smtClean="0"/>
              <a:t> Solution?</a:t>
            </a:r>
          </a:p>
        </p:txBody>
      </p:sp>
      <p:sp>
        <p:nvSpPr>
          <p:cNvPr id="25603" name="Content Placeholder 3"/>
          <p:cNvSpPr>
            <a:spLocks noGrp="1"/>
          </p:cNvSpPr>
          <p:nvPr>
            <p:ph idx="4294967295"/>
          </p:nvPr>
        </p:nvSpPr>
        <p:spPr>
          <a:xfrm>
            <a:off x="457200" y="1600200"/>
            <a:ext cx="4113213" cy="4711700"/>
          </a:xfrm>
        </p:spPr>
        <p:txBody>
          <a:bodyPr lIns="91429" tIns="45715" rIns="91429" bIns="45715"/>
          <a:lstStyle/>
          <a:p>
            <a:pPr marL="161925" indent="-161925" defTabSz="455613"/>
            <a:r>
              <a:rPr lang="en-US" smtClean="0"/>
              <a:t>TransArmor is a combination of encryption and tokenization technologies.</a:t>
            </a:r>
          </a:p>
          <a:p>
            <a:pPr marL="555625" lvl="1" indent="-188913" defTabSz="455613"/>
            <a:r>
              <a:rPr lang="en-US" sz="2200" smtClean="0"/>
              <a:t>Secures the transaction </a:t>
            </a:r>
            <a:br>
              <a:rPr lang="en-US" sz="2200" smtClean="0"/>
            </a:br>
            <a:r>
              <a:rPr lang="en-US" sz="2200" smtClean="0"/>
              <a:t>with encryption</a:t>
            </a:r>
          </a:p>
          <a:p>
            <a:pPr marL="555625" lvl="1" indent="-188913" defTabSz="455613"/>
            <a:r>
              <a:rPr lang="en-US" sz="2200" smtClean="0"/>
              <a:t>Removes card data from the merchant environment with tokenization</a:t>
            </a:r>
          </a:p>
          <a:p>
            <a:pPr marL="161925" indent="-161925" defTabSz="455613"/>
            <a:r>
              <a:rPr lang="en-US" smtClean="0"/>
              <a:t>Works as a part of the payment transaction</a:t>
            </a:r>
          </a:p>
          <a:p>
            <a:pPr marL="161925" indent="-161925" defTabSz="455613"/>
            <a:r>
              <a:rPr lang="en-US" smtClean="0"/>
              <a:t>Typically does not require merchant to buy new systems</a:t>
            </a:r>
            <a:br>
              <a:rPr lang="en-US" smtClean="0"/>
            </a:br>
            <a:endParaRPr lang="en-US" smtClean="0"/>
          </a:p>
        </p:txBody>
      </p:sp>
      <p:sp>
        <p:nvSpPr>
          <p:cNvPr id="9" name="Date Placeholder 8"/>
          <p:cNvSpPr txBox="1">
            <a:spLocks noGrp="1"/>
          </p:cNvSpPr>
          <p:nvPr/>
        </p:nvSpPr>
        <p:spPr>
          <a:xfrm>
            <a:off x="457200" y="6356350"/>
            <a:ext cx="2862263" cy="365125"/>
          </a:xfrm>
          <a:prstGeom prst="rect">
            <a:avLst/>
          </a:prstGeom>
          <a:noFill/>
        </p:spPr>
        <p:txBody>
          <a:bodyPr lIns="91429" tIns="45715" rIns="91429" bIns="45715" anchor="ctr"/>
          <a:lstStyle/>
          <a:p>
            <a:pPr defTabSz="914400" fontAlgn="auto">
              <a:spcBef>
                <a:spcPts val="0"/>
              </a:spcBef>
              <a:spcAft>
                <a:spcPts val="0"/>
              </a:spcAft>
              <a:defRPr/>
            </a:pPr>
            <a:r>
              <a:rPr lang="en-US" sz="900">
                <a:solidFill>
                  <a:schemeClr val="tx1">
                    <a:tint val="75000"/>
                  </a:schemeClr>
                </a:solidFill>
                <a:latin typeface="Arial"/>
                <a:ea typeface="+mn-ea"/>
              </a:rPr>
              <a:t>Bank of America Merchant Services</a:t>
            </a:r>
          </a:p>
        </p:txBody>
      </p:sp>
      <p:sp>
        <p:nvSpPr>
          <p:cNvPr id="25605" name="Slide Number Placeholder 9"/>
          <p:cNvSpPr txBox="1">
            <a:spLocks noGrp="1"/>
          </p:cNvSpPr>
          <p:nvPr/>
        </p:nvSpPr>
        <p:spPr bwMode="auto">
          <a:xfrm>
            <a:off x="6553200" y="6356350"/>
            <a:ext cx="2133600" cy="365125"/>
          </a:xfrm>
          <a:prstGeom prst="rect">
            <a:avLst/>
          </a:prstGeom>
          <a:noFill/>
          <a:ln w="9525">
            <a:noFill/>
            <a:miter lim="800000"/>
            <a:headEnd/>
            <a:tailEnd/>
          </a:ln>
        </p:spPr>
        <p:txBody>
          <a:bodyPr lIns="91429" tIns="45715" rIns="91429" bIns="45715" anchor="ctr"/>
          <a:lstStyle/>
          <a:p>
            <a:pPr algn="r" defTabSz="914400"/>
            <a:fld id="{AC8FAA45-EEAD-428D-98CB-49BDC34FD870}" type="slidenum">
              <a:rPr lang="en-US" sz="900">
                <a:solidFill>
                  <a:srgbClr val="898989"/>
                </a:solidFill>
              </a:rPr>
              <a:pPr algn="r" defTabSz="914400"/>
              <a:t>39</a:t>
            </a:fld>
            <a:endParaRPr lang="en-US" sz="900">
              <a:solidFill>
                <a:srgbClr val="898989"/>
              </a:solidFill>
            </a:endParaRPr>
          </a:p>
        </p:txBody>
      </p:sp>
      <p:pic>
        <p:nvPicPr>
          <p:cNvPr id="25606" name="Picture 42"/>
          <p:cNvPicPr>
            <a:picLocks noChangeAspect="1"/>
          </p:cNvPicPr>
          <p:nvPr/>
        </p:nvPicPr>
        <p:blipFill>
          <a:blip r:embed="rId3"/>
          <a:srcRect/>
          <a:stretch>
            <a:fillRect/>
          </a:stretch>
        </p:blipFill>
        <p:spPr bwMode="auto">
          <a:xfrm>
            <a:off x="4949825" y="2327275"/>
            <a:ext cx="3802063" cy="37814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26"/>
          <p:cNvSpPr>
            <a:spLocks noGrp="1" noChangeArrowheads="1"/>
          </p:cNvSpPr>
          <p:nvPr>
            <p:ph type="title"/>
          </p:nvPr>
        </p:nvSpPr>
        <p:spPr/>
        <p:txBody>
          <a:bodyPr/>
          <a:lstStyle/>
          <a:p>
            <a:pPr eaLnBrk="1" hangingPunct="1"/>
            <a:r>
              <a:rPr lang="en-US" dirty="0" smtClean="0">
                <a:cs typeface="ＭＳ Ｐゴシック"/>
              </a:rPr>
              <a:t>Dedicated Team</a:t>
            </a:r>
          </a:p>
        </p:txBody>
      </p:sp>
      <p:sp>
        <p:nvSpPr>
          <p:cNvPr id="24579" name="Slide Number Placeholder 1"/>
          <p:cNvSpPr>
            <a:spLocks noGrp="1"/>
          </p:cNvSpPr>
          <p:nvPr>
            <p:ph type="sldNum" sz="quarter" idx="11"/>
          </p:nvPr>
        </p:nvSpPr>
        <p:spPr bwMode="auto">
          <a:ln>
            <a:miter lim="800000"/>
            <a:headEnd/>
            <a:tailEnd/>
          </a:ln>
        </p:spPr>
        <p:txBody>
          <a:bodyPr/>
          <a:lstStyle/>
          <a:p>
            <a:pPr algn="ctr">
              <a:spcBef>
                <a:spcPct val="50000"/>
              </a:spcBef>
              <a:buClr>
                <a:srgbClr val="D4001A"/>
              </a:buClr>
              <a:defRPr/>
            </a:pPr>
            <a:fld id="{8120A919-7EC8-4D31-8A3D-5B34C9E57698}" type="slidenum">
              <a:rPr lang="en-US"/>
              <a:pPr algn="ctr">
                <a:spcBef>
                  <a:spcPct val="50000"/>
                </a:spcBef>
                <a:buClr>
                  <a:srgbClr val="D4001A"/>
                </a:buClr>
                <a:defRPr/>
              </a:pPr>
              <a:t>4</a:t>
            </a:fld>
            <a:endParaRPr lang="en-US" sz="1000">
              <a:solidFill>
                <a:schemeClr val="tx1"/>
              </a:solidFill>
            </a:endParaRPr>
          </a:p>
        </p:txBody>
      </p:sp>
      <p:sp>
        <p:nvSpPr>
          <p:cNvPr id="16388" name="Rectangle 8"/>
          <p:cNvSpPr>
            <a:spLocks noChangeArrowheads="1"/>
          </p:cNvSpPr>
          <p:nvPr/>
        </p:nvSpPr>
        <p:spPr bwMode="auto">
          <a:xfrm>
            <a:off x="4656138" y="6130925"/>
            <a:ext cx="184150" cy="304800"/>
          </a:xfrm>
          <a:prstGeom prst="rect">
            <a:avLst/>
          </a:prstGeom>
          <a:noFill/>
          <a:ln w="9525">
            <a:noFill/>
            <a:miter lim="800000"/>
            <a:headEnd/>
            <a:tailEnd/>
          </a:ln>
        </p:spPr>
        <p:txBody>
          <a:bodyPr wrap="none" anchor="ctr">
            <a:spAutoFit/>
          </a:bodyPr>
          <a:lstStyle/>
          <a:p>
            <a:pPr algn="ctr">
              <a:spcBef>
                <a:spcPct val="50000"/>
              </a:spcBef>
              <a:buClr>
                <a:srgbClr val="D4001A"/>
              </a:buClr>
            </a:pPr>
            <a:endParaRPr lang="en-US"/>
          </a:p>
        </p:txBody>
      </p:sp>
      <p:grpSp>
        <p:nvGrpSpPr>
          <p:cNvPr id="2" name="Group 11"/>
          <p:cNvGrpSpPr>
            <a:grpSpLocks/>
          </p:cNvGrpSpPr>
          <p:nvPr/>
        </p:nvGrpSpPr>
        <p:grpSpPr bwMode="auto">
          <a:xfrm>
            <a:off x="628650" y="4149724"/>
            <a:ext cx="7886700" cy="2206625"/>
            <a:chOff x="609600" y="4149725"/>
            <a:chExt cx="7887493" cy="1981200"/>
          </a:xfrm>
        </p:grpSpPr>
        <p:sp>
          <p:nvSpPr>
            <p:cNvPr id="8" name="Rectangle 3"/>
            <p:cNvSpPr>
              <a:spLocks noChangeArrowheads="1"/>
            </p:cNvSpPr>
            <p:nvPr/>
          </p:nvSpPr>
          <p:spPr bwMode="auto">
            <a:xfrm>
              <a:off x="4608915" y="4149725"/>
              <a:ext cx="3888178" cy="1981200"/>
            </a:xfrm>
            <a:prstGeom prst="rect">
              <a:avLst/>
            </a:prstGeom>
            <a:solidFill>
              <a:schemeClr val="accent1">
                <a:lumMod val="40000"/>
                <a:lumOff val="60000"/>
              </a:schemeClr>
            </a:solidFill>
            <a:ln w="9525">
              <a:noFill/>
              <a:miter lim="800000"/>
              <a:headEnd/>
              <a:tailEnd/>
            </a:ln>
          </p:spPr>
          <p:txBody>
            <a:bodyPr tIns="182880" rIns="0" bIns="0"/>
            <a:lstStyle/>
            <a:p>
              <a:pPr algn="ctr">
                <a:spcBef>
                  <a:spcPts val="0"/>
                </a:spcBef>
                <a:spcAft>
                  <a:spcPts val="0"/>
                </a:spcAft>
                <a:defRPr/>
              </a:pPr>
              <a:r>
                <a:rPr lang="en-US" sz="1000" b="1" dirty="0">
                  <a:solidFill>
                    <a:srgbClr val="2C69B2"/>
                  </a:solidFill>
                  <a:latin typeface="Arial" charset="0"/>
                </a:rPr>
                <a:t>Strategic Account Executive</a:t>
              </a:r>
              <a:endParaRPr lang="en-US" sz="1100" b="1" dirty="0">
                <a:solidFill>
                  <a:srgbClr val="2C69B2"/>
                </a:solidFill>
                <a:latin typeface="Arial" charset="0"/>
              </a:endParaRPr>
            </a:p>
            <a:p>
              <a:pPr algn="ctr">
                <a:spcBef>
                  <a:spcPts val="0"/>
                </a:spcBef>
                <a:spcAft>
                  <a:spcPts val="0"/>
                </a:spcAft>
                <a:defRPr/>
              </a:pPr>
              <a:r>
                <a:rPr lang="en-US" sz="1000" b="1" dirty="0" smtClean="0">
                  <a:latin typeface="Arial" charset="0"/>
                </a:rPr>
                <a:t>Melinda Speer, </a:t>
              </a:r>
              <a:r>
                <a:rPr lang="en-US" sz="1000" b="1" dirty="0">
                  <a:latin typeface="Arial" charset="0"/>
                </a:rPr>
                <a:t>Merchant Services</a:t>
              </a:r>
            </a:p>
            <a:p>
              <a:pPr marL="171450" indent="-171450" algn="ctr">
                <a:defRPr/>
              </a:pPr>
              <a:r>
                <a:rPr lang="en-US" sz="1100" dirty="0">
                  <a:latin typeface="Arial" charset="0"/>
                </a:rPr>
                <a:t>Works with the Relationship Manager to identify product needs and implement </a:t>
              </a:r>
              <a:r>
                <a:rPr lang="en-US" sz="1100" dirty="0" smtClean="0">
                  <a:latin typeface="Arial" charset="0"/>
                </a:rPr>
                <a:t>new solutions</a:t>
              </a:r>
              <a:r>
                <a:rPr lang="en-US" sz="1100" dirty="0">
                  <a:latin typeface="Arial" charset="0"/>
                </a:rPr>
                <a:t>.</a:t>
              </a:r>
            </a:p>
            <a:p>
              <a:pPr marL="171450" indent="-171450">
                <a:buFont typeface="Arial" pitchFamily="34" charset="0"/>
                <a:buChar char="•"/>
                <a:defRPr/>
              </a:pPr>
              <a:endParaRPr lang="en-US" sz="1100" dirty="0">
                <a:solidFill>
                  <a:srgbClr val="2C69B2"/>
                </a:solidFill>
                <a:latin typeface="Arial" charset="0"/>
              </a:endParaRPr>
            </a:p>
            <a:p>
              <a:pPr algn="ctr">
                <a:defRPr/>
              </a:pPr>
              <a:r>
                <a:rPr lang="en-US" sz="1000" b="1" dirty="0">
                  <a:solidFill>
                    <a:srgbClr val="2C69B2"/>
                  </a:solidFill>
                  <a:latin typeface="Arial" charset="0"/>
                </a:rPr>
                <a:t>Bank of America Tea</a:t>
              </a:r>
              <a:r>
                <a:rPr lang="en-US" sz="1100" b="1" dirty="0">
                  <a:solidFill>
                    <a:srgbClr val="2C69B2"/>
                  </a:solidFill>
                  <a:latin typeface="Arial" charset="0"/>
                </a:rPr>
                <a:t>m</a:t>
              </a:r>
            </a:p>
            <a:p>
              <a:pPr algn="ctr">
                <a:spcBef>
                  <a:spcPts val="0"/>
                </a:spcBef>
                <a:defRPr/>
              </a:pPr>
              <a:r>
                <a:rPr lang="en-US" sz="1000" b="1" dirty="0" smtClean="0">
                  <a:latin typeface="Arial" charset="0"/>
                </a:rPr>
                <a:t>Marilyn Bush, </a:t>
              </a:r>
              <a:r>
                <a:rPr lang="en-US" sz="1000" b="1" dirty="0">
                  <a:latin typeface="Arial" charset="0"/>
                </a:rPr>
                <a:t>Sr. Client Manager</a:t>
              </a:r>
            </a:p>
            <a:p>
              <a:pPr algn="ctr">
                <a:spcBef>
                  <a:spcPts val="0"/>
                </a:spcBef>
                <a:defRPr/>
              </a:pPr>
              <a:r>
                <a:rPr lang="en-US" sz="1000" b="1" dirty="0" smtClean="0">
                  <a:latin typeface="Arial" charset="0"/>
                </a:rPr>
                <a:t>Terry Endres, Treasury Services Officer</a:t>
              </a:r>
              <a:endParaRPr lang="en-US" sz="1000" b="1" dirty="0">
                <a:latin typeface="Arial" charset="0"/>
              </a:endParaRPr>
            </a:p>
            <a:p>
              <a:pPr marL="171450" indent="-171450" algn="ctr">
                <a:defRPr/>
              </a:pPr>
              <a:r>
                <a:rPr lang="en-US" sz="1100" dirty="0">
                  <a:latin typeface="Arial" charset="0"/>
                </a:rPr>
                <a:t>Client Management Team dedicated to your banking relationship at Bank of America.</a:t>
              </a:r>
            </a:p>
            <a:p>
              <a:pPr algn="ctr">
                <a:lnSpc>
                  <a:spcPct val="200000"/>
                </a:lnSpc>
                <a:spcBef>
                  <a:spcPct val="50000"/>
                </a:spcBef>
                <a:buClr>
                  <a:srgbClr val="D4001A"/>
                </a:buClr>
                <a:defRPr/>
              </a:pPr>
              <a:endParaRPr lang="en-US" sz="1100" dirty="0">
                <a:latin typeface="Arial" charset="0"/>
                <a:ea typeface="ＭＳ Ｐゴシック" pitchFamily="-96" charset="-128"/>
                <a:cs typeface="+mn-cs"/>
              </a:endParaRPr>
            </a:p>
          </p:txBody>
        </p:sp>
        <p:sp>
          <p:nvSpPr>
            <p:cNvPr id="9" name="Rectangle 3"/>
            <p:cNvSpPr>
              <a:spLocks noChangeArrowheads="1"/>
            </p:cNvSpPr>
            <p:nvPr/>
          </p:nvSpPr>
          <p:spPr bwMode="auto">
            <a:xfrm>
              <a:off x="609600" y="4149725"/>
              <a:ext cx="3688134" cy="1981200"/>
            </a:xfrm>
            <a:prstGeom prst="rect">
              <a:avLst/>
            </a:prstGeom>
            <a:solidFill>
              <a:schemeClr val="accent1">
                <a:lumMod val="40000"/>
                <a:lumOff val="60000"/>
              </a:schemeClr>
            </a:solidFill>
            <a:ln w="9525">
              <a:noFill/>
              <a:miter lim="800000"/>
              <a:headEnd/>
              <a:tailEnd/>
            </a:ln>
          </p:spPr>
          <p:txBody>
            <a:bodyPr tIns="182880" rIns="0" bIns="0"/>
            <a:lstStyle/>
            <a:p>
              <a:pPr marL="177800" indent="-177800" algn="ctr" eaLnBrk="0" hangingPunct="0">
                <a:spcBef>
                  <a:spcPct val="30000"/>
                </a:spcBef>
                <a:buClr>
                  <a:srgbClr val="D4001A"/>
                </a:buClr>
                <a:buSzPct val="65000"/>
                <a:defRPr/>
              </a:pPr>
              <a:r>
                <a:rPr lang="en-US" sz="1000" b="1" dirty="0" smtClean="0">
                  <a:solidFill>
                    <a:srgbClr val="0067B1"/>
                  </a:solidFill>
                  <a:latin typeface="+mn-lt"/>
                  <a:ea typeface="ＭＳ Ｐゴシック" pitchFamily="-96" charset="-128"/>
                  <a:cs typeface="+mn-cs"/>
                </a:rPr>
                <a:t>Technical Relationship Manager</a:t>
              </a:r>
            </a:p>
            <a:p>
              <a:pPr marL="177800" indent="-177800" algn="ctr" eaLnBrk="0" hangingPunct="0">
                <a:spcBef>
                  <a:spcPct val="30000"/>
                </a:spcBef>
                <a:buClr>
                  <a:srgbClr val="D4001A"/>
                </a:buClr>
                <a:buSzPct val="65000"/>
                <a:defRPr/>
              </a:pPr>
              <a:r>
                <a:rPr lang="en-US" sz="1000" b="1" dirty="0" smtClean="0">
                  <a:latin typeface="+mn-lt"/>
                  <a:ea typeface="ＭＳ Ｐゴシック" pitchFamily="-96" charset="-128"/>
                  <a:cs typeface="+mn-cs"/>
                </a:rPr>
                <a:t>JD Wilks</a:t>
              </a:r>
            </a:p>
            <a:p>
              <a:pPr marL="177800" indent="-177800" algn="ctr" eaLnBrk="0" hangingPunct="0">
                <a:spcBef>
                  <a:spcPct val="30000"/>
                </a:spcBef>
                <a:buClr>
                  <a:srgbClr val="D4001A"/>
                </a:buClr>
                <a:buSzPct val="65000"/>
                <a:defRPr/>
              </a:pPr>
              <a:r>
                <a:rPr lang="en-US" sz="1000" dirty="0" smtClean="0"/>
                <a:t>The Technical Relationship Manager works closely with your Relationship Manager to offer proactive consultation regarding payment technologies and platforms, share pertinent industry data, and identify new ways to build electronic payment programs that satisfy citizen demand and meet your business objectives.  </a:t>
              </a:r>
              <a:r>
                <a:rPr lang="en-US" sz="800" dirty="0" smtClean="0"/>
                <a:t> </a:t>
              </a:r>
              <a:endParaRPr lang="en-US" sz="1000" b="1" dirty="0" smtClean="0">
                <a:solidFill>
                  <a:srgbClr val="0067B1"/>
                </a:solidFill>
                <a:latin typeface="+mn-lt"/>
                <a:ea typeface="ＭＳ Ｐゴシック" pitchFamily="-96" charset="-128"/>
                <a:cs typeface="+mn-cs"/>
              </a:endParaRPr>
            </a:p>
            <a:p>
              <a:pPr marL="177800" indent="-177800" algn="ctr" eaLnBrk="0" hangingPunct="0">
                <a:spcBef>
                  <a:spcPct val="30000"/>
                </a:spcBef>
                <a:buClr>
                  <a:srgbClr val="D4001A"/>
                </a:buClr>
                <a:buSzPct val="65000"/>
                <a:defRPr/>
              </a:pPr>
              <a:r>
                <a:rPr lang="en-US" sz="1000" b="1" dirty="0" smtClean="0">
                  <a:solidFill>
                    <a:srgbClr val="0067B1"/>
                  </a:solidFill>
                  <a:latin typeface="+mn-lt"/>
                  <a:ea typeface="ＭＳ Ｐゴシック" pitchFamily="-96" charset="-128"/>
                  <a:cs typeface="+mn-cs"/>
                </a:rPr>
                <a:t>Account Manager</a:t>
              </a:r>
            </a:p>
            <a:p>
              <a:pPr marL="177800" indent="-177800" algn="ctr" eaLnBrk="0" hangingPunct="0">
                <a:spcBef>
                  <a:spcPct val="30000"/>
                </a:spcBef>
                <a:buClr>
                  <a:srgbClr val="D4001A"/>
                </a:buClr>
                <a:buSzPct val="65000"/>
                <a:defRPr/>
              </a:pPr>
              <a:r>
                <a:rPr lang="en-US" sz="1000" b="1" dirty="0" smtClean="0">
                  <a:latin typeface="+mn-lt"/>
                  <a:ea typeface="ＭＳ Ｐゴシック" pitchFamily="-96" charset="-128"/>
                  <a:cs typeface="+mn-cs"/>
                </a:rPr>
                <a:t>Sheryl Levers</a:t>
              </a:r>
              <a:endParaRPr lang="en-US" sz="1000" b="1" dirty="0">
                <a:latin typeface="+mn-lt"/>
                <a:ea typeface="ＭＳ Ｐゴシック" pitchFamily="-96" charset="-128"/>
                <a:cs typeface="+mn-cs"/>
              </a:endParaRPr>
            </a:p>
            <a:p>
              <a:pPr marL="177800" indent="-177800" algn="ctr" eaLnBrk="0" hangingPunct="0">
                <a:spcBef>
                  <a:spcPct val="30000"/>
                </a:spcBef>
                <a:buClr>
                  <a:srgbClr val="D4001A"/>
                </a:buClr>
                <a:buSzPct val="100000"/>
                <a:defRPr/>
              </a:pPr>
              <a:r>
                <a:rPr lang="en-US" sz="1000" dirty="0">
                  <a:latin typeface="+mn-lt"/>
                  <a:ea typeface="ＭＳ Ｐゴシック" pitchFamily="-96" charset="-128"/>
                  <a:cs typeface="+mn-cs"/>
                </a:rPr>
                <a:t> </a:t>
              </a:r>
              <a:r>
                <a:rPr lang="en-US" sz="1000" dirty="0">
                  <a:ea typeface="ＭＳ Ｐゴシック" pitchFamily="-96" charset="-128"/>
                  <a:cs typeface="Arial" pitchFamily="34" charset="0"/>
                </a:rPr>
                <a:t>Assist with day to day merchant </a:t>
              </a:r>
              <a:r>
                <a:rPr lang="en-US" sz="1000" dirty="0" smtClean="0">
                  <a:ea typeface="ＭＳ Ｐゴシック" pitchFamily="-96" charset="-128"/>
                  <a:cs typeface="Arial" pitchFamily="34" charset="0"/>
                </a:rPr>
                <a:t>needs.</a:t>
              </a:r>
              <a:endParaRPr lang="en-US" sz="1000" dirty="0">
                <a:ea typeface="ＭＳ Ｐゴシック" pitchFamily="-96" charset="-128"/>
                <a:cs typeface="Arial" pitchFamily="34" charset="0"/>
              </a:endParaRPr>
            </a:p>
            <a:p>
              <a:pPr marL="177800" indent="-177800" eaLnBrk="0" hangingPunct="0">
                <a:spcBef>
                  <a:spcPct val="30000"/>
                </a:spcBef>
                <a:buClr>
                  <a:srgbClr val="D4001A"/>
                </a:buClr>
                <a:buSzPct val="65000"/>
                <a:buFont typeface="Arial" pitchFamily="34" charset="0"/>
                <a:buChar char="•"/>
                <a:defRPr/>
              </a:pPr>
              <a:endParaRPr lang="en-US" sz="1100" dirty="0">
                <a:latin typeface="+mn-lt"/>
                <a:ea typeface="ＭＳ Ｐゴシック" pitchFamily="-96" charset="-128"/>
                <a:cs typeface="+mn-cs"/>
              </a:endParaRPr>
            </a:p>
          </p:txBody>
        </p:sp>
      </p:grpSp>
      <p:sp>
        <p:nvSpPr>
          <p:cNvPr id="13" name="Rectangle 3"/>
          <p:cNvSpPr>
            <a:spLocks noChangeArrowheads="1"/>
          </p:cNvSpPr>
          <p:nvPr/>
        </p:nvSpPr>
        <p:spPr bwMode="auto">
          <a:xfrm>
            <a:off x="1763713" y="1279525"/>
            <a:ext cx="5878512" cy="2708275"/>
          </a:xfrm>
          <a:prstGeom prst="rect">
            <a:avLst/>
          </a:prstGeom>
          <a:solidFill>
            <a:schemeClr val="accent1">
              <a:lumMod val="40000"/>
              <a:lumOff val="60000"/>
            </a:schemeClr>
          </a:solidFill>
          <a:ln w="9525">
            <a:noFill/>
            <a:miter lim="800000"/>
            <a:headEnd/>
            <a:tailEnd/>
          </a:ln>
        </p:spPr>
        <p:txBody>
          <a:bodyPr tIns="182880" rIns="0" bIns="0"/>
          <a:lstStyle/>
          <a:p>
            <a:pPr algn="ctr">
              <a:spcBef>
                <a:spcPct val="50000"/>
              </a:spcBef>
              <a:buClr>
                <a:srgbClr val="D4001A"/>
              </a:buClr>
              <a:defRPr/>
            </a:pPr>
            <a:r>
              <a:rPr lang="en-US" sz="1000" b="1" dirty="0">
                <a:solidFill>
                  <a:srgbClr val="0067B1"/>
                </a:solidFill>
                <a:latin typeface="Arial" charset="0"/>
                <a:ea typeface="ＭＳ Ｐゴシック" pitchFamily="-96" charset="-128"/>
                <a:cs typeface="+mn-cs"/>
              </a:rPr>
              <a:t>Relationship Manager</a:t>
            </a:r>
          </a:p>
          <a:p>
            <a:pPr algn="ctr">
              <a:spcBef>
                <a:spcPct val="50000"/>
              </a:spcBef>
              <a:buClr>
                <a:srgbClr val="D4001A"/>
              </a:buClr>
              <a:defRPr/>
            </a:pPr>
            <a:r>
              <a:rPr lang="en-US" sz="1000" b="1" dirty="0">
                <a:latin typeface="Arial" charset="0"/>
                <a:ea typeface="ＭＳ Ｐゴシック" pitchFamily="-96" charset="-128"/>
                <a:cs typeface="+mn-cs"/>
              </a:rPr>
              <a:t>Shirley Davis</a:t>
            </a:r>
          </a:p>
          <a:p>
            <a:pPr marL="228600" indent="-228600" algn="ctr">
              <a:spcBef>
                <a:spcPct val="50000"/>
              </a:spcBef>
              <a:buClr>
                <a:srgbClr val="D4001A"/>
              </a:buClr>
              <a:defRPr/>
            </a:pPr>
            <a:r>
              <a:rPr lang="en-US" sz="1100" dirty="0">
                <a:latin typeface="Arial" charset="0"/>
                <a:ea typeface="ＭＳ Ｐゴシック" pitchFamily="-96" charset="-128"/>
                <a:cs typeface="+mn-cs"/>
              </a:rPr>
              <a:t> </a:t>
            </a:r>
            <a:r>
              <a:rPr lang="en-US" sz="1000" dirty="0">
                <a:latin typeface="Arial" charset="0"/>
                <a:ea typeface="ＭＳ Ｐゴシック" pitchFamily="-96" charset="-128"/>
                <a:cs typeface="+mn-cs"/>
              </a:rPr>
              <a:t>Manages overall relationship and promotes strategic partnership. Grows the business by partnering with our clients and listening to short and long term goals.</a:t>
            </a:r>
          </a:p>
          <a:p>
            <a:pPr lvl="1" indent="-228600">
              <a:spcBef>
                <a:spcPct val="50000"/>
              </a:spcBef>
              <a:buClr>
                <a:srgbClr val="D4001A"/>
              </a:buClr>
              <a:buFont typeface="Arial" pitchFamily="34" charset="0"/>
              <a:buChar char="•"/>
              <a:defRPr/>
            </a:pPr>
            <a:r>
              <a:rPr lang="en-US" sz="1000" dirty="0">
                <a:latin typeface="Arial" charset="0"/>
                <a:ea typeface="ＭＳ Ｐゴシック" pitchFamily="-96" charset="-128"/>
                <a:cs typeface="+mn-cs"/>
              </a:rPr>
              <a:t>Advise on new product solutions</a:t>
            </a:r>
          </a:p>
          <a:p>
            <a:pPr lvl="1" indent="-228600">
              <a:spcBef>
                <a:spcPct val="50000"/>
              </a:spcBef>
              <a:buClr>
                <a:srgbClr val="D4001A"/>
              </a:buClr>
              <a:buFont typeface="Arial" pitchFamily="34" charset="0"/>
              <a:buChar char="•"/>
              <a:defRPr/>
            </a:pPr>
            <a:r>
              <a:rPr lang="en-US" sz="1000" dirty="0">
                <a:latin typeface="Arial" charset="0"/>
                <a:ea typeface="ＭＳ Ｐゴシック" pitchFamily="-96" charset="-128"/>
                <a:cs typeface="+mn-cs"/>
              </a:rPr>
              <a:t>Interchange analysis to manage expenses and downgrades</a:t>
            </a:r>
          </a:p>
          <a:p>
            <a:pPr lvl="1" indent="-228600">
              <a:spcBef>
                <a:spcPct val="50000"/>
              </a:spcBef>
              <a:buClr>
                <a:srgbClr val="D4001A"/>
              </a:buClr>
              <a:buFont typeface="Arial" pitchFamily="34" charset="0"/>
              <a:buChar char="•"/>
              <a:defRPr/>
            </a:pPr>
            <a:r>
              <a:rPr lang="en-US" sz="1000" dirty="0">
                <a:latin typeface="Arial" charset="0"/>
                <a:ea typeface="ＭＳ Ｐゴシック" pitchFamily="-96" charset="-128"/>
                <a:cs typeface="+mn-cs"/>
              </a:rPr>
              <a:t>Engages appropriate business partners</a:t>
            </a:r>
          </a:p>
          <a:p>
            <a:pPr lvl="1" indent="-228600">
              <a:spcBef>
                <a:spcPct val="50000"/>
              </a:spcBef>
              <a:buClr>
                <a:srgbClr val="D4001A"/>
              </a:buClr>
              <a:buFont typeface="Arial" pitchFamily="34" charset="0"/>
              <a:buChar char="•"/>
              <a:defRPr/>
            </a:pPr>
            <a:r>
              <a:rPr lang="en-US" sz="1000" dirty="0">
                <a:latin typeface="Arial" charset="0"/>
                <a:ea typeface="ＭＳ Ｐゴシック" pitchFamily="-96" charset="-128"/>
                <a:cs typeface="+mn-cs"/>
              </a:rPr>
              <a:t>Primary contact for pricing, competitive bids, contract negotiations</a:t>
            </a:r>
          </a:p>
          <a:p>
            <a:pPr lvl="1" indent="-228600">
              <a:spcBef>
                <a:spcPct val="50000"/>
              </a:spcBef>
              <a:buClr>
                <a:srgbClr val="D4001A"/>
              </a:buClr>
              <a:buFont typeface="Arial" pitchFamily="34" charset="0"/>
              <a:buChar char="•"/>
              <a:defRPr/>
            </a:pPr>
            <a:r>
              <a:rPr lang="en-US" sz="1000" dirty="0">
                <a:latin typeface="Arial" charset="0"/>
                <a:ea typeface="ＭＳ Ｐゴシック" pitchFamily="-96" charset="-128"/>
                <a:cs typeface="+mn-cs"/>
              </a:rPr>
              <a:t>Consult on PCI and Chargeback Management</a:t>
            </a:r>
          </a:p>
          <a:p>
            <a:pPr lvl="1" indent="-228600">
              <a:spcBef>
                <a:spcPct val="50000"/>
              </a:spcBef>
              <a:buClr>
                <a:srgbClr val="D4001A"/>
              </a:buClr>
              <a:buFont typeface="Arial" pitchFamily="34" charset="0"/>
              <a:buChar char="•"/>
              <a:defRPr/>
            </a:pPr>
            <a:r>
              <a:rPr lang="en-US" sz="1000" dirty="0">
                <a:latin typeface="Arial" charset="0"/>
                <a:ea typeface="ＭＳ Ｐゴシック" pitchFamily="-96" charset="-128"/>
                <a:cs typeface="+mn-cs"/>
              </a:rPr>
              <a:t>Communication (business reviews, card association updates, webinars</a:t>
            </a:r>
            <a:r>
              <a:rPr lang="en-US" sz="1100" dirty="0">
                <a:latin typeface="Arial" charset="0"/>
                <a:ea typeface="ＭＳ Ｐゴシック" pitchFamily="-96" charset="-128"/>
                <a:cs typeface="+mn-cs"/>
              </a:rPr>
              <a:t>, and newsletters)</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idx="4294967295"/>
          </p:nvPr>
        </p:nvSpPr>
        <p:spPr/>
        <p:txBody>
          <a:bodyPr lIns="91429" tIns="45715" rIns="91429" bIns="45715"/>
          <a:lstStyle/>
          <a:p>
            <a:r>
              <a:rPr lang="en-US" smtClean="0"/>
              <a:t/>
            </a:r>
            <a:br>
              <a:rPr lang="en-US" smtClean="0"/>
            </a:br>
            <a:r>
              <a:rPr lang="en-US" smtClean="0"/>
              <a:t>Tokens protect data at rest and in use. </a:t>
            </a:r>
          </a:p>
        </p:txBody>
      </p:sp>
      <p:sp>
        <p:nvSpPr>
          <p:cNvPr id="26627" name="Content Placeholder 3"/>
          <p:cNvSpPr>
            <a:spLocks noGrp="1"/>
          </p:cNvSpPr>
          <p:nvPr>
            <p:ph idx="4294967295"/>
          </p:nvPr>
        </p:nvSpPr>
        <p:spPr/>
        <p:txBody>
          <a:bodyPr lIns="91429" tIns="45715" rIns="91429" bIns="45715"/>
          <a:lstStyle/>
          <a:p>
            <a:pPr marL="161925" indent="-161925" defTabSz="455613">
              <a:spcAft>
                <a:spcPts val="600"/>
              </a:spcAft>
              <a:buFont typeface="Lucida Grande" pitchFamily="-107" charset="0"/>
              <a:buNone/>
            </a:pPr>
            <a:r>
              <a:rPr lang="en-US" b="1" smtClean="0">
                <a:solidFill>
                  <a:srgbClr val="9C250E"/>
                </a:solidFill>
              </a:rPr>
              <a:t>Tokens remove data from the card data environment (CDE).</a:t>
            </a:r>
          </a:p>
          <a:p>
            <a:pPr marL="161925" indent="-161925" defTabSz="455613">
              <a:spcAft>
                <a:spcPts val="600"/>
              </a:spcAft>
            </a:pPr>
            <a:r>
              <a:rPr lang="en-US" smtClean="0"/>
              <a:t>Form of data substitution replacing sensitive PAN values with non-sensitive, randomly-generated token values</a:t>
            </a:r>
          </a:p>
          <a:p>
            <a:pPr marL="161925" indent="-161925" defTabSz="455613">
              <a:spcAft>
                <a:spcPts val="600"/>
              </a:spcAft>
            </a:pPr>
            <a:r>
              <a:rPr lang="en-US" smtClean="0"/>
              <a:t>Different from encryption, tokens have no direct relationship with the data </a:t>
            </a:r>
            <a:br>
              <a:rPr lang="en-US" smtClean="0"/>
            </a:br>
            <a:r>
              <a:rPr lang="en-US" smtClean="0"/>
              <a:t>they replace </a:t>
            </a:r>
          </a:p>
          <a:p>
            <a:pPr marL="161925" indent="-161925" defTabSz="455613">
              <a:spcAft>
                <a:spcPts val="600"/>
              </a:spcAft>
            </a:pPr>
            <a:r>
              <a:rPr lang="en-US" smtClean="0"/>
              <a:t>Card-based, meaning they have a 1:1 relationship with an account </a:t>
            </a:r>
            <a:br>
              <a:rPr lang="en-US" smtClean="0"/>
            </a:br>
            <a:r>
              <a:rPr lang="en-US" smtClean="0"/>
              <a:t>number — same token will always be returned for a specific PAN</a:t>
            </a:r>
          </a:p>
          <a:p>
            <a:pPr marL="161925" indent="-161925" defTabSz="455613">
              <a:spcAft>
                <a:spcPts val="600"/>
              </a:spcAft>
            </a:pPr>
            <a:r>
              <a:rPr lang="en-US" smtClean="0"/>
              <a:t>Do not expire — same token follows the card through the entire card lifecycle</a:t>
            </a:r>
          </a:p>
          <a:p>
            <a:pPr marL="161925" indent="-161925" defTabSz="455613">
              <a:spcAft>
                <a:spcPts val="600"/>
              </a:spcAft>
            </a:pPr>
            <a:r>
              <a:rPr lang="en-US" smtClean="0"/>
              <a:t>Match the format of the initiating PAN — if PAN is 16 digits, token is 16 digits</a:t>
            </a:r>
          </a:p>
          <a:p>
            <a:pPr marL="161925" indent="-161925" defTabSz="455613">
              <a:spcAft>
                <a:spcPts val="600"/>
              </a:spcAft>
            </a:pPr>
            <a:r>
              <a:rPr lang="en-US" smtClean="0"/>
              <a:t>Do not overlap major brand (Visa</a:t>
            </a:r>
            <a:r>
              <a:rPr lang="en-US" baseline="30000" smtClean="0"/>
              <a:t>®</a:t>
            </a:r>
            <a:r>
              <a:rPr lang="en-US" smtClean="0"/>
              <a:t>, MasterCard</a:t>
            </a:r>
            <a:r>
              <a:rPr lang="en-US" baseline="30000" smtClean="0"/>
              <a:t>®</a:t>
            </a:r>
            <a:r>
              <a:rPr lang="en-US" smtClean="0"/>
              <a:t>, Discover</a:t>
            </a:r>
            <a:r>
              <a:rPr lang="en-US" baseline="30000" smtClean="0"/>
              <a:t>®</a:t>
            </a:r>
            <a:r>
              <a:rPr lang="en-US" smtClean="0"/>
              <a:t>, American Express</a:t>
            </a:r>
            <a:r>
              <a:rPr lang="en-US" baseline="30000" smtClean="0"/>
              <a:t>®</a:t>
            </a:r>
            <a:r>
              <a:rPr lang="en-US" smtClean="0"/>
              <a:t>, BIN ranges (first digit is 0 to 2  or 7 to 9)</a:t>
            </a:r>
          </a:p>
          <a:p>
            <a:pPr marL="161925" indent="-161925" defTabSz="455613">
              <a:spcAft>
                <a:spcPts val="600"/>
              </a:spcAft>
            </a:pPr>
            <a:r>
              <a:rPr lang="en-US" smtClean="0"/>
              <a:t>Do not pass MOD-10 or Luhn checks</a:t>
            </a:r>
          </a:p>
        </p:txBody>
      </p:sp>
      <p:sp>
        <p:nvSpPr>
          <p:cNvPr id="10" name="Date Placeholder 9"/>
          <p:cNvSpPr txBox="1">
            <a:spLocks noGrp="1"/>
          </p:cNvSpPr>
          <p:nvPr/>
        </p:nvSpPr>
        <p:spPr>
          <a:xfrm>
            <a:off x="457200" y="6356350"/>
            <a:ext cx="2862263" cy="365125"/>
          </a:xfrm>
          <a:prstGeom prst="rect">
            <a:avLst/>
          </a:prstGeom>
          <a:noFill/>
        </p:spPr>
        <p:txBody>
          <a:bodyPr lIns="91429" tIns="45715" rIns="91429" bIns="45715" anchor="ctr"/>
          <a:lstStyle/>
          <a:p>
            <a:pPr defTabSz="914400" fontAlgn="auto">
              <a:spcBef>
                <a:spcPts val="0"/>
              </a:spcBef>
              <a:spcAft>
                <a:spcPts val="0"/>
              </a:spcAft>
              <a:defRPr/>
            </a:pPr>
            <a:r>
              <a:rPr lang="en-US" sz="900">
                <a:solidFill>
                  <a:schemeClr val="tx1">
                    <a:tint val="75000"/>
                  </a:schemeClr>
                </a:solidFill>
                <a:latin typeface="Arial"/>
                <a:ea typeface="+mn-ea"/>
              </a:rPr>
              <a:t>Bank of America Merchant Services</a:t>
            </a:r>
          </a:p>
        </p:txBody>
      </p:sp>
      <p:sp>
        <p:nvSpPr>
          <p:cNvPr id="26629" name="Slide Number Placeholder 10"/>
          <p:cNvSpPr txBox="1">
            <a:spLocks noGrp="1"/>
          </p:cNvSpPr>
          <p:nvPr/>
        </p:nvSpPr>
        <p:spPr bwMode="auto">
          <a:xfrm>
            <a:off x="6553200" y="6356350"/>
            <a:ext cx="2133600" cy="365125"/>
          </a:xfrm>
          <a:prstGeom prst="rect">
            <a:avLst/>
          </a:prstGeom>
          <a:noFill/>
          <a:ln w="9525">
            <a:noFill/>
            <a:miter lim="800000"/>
            <a:headEnd/>
            <a:tailEnd/>
          </a:ln>
        </p:spPr>
        <p:txBody>
          <a:bodyPr lIns="91429" tIns="45715" rIns="91429" bIns="45715" anchor="ctr"/>
          <a:lstStyle/>
          <a:p>
            <a:pPr algn="r" defTabSz="914400"/>
            <a:fld id="{74A13D33-7787-481E-AD1E-EFC82F76E6F8}" type="slidenum">
              <a:rPr lang="en-US" sz="900">
                <a:solidFill>
                  <a:srgbClr val="898989"/>
                </a:solidFill>
              </a:rPr>
              <a:pPr algn="r" defTabSz="914400"/>
              <a:t>40</a:t>
            </a:fld>
            <a:endParaRPr lang="en-US" sz="900">
              <a:solidFill>
                <a:srgbClr val="898989"/>
              </a:solidFill>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idx="4294967295"/>
          </p:nvPr>
        </p:nvSpPr>
        <p:spPr/>
        <p:txBody>
          <a:bodyPr lIns="91429" tIns="45715" rIns="91429" bIns="45715"/>
          <a:lstStyle/>
          <a:p>
            <a:r>
              <a:rPr lang="en-US" smtClean="0"/>
              <a:t>Multi-pay token</a:t>
            </a:r>
          </a:p>
        </p:txBody>
      </p:sp>
      <p:sp>
        <p:nvSpPr>
          <p:cNvPr id="27651" name="Content Placeholder 2"/>
          <p:cNvSpPr>
            <a:spLocks noGrp="1"/>
          </p:cNvSpPr>
          <p:nvPr>
            <p:ph idx="4294967295"/>
          </p:nvPr>
        </p:nvSpPr>
        <p:spPr/>
        <p:txBody>
          <a:bodyPr lIns="91429" tIns="45715" rIns="91429" bIns="45715"/>
          <a:lstStyle/>
          <a:p>
            <a:pPr marL="0" indent="0" defTabSz="455613">
              <a:spcAft>
                <a:spcPts val="600"/>
              </a:spcAft>
              <a:buFont typeface="Lucida Grande" pitchFamily="-107" charset="0"/>
              <a:buNone/>
            </a:pPr>
            <a:r>
              <a:rPr lang="en-US" b="1" smtClean="0">
                <a:solidFill>
                  <a:srgbClr val="9C250E"/>
                </a:solidFill>
              </a:rPr>
              <a:t>A multi-pay token is one that can be used in place of PAN to perform a financial transaction.</a:t>
            </a:r>
          </a:p>
          <a:p>
            <a:pPr marL="0" indent="0" defTabSz="455613">
              <a:spcAft>
                <a:spcPts val="600"/>
              </a:spcAft>
            </a:pPr>
            <a:r>
              <a:rPr lang="en-US" smtClean="0"/>
              <a:t>Unique to a particular merchant </a:t>
            </a:r>
          </a:p>
          <a:p>
            <a:pPr marL="0" indent="0" defTabSz="455613">
              <a:spcAft>
                <a:spcPts val="600"/>
              </a:spcAft>
            </a:pPr>
            <a:r>
              <a:rPr lang="en-US" smtClean="0"/>
              <a:t>Supports any business that needs to initiate a financial transaction without card being present</a:t>
            </a:r>
          </a:p>
          <a:p>
            <a:pPr marL="0" indent="0" defTabSz="455613">
              <a:spcAft>
                <a:spcPts val="600"/>
              </a:spcAft>
            </a:pPr>
            <a:r>
              <a:rPr lang="en-US" smtClean="0"/>
              <a:t>Token stored in lieu of PAN to perform a transaction for both new or recurring payments</a:t>
            </a:r>
          </a:p>
          <a:p>
            <a:pPr marL="555625" lvl="1" indent="-188913" defTabSz="455613">
              <a:spcAft>
                <a:spcPts val="600"/>
              </a:spcAft>
            </a:pPr>
            <a:r>
              <a:rPr lang="en-US" sz="2200" smtClean="0"/>
              <a:t>Can be used for refunds and credits</a:t>
            </a:r>
          </a:p>
          <a:p>
            <a:pPr marL="0" indent="0" defTabSz="455613">
              <a:spcAft>
                <a:spcPts val="600"/>
              </a:spcAft>
            </a:pPr>
            <a:r>
              <a:rPr lang="en-US" smtClean="0"/>
              <a:t>Valuable for eCommerce and card-not-present environments </a:t>
            </a:r>
          </a:p>
          <a:p>
            <a:pPr marL="0" indent="0" defTabSz="455613">
              <a:spcAft>
                <a:spcPts val="600"/>
              </a:spcAft>
            </a:pPr>
            <a:r>
              <a:rPr lang="en-US" smtClean="0"/>
              <a:t>Lets merchant track buying patterns for sales trending and marketing/loyalty programs while within PCI DSS compliance</a:t>
            </a:r>
          </a:p>
        </p:txBody>
      </p:sp>
      <p:sp>
        <p:nvSpPr>
          <p:cNvPr id="7" name="Date Placeholder 6"/>
          <p:cNvSpPr txBox="1">
            <a:spLocks noGrp="1"/>
          </p:cNvSpPr>
          <p:nvPr/>
        </p:nvSpPr>
        <p:spPr>
          <a:xfrm>
            <a:off x="457200" y="6356350"/>
            <a:ext cx="2862263" cy="365125"/>
          </a:xfrm>
          <a:prstGeom prst="rect">
            <a:avLst/>
          </a:prstGeom>
          <a:noFill/>
        </p:spPr>
        <p:txBody>
          <a:bodyPr lIns="91429" tIns="45715" rIns="91429" bIns="45715" anchor="ctr"/>
          <a:lstStyle/>
          <a:p>
            <a:pPr defTabSz="914400" fontAlgn="auto">
              <a:spcBef>
                <a:spcPts val="0"/>
              </a:spcBef>
              <a:spcAft>
                <a:spcPts val="0"/>
              </a:spcAft>
              <a:defRPr/>
            </a:pPr>
            <a:r>
              <a:rPr lang="en-US" sz="900">
                <a:solidFill>
                  <a:schemeClr val="tx1">
                    <a:tint val="75000"/>
                  </a:schemeClr>
                </a:solidFill>
                <a:latin typeface="Arial"/>
                <a:ea typeface="+mn-ea"/>
              </a:rPr>
              <a:t>Bank of America Merchant Services</a:t>
            </a:r>
          </a:p>
        </p:txBody>
      </p:sp>
      <p:sp>
        <p:nvSpPr>
          <p:cNvPr id="27653" name="Slide Number Placeholder 7"/>
          <p:cNvSpPr txBox="1">
            <a:spLocks noGrp="1"/>
          </p:cNvSpPr>
          <p:nvPr/>
        </p:nvSpPr>
        <p:spPr bwMode="auto">
          <a:xfrm>
            <a:off x="6553200" y="6356350"/>
            <a:ext cx="2133600" cy="365125"/>
          </a:xfrm>
          <a:prstGeom prst="rect">
            <a:avLst/>
          </a:prstGeom>
          <a:noFill/>
          <a:ln w="9525">
            <a:noFill/>
            <a:miter lim="800000"/>
            <a:headEnd/>
            <a:tailEnd/>
          </a:ln>
        </p:spPr>
        <p:txBody>
          <a:bodyPr lIns="91429" tIns="45715" rIns="91429" bIns="45715" anchor="ctr"/>
          <a:lstStyle/>
          <a:p>
            <a:pPr algn="r" defTabSz="914400"/>
            <a:fld id="{AF2FFBA1-3331-4153-BF03-E8298F47E248}" type="slidenum">
              <a:rPr lang="en-US" sz="900">
                <a:solidFill>
                  <a:srgbClr val="898989"/>
                </a:solidFill>
              </a:rPr>
              <a:pPr algn="r" defTabSz="914400"/>
              <a:t>41</a:t>
            </a:fld>
            <a:endParaRPr lang="en-US" sz="900">
              <a:solidFill>
                <a:srgbClr val="898989"/>
              </a:solidFill>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2"/>
          <p:cNvSpPr>
            <a:spLocks noGrp="1"/>
          </p:cNvSpPr>
          <p:nvPr>
            <p:ph type="title" idx="4294967295"/>
          </p:nvPr>
        </p:nvSpPr>
        <p:spPr/>
        <p:txBody>
          <a:bodyPr lIns="91429" tIns="45715" rIns="91429" bIns="45715"/>
          <a:lstStyle/>
          <a:p>
            <a:r>
              <a:rPr lang="en-US" smtClean="0"/>
              <a:t>TransArmor</a:t>
            </a:r>
            <a:r>
              <a:rPr lang="en-US" sz="1400" baseline="66000" smtClean="0"/>
              <a:t>®</a:t>
            </a:r>
            <a:r>
              <a:rPr lang="en-US" smtClean="0"/>
              <a:t> Solution has been defining tokenization standards since 2009.</a:t>
            </a:r>
          </a:p>
        </p:txBody>
      </p:sp>
      <p:graphicFrame>
        <p:nvGraphicFramePr>
          <p:cNvPr id="5" name="Table 4"/>
          <p:cNvGraphicFramePr>
            <a:graphicFrameLocks noGrp="1"/>
          </p:cNvGraphicFramePr>
          <p:nvPr/>
        </p:nvGraphicFramePr>
        <p:xfrm>
          <a:off x="398463" y="1746250"/>
          <a:ext cx="8470900" cy="4477397"/>
        </p:xfrm>
        <a:graphic>
          <a:graphicData uri="http://schemas.openxmlformats.org/drawingml/2006/table">
            <a:tbl>
              <a:tblPr/>
              <a:tblGrid>
                <a:gridCol w="7200900"/>
                <a:gridCol w="1270000"/>
              </a:tblGrid>
              <a:tr h="392113">
                <a:tc>
                  <a:txBody>
                    <a:bodyPr/>
                    <a:lstStyle/>
                    <a:p>
                      <a:pPr marL="0" marR="0" lvl="0" indent="0" algn="l" defTabSz="455613"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bg1"/>
                          </a:solidFill>
                          <a:effectLst/>
                          <a:latin typeface="Calibri" pitchFamily="34" charset="0"/>
                          <a:ea typeface="ＭＳ Ｐゴシック" pitchFamily="-107" charset="-128"/>
                          <a:cs typeface="Arial" pitchFamily="34" charset="0"/>
                        </a:rPr>
                        <a:t>Tokenization guidelines </a:t>
                      </a:r>
                      <a:r>
                        <a:rPr kumimoji="0" lang="en-US" sz="1800" b="1" i="0" u="none" strike="noStrike" cap="none" normalizeH="0" baseline="0" smtClean="0">
                          <a:ln>
                            <a:noFill/>
                          </a:ln>
                          <a:solidFill>
                            <a:schemeClr val="bg1"/>
                          </a:solidFill>
                          <a:effectLst/>
                          <a:latin typeface="Calibri" pitchFamily="34" charset="0"/>
                          <a:ea typeface="ＭＳ Ｐゴシック" pitchFamily="-107" charset="-128"/>
                          <a:cs typeface="Arial" pitchFamily="34" charset="0"/>
                        </a:rPr>
                        <a:t>from </a:t>
                      </a:r>
                      <a:r>
                        <a:rPr kumimoji="0" lang="en-US" sz="1700" b="1" i="0" u="none" strike="noStrike" cap="none" normalizeH="0" baseline="0" smtClean="0">
                          <a:ln>
                            <a:noFill/>
                          </a:ln>
                          <a:solidFill>
                            <a:schemeClr val="bg1"/>
                          </a:solidFill>
                          <a:effectLst/>
                          <a:latin typeface="Calibri" pitchFamily="34" charset="0"/>
                          <a:ea typeface="ＭＳ Ｐゴシック" pitchFamily="-107" charset="-128"/>
                          <a:cs typeface="Arial" pitchFamily="34" charset="0"/>
                        </a:rPr>
                        <a:t>PCI DSS v2.0 (8/2011)</a:t>
                      </a:r>
                      <a:endParaRPr kumimoji="0" lang="en-US" sz="1800" b="1" i="0" u="none" strike="noStrike" cap="none" normalizeH="0" baseline="0" smtClean="0">
                        <a:ln>
                          <a:noFill/>
                        </a:ln>
                        <a:solidFill>
                          <a:schemeClr val="bg1"/>
                        </a:solidFill>
                        <a:effectLst/>
                        <a:latin typeface="Calibri" pitchFamily="34" charset="0"/>
                        <a:ea typeface="ＭＳ Ｐゴシック" pitchFamily="-107" charset="-128"/>
                        <a:cs typeface="Arial" pitchFamily="34" charset="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4165"/>
                    </a:solidFill>
                  </a:tcPr>
                </a:tc>
                <a:tc>
                  <a:txBody>
                    <a:bodyPr/>
                    <a:lstStyle/>
                    <a:p>
                      <a:pPr marL="0" marR="0" lvl="0" indent="0" algn="ctr" defTabSz="455613" rtl="0" eaLnBrk="0" fontAlgn="base" latinLnBrk="0" hangingPunct="0">
                        <a:lnSpc>
                          <a:spcPct val="100000"/>
                        </a:lnSpc>
                        <a:spcBef>
                          <a:spcPct val="20000"/>
                        </a:spcBef>
                        <a:spcAft>
                          <a:spcPct val="0"/>
                        </a:spcAft>
                        <a:buClrTx/>
                        <a:buSzTx/>
                        <a:buFontTx/>
                        <a:buNone/>
                        <a:tabLst/>
                      </a:pPr>
                      <a:r>
                        <a:rPr kumimoji="0" lang="en-US" sz="1700" b="1" i="0" u="none" strike="noStrike" cap="none" normalizeH="0" baseline="0" smtClean="0">
                          <a:ln>
                            <a:noFill/>
                          </a:ln>
                          <a:solidFill>
                            <a:schemeClr val="bg1"/>
                          </a:solidFill>
                          <a:effectLst/>
                          <a:latin typeface="Calibri" pitchFamily="34" charset="0"/>
                          <a:ea typeface="ＭＳ Ｐゴシック" pitchFamily="-107" charset="-128"/>
                          <a:cs typeface="Arial" pitchFamily="34" charset="0"/>
                        </a:rPr>
                        <a:t>TransArmor</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4165"/>
                    </a:solidFill>
                  </a:tcPr>
                </a:tc>
              </a:tr>
              <a:tr h="669925">
                <a:tc>
                  <a:txBody>
                    <a:bodyPr/>
                    <a:lstStyle/>
                    <a:p>
                      <a:pPr marL="0" marR="0" lvl="0" indent="0" algn="l" defTabSz="455613" rtl="0" eaLnBrk="0" fontAlgn="base" latinLnBrk="0" hangingPunct="0">
                        <a:lnSpc>
                          <a:spcPct val="100000"/>
                        </a:lnSpc>
                        <a:spcBef>
                          <a:spcPts val="1200"/>
                        </a:spcBef>
                        <a:spcAft>
                          <a:spcPct val="0"/>
                        </a:spcAft>
                        <a:buClrTx/>
                        <a:buSzTx/>
                        <a:buFontTx/>
                        <a:buNone/>
                        <a:tabLst/>
                      </a:pPr>
                      <a:r>
                        <a:rPr kumimoji="0" lang="en-US" sz="1400" b="0" i="0" u="none" strike="noStrike" cap="none" normalizeH="0" baseline="0" smtClean="0">
                          <a:ln>
                            <a:noFill/>
                          </a:ln>
                          <a:solidFill>
                            <a:srgbClr val="58595B"/>
                          </a:solidFill>
                          <a:effectLst/>
                          <a:latin typeface="Arial" pitchFamily="34" charset="0"/>
                          <a:ea typeface="ＭＳ Ｐゴシック" pitchFamily="-107" charset="-128"/>
                          <a:cs typeface="Arial" pitchFamily="34" charset="0"/>
                        </a:rPr>
                        <a:t>The recovery of the original PAN must not be computationally feasible knowing only the token or a number of tokens.</a:t>
                      </a:r>
                      <a:endParaRPr kumimoji="0" lang="en-US" sz="1400" b="0" i="1" u="none" strike="noStrike" cap="none" normalizeH="0" baseline="0" smtClean="0">
                        <a:ln>
                          <a:noFill/>
                        </a:ln>
                        <a:solidFill>
                          <a:srgbClr val="58595B"/>
                        </a:solidFill>
                        <a:effectLst/>
                        <a:latin typeface="Arial" pitchFamily="34" charset="0"/>
                        <a:ea typeface="ＭＳ Ｐゴシック" pitchFamily="-107" charset="-128"/>
                        <a:cs typeface="Arial" pitchFamily="34" charset="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6985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9C250E"/>
                          </a:solidFill>
                          <a:effectLst/>
                          <a:latin typeface="Arial" pitchFamily="34" charset="0"/>
                          <a:ea typeface="Arial Unicode MS" pitchFamily="34" charset="-128"/>
                          <a:cs typeface="Arial Unicode MS" pitchFamily="34" charset="-128"/>
                        </a:rPr>
                        <a:t>✔</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669925">
                <a:tc>
                  <a:txBody>
                    <a:bodyPr/>
                    <a:lstStyle/>
                    <a:p>
                      <a:pPr marL="0" marR="0" lvl="0" indent="0" algn="l" defTabSz="455613"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58595B"/>
                          </a:solidFill>
                          <a:effectLst/>
                          <a:latin typeface="Arial" pitchFamily="34" charset="0"/>
                          <a:ea typeface="ＭＳ Ｐゴシック" pitchFamily="-107" charset="-128"/>
                          <a:cs typeface="Arial" pitchFamily="34" charset="0"/>
                        </a:rPr>
                        <a:t>Tokens should have no value if compromised or stolen, and should be un-usable to an attacker if a system storing only tokens is compromised.</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6985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9C250E"/>
                          </a:solidFill>
                          <a:effectLst/>
                          <a:latin typeface="Arial" pitchFamily="34" charset="0"/>
                          <a:ea typeface="Arial Unicode MS" pitchFamily="34" charset="-128"/>
                          <a:cs typeface="Arial Unicode MS" pitchFamily="34" charset="-128"/>
                        </a:rPr>
                        <a:t>✔</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r>
              <a:tr h="6699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58595B"/>
                          </a:solidFill>
                          <a:effectLst/>
                          <a:latin typeface="Arial" pitchFamily="34" charset="0"/>
                          <a:ea typeface="ＭＳ Ｐゴシック" pitchFamily="-107" charset="-128"/>
                          <a:cs typeface="Arial" pitchFamily="34" charset="0"/>
                        </a:rPr>
                        <a:t>The tokenization system does not provide PAN in any response to any application, system, network or user outside of the merchant’s defined CDE.</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6985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9C250E"/>
                          </a:solidFill>
                          <a:effectLst/>
                          <a:latin typeface="Arial" pitchFamily="34" charset="0"/>
                          <a:ea typeface="Arial Unicode MS" pitchFamily="34" charset="-128"/>
                          <a:cs typeface="Arial Unicode MS" pitchFamily="34" charset="-128"/>
                        </a:rPr>
                        <a:t>✔</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6699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58595B"/>
                          </a:solidFill>
                          <a:effectLst/>
                          <a:latin typeface="Arial" pitchFamily="34" charset="0"/>
                          <a:ea typeface="ＭＳ Ｐゴシック" pitchFamily="-107" charset="-128"/>
                          <a:cs typeface="Arial" pitchFamily="34" charset="0"/>
                        </a:rPr>
                        <a:t>All tokenization components are located on secure internal networks that are isolated from any untrusted and out-of-scope networks.</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6985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9C250E"/>
                          </a:solidFill>
                          <a:effectLst/>
                          <a:latin typeface="Arial" pitchFamily="34" charset="0"/>
                          <a:ea typeface="Arial Unicode MS" pitchFamily="34" charset="-128"/>
                          <a:cs typeface="Arial Unicode MS" pitchFamily="34" charset="-128"/>
                        </a:rPr>
                        <a:t>✔</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r>
              <a:tr h="6699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58595B"/>
                          </a:solidFill>
                          <a:effectLst/>
                          <a:latin typeface="Arial" pitchFamily="34" charset="0"/>
                          <a:ea typeface="ＭＳ Ｐゴシック" pitchFamily="-107" charset="-128"/>
                          <a:cs typeface="Arial" pitchFamily="34" charset="0"/>
                        </a:rPr>
                        <a:t>The tokenization solution enforces strong cryptography and security protocols to safeguard cardholder data when stored and during transmission over open, public networks.</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6985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9C250E"/>
                          </a:solidFill>
                          <a:effectLst/>
                          <a:latin typeface="Arial" pitchFamily="34" charset="0"/>
                          <a:ea typeface="Arial Unicode MS" pitchFamily="34" charset="-128"/>
                          <a:cs typeface="Arial Unicode MS" pitchFamily="34" charset="-128"/>
                        </a:rPr>
                        <a:t>✔</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669925">
                <a:tc>
                  <a:txBody>
                    <a:bodyPr/>
                    <a:lstStyle/>
                    <a:p>
                      <a:pPr marL="0" marR="0" lvl="0" indent="0" algn="l" defTabSz="455613"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58595B"/>
                          </a:solidFill>
                          <a:effectLst/>
                          <a:latin typeface="Arial" pitchFamily="34" charset="0"/>
                          <a:ea typeface="ＭＳ Ｐゴシック" pitchFamily="-107" charset="-128"/>
                          <a:cs typeface="Arial" pitchFamily="34" charset="0"/>
                        </a:rPr>
                        <a:t>The tokenization solution supports a mechanism for secure deletion of cardholder data as required by a data-retention policy.</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6985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9C250E"/>
                          </a:solidFill>
                          <a:effectLst/>
                          <a:latin typeface="Arial" pitchFamily="34" charset="0"/>
                          <a:ea typeface="Arial Unicode MS" pitchFamily="34" charset="-128"/>
                          <a:cs typeface="Arial Unicode MS" pitchFamily="34" charset="-128"/>
                        </a:rPr>
                        <a:t>✔</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r>
            </a:tbl>
          </a:graphicData>
        </a:graphic>
      </p:graphicFrame>
      <p:sp>
        <p:nvSpPr>
          <p:cNvPr id="8" name="Date Placeholder 7"/>
          <p:cNvSpPr txBox="1">
            <a:spLocks noGrp="1"/>
          </p:cNvSpPr>
          <p:nvPr/>
        </p:nvSpPr>
        <p:spPr>
          <a:xfrm>
            <a:off x="457200" y="6356350"/>
            <a:ext cx="2862263" cy="365125"/>
          </a:xfrm>
          <a:prstGeom prst="rect">
            <a:avLst/>
          </a:prstGeom>
          <a:noFill/>
        </p:spPr>
        <p:txBody>
          <a:bodyPr lIns="91429" tIns="45715" rIns="91429" bIns="45715" anchor="ctr"/>
          <a:lstStyle/>
          <a:p>
            <a:pPr defTabSz="914400" fontAlgn="auto">
              <a:spcBef>
                <a:spcPts val="0"/>
              </a:spcBef>
              <a:spcAft>
                <a:spcPts val="0"/>
              </a:spcAft>
              <a:defRPr/>
            </a:pPr>
            <a:r>
              <a:rPr lang="en-US" sz="900">
                <a:solidFill>
                  <a:schemeClr val="tx1">
                    <a:tint val="75000"/>
                  </a:schemeClr>
                </a:solidFill>
                <a:latin typeface="Arial"/>
                <a:ea typeface="+mn-ea"/>
              </a:rPr>
              <a:t>Bank of America Merchant Services</a:t>
            </a:r>
          </a:p>
        </p:txBody>
      </p:sp>
      <p:sp>
        <p:nvSpPr>
          <p:cNvPr id="28702" name="Slide Number Placeholder 8"/>
          <p:cNvSpPr txBox="1">
            <a:spLocks noGrp="1"/>
          </p:cNvSpPr>
          <p:nvPr/>
        </p:nvSpPr>
        <p:spPr bwMode="auto">
          <a:xfrm>
            <a:off x="6553200" y="6356350"/>
            <a:ext cx="2133600" cy="365125"/>
          </a:xfrm>
          <a:prstGeom prst="rect">
            <a:avLst/>
          </a:prstGeom>
          <a:noFill/>
          <a:ln w="9525">
            <a:noFill/>
            <a:miter lim="800000"/>
            <a:headEnd/>
            <a:tailEnd/>
          </a:ln>
        </p:spPr>
        <p:txBody>
          <a:bodyPr lIns="91429" tIns="45715" rIns="91429" bIns="45715" anchor="ctr"/>
          <a:lstStyle/>
          <a:p>
            <a:pPr algn="r" defTabSz="914400"/>
            <a:fld id="{F92510A3-CAAB-468D-A8D5-D7882284109A}" type="slidenum">
              <a:rPr lang="en-US" sz="900">
                <a:solidFill>
                  <a:srgbClr val="898989"/>
                </a:solidFill>
              </a:rPr>
              <a:pPr algn="r" defTabSz="914400"/>
              <a:t>42</a:t>
            </a:fld>
            <a:endParaRPr lang="en-US" sz="900">
              <a:solidFill>
                <a:srgbClr val="898989"/>
              </a:solidFill>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7" descr="10x7.5arc_section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9699" name="Title 1"/>
          <p:cNvSpPr>
            <a:spLocks noGrp="1"/>
          </p:cNvSpPr>
          <p:nvPr>
            <p:ph type="title" idx="4294967295"/>
          </p:nvPr>
        </p:nvSpPr>
        <p:spPr>
          <a:xfrm>
            <a:off x="314325" y="2293938"/>
            <a:ext cx="7772400" cy="1362075"/>
          </a:xfrm>
        </p:spPr>
        <p:txBody>
          <a:bodyPr anchor="t"/>
          <a:lstStyle/>
          <a:p>
            <a:r>
              <a:rPr lang="en-US" sz="3000" smtClean="0"/>
              <a:t>Features and Benefits</a:t>
            </a:r>
          </a:p>
        </p:txBody>
      </p:sp>
      <p:pic>
        <p:nvPicPr>
          <p:cNvPr id="29700" name="Picture 8"/>
          <p:cNvPicPr>
            <a:picLocks noChangeAspect="1"/>
          </p:cNvPicPr>
          <p:nvPr/>
        </p:nvPicPr>
        <p:blipFill>
          <a:blip r:embed="rId3"/>
          <a:srcRect/>
          <a:stretch>
            <a:fillRect/>
          </a:stretch>
        </p:blipFill>
        <p:spPr bwMode="auto">
          <a:xfrm>
            <a:off x="6316663" y="5600700"/>
            <a:ext cx="2743200" cy="114300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2"/>
          <p:cNvSpPr>
            <a:spLocks noGrp="1"/>
          </p:cNvSpPr>
          <p:nvPr>
            <p:ph type="title" idx="4294967295"/>
          </p:nvPr>
        </p:nvSpPr>
        <p:spPr/>
        <p:txBody>
          <a:bodyPr lIns="91429" tIns="45715" rIns="91429" bIns="45715"/>
          <a:lstStyle/>
          <a:p>
            <a:r>
              <a:rPr lang="en-US" smtClean="0"/>
              <a:t>TransArmor</a:t>
            </a:r>
            <a:r>
              <a:rPr lang="en-US" sz="1400" baseline="66000" smtClean="0"/>
              <a:t>®</a:t>
            </a:r>
            <a:r>
              <a:rPr lang="en-US" smtClean="0"/>
              <a:t> Solution key features</a:t>
            </a:r>
          </a:p>
        </p:txBody>
      </p:sp>
      <p:graphicFrame>
        <p:nvGraphicFramePr>
          <p:cNvPr id="11" name="Table 10"/>
          <p:cNvGraphicFramePr>
            <a:graphicFrameLocks noGrp="1"/>
          </p:cNvGraphicFramePr>
          <p:nvPr/>
        </p:nvGraphicFramePr>
        <p:xfrm>
          <a:off x="334963" y="1900238"/>
          <a:ext cx="8470900" cy="4078300"/>
        </p:xfrm>
        <a:graphic>
          <a:graphicData uri="http://schemas.openxmlformats.org/drawingml/2006/table">
            <a:tbl>
              <a:tblPr/>
              <a:tblGrid>
                <a:gridCol w="7018337"/>
                <a:gridCol w="1452563"/>
              </a:tblGrid>
              <a:tr h="392113">
                <a:tc>
                  <a:txBody>
                    <a:bodyPr/>
                    <a:lstStyle/>
                    <a:p>
                      <a:pPr marL="0" marR="0" lvl="0" indent="0" algn="l" defTabSz="455613"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bg1"/>
                          </a:solidFill>
                          <a:effectLst/>
                          <a:latin typeface="Calibri" pitchFamily="34" charset="0"/>
                          <a:ea typeface="ＭＳ Ｐゴシック" pitchFamily="-107" charset="-128"/>
                          <a:cs typeface="Arial" pitchFamily="34" charset="0"/>
                        </a:rPr>
                        <a:t>Important points of differentiation</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4165"/>
                    </a:solidFill>
                  </a:tcPr>
                </a:tc>
                <a:tc>
                  <a:txBody>
                    <a:bodyPr/>
                    <a:lstStyle/>
                    <a:p>
                      <a:pPr marL="0" marR="0" lvl="0" indent="0" algn="ctr" defTabSz="455613"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bg1"/>
                          </a:solidFill>
                          <a:effectLst/>
                          <a:latin typeface="Calibri" pitchFamily="34" charset="0"/>
                          <a:ea typeface="ＭＳ Ｐゴシック" pitchFamily="-107" charset="-128"/>
                          <a:cs typeface="Arial" pitchFamily="34" charset="0"/>
                        </a:rPr>
                        <a:t>TransArmor</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4165"/>
                    </a:solidFill>
                  </a:tcPr>
                </a:tc>
              </a:tr>
              <a:tr h="669925">
                <a:tc>
                  <a:txBody>
                    <a:bodyPr/>
                    <a:lstStyle/>
                    <a:p>
                      <a:pPr marL="0" marR="0" lvl="0" indent="0" algn="l" defTabSz="455613" rtl="0" eaLnBrk="0" fontAlgn="base" latinLnBrk="0" hangingPunct="0">
                        <a:lnSpc>
                          <a:spcPct val="100000"/>
                        </a:lnSpc>
                        <a:spcBef>
                          <a:spcPts val="1200"/>
                        </a:spcBef>
                        <a:spcAft>
                          <a:spcPct val="0"/>
                        </a:spcAft>
                        <a:buClrTx/>
                        <a:buSzTx/>
                        <a:buFontTx/>
                        <a:buNone/>
                        <a:tabLst/>
                      </a:pPr>
                      <a:r>
                        <a:rPr kumimoji="0" lang="en-US" sz="1400" b="0" i="0" u="none" strike="noStrike" cap="none" normalizeH="0" baseline="0" smtClean="0">
                          <a:ln>
                            <a:noFill/>
                          </a:ln>
                          <a:solidFill>
                            <a:srgbClr val="58595B"/>
                          </a:solidFill>
                          <a:effectLst/>
                          <a:latin typeface="Arial" pitchFamily="34" charset="0"/>
                          <a:ea typeface="ＭＳ Ｐゴシック" pitchFamily="-107" charset="-128"/>
                          <a:cs typeface="Arial" pitchFamily="34" charset="0"/>
                        </a:rPr>
                        <a:t>Combines end-to-end encryption </a:t>
                      </a:r>
                      <a:r>
                        <a:rPr kumimoji="0" lang="en-US" sz="1400" b="1" i="0" u="none" strike="noStrike" cap="none" normalizeH="0" baseline="0" smtClean="0">
                          <a:ln>
                            <a:noFill/>
                          </a:ln>
                          <a:solidFill>
                            <a:srgbClr val="58595B"/>
                          </a:solidFill>
                          <a:effectLst/>
                          <a:latin typeface="Arial" pitchFamily="34" charset="0"/>
                          <a:ea typeface="ＭＳ Ｐゴシック" pitchFamily="-107" charset="-128"/>
                          <a:cs typeface="Arial" pitchFamily="34" charset="0"/>
                        </a:rPr>
                        <a:t>and</a:t>
                      </a:r>
                      <a:r>
                        <a:rPr kumimoji="0" lang="en-US" sz="1400" b="0" i="0" u="none" strike="noStrike" cap="none" normalizeH="0" baseline="0" smtClean="0">
                          <a:ln>
                            <a:noFill/>
                          </a:ln>
                          <a:solidFill>
                            <a:srgbClr val="58595B"/>
                          </a:solidFill>
                          <a:effectLst/>
                          <a:latin typeface="Arial" pitchFamily="34" charset="0"/>
                          <a:ea typeface="ＭＳ Ｐゴシック" pitchFamily="-107" charset="-128"/>
                          <a:cs typeface="Arial" pitchFamily="34" charset="0"/>
                        </a:rPr>
                        <a:t> tokenization, rather than relying on encryption alone (which protects data only while in transit but not when in use or at rest).</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6985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9C250E"/>
                          </a:solidFill>
                          <a:effectLst/>
                          <a:latin typeface="Arial" pitchFamily="34" charset="0"/>
                          <a:ea typeface="Arial Unicode MS" pitchFamily="34" charset="-128"/>
                          <a:cs typeface="Arial Unicode MS" pitchFamily="34" charset="-128"/>
                        </a:rPr>
                        <a:t>✔</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669925">
                <a:tc>
                  <a:txBody>
                    <a:bodyPr/>
                    <a:lstStyle/>
                    <a:p>
                      <a:pPr marL="0" marR="0" lvl="0" indent="0" algn="l" defTabSz="455613"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58595B"/>
                          </a:solidFill>
                          <a:effectLst/>
                          <a:latin typeface="Arial" pitchFamily="34" charset="0"/>
                          <a:ea typeface="ＭＳ Ｐゴシック" pitchFamily="-107" charset="-128"/>
                          <a:cs typeface="Arial" pitchFamily="34" charset="0"/>
                        </a:rPr>
                        <a:t>Minimizes IT resource allocation to implement, and in most cases typically involves little-to-no new hardware, changes to back-end IT systems, or employee training.</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6985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9C250E"/>
                          </a:solidFill>
                          <a:effectLst/>
                          <a:latin typeface="Arial" pitchFamily="34" charset="0"/>
                          <a:ea typeface="Arial Unicode MS" pitchFamily="34" charset="-128"/>
                          <a:cs typeface="Arial Unicode MS" pitchFamily="34" charset="-128"/>
                        </a:rPr>
                        <a:t>✔</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r>
              <a:tr h="6699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58595B"/>
                          </a:solidFill>
                          <a:effectLst/>
                          <a:latin typeface="Arial" pitchFamily="34" charset="0"/>
                          <a:ea typeface="ＭＳ Ｐゴシック" pitchFamily="-107" charset="-128"/>
                          <a:cs typeface="Arial" pitchFamily="34" charset="0"/>
                        </a:rPr>
                        <a:t>Completely removes sensitive data from the environment, thus reducing the scope of PCI compliance. (Encryption and in-house tokenization solution cannot remove the data from the merchant environment.)</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6985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9C250E"/>
                          </a:solidFill>
                          <a:effectLst/>
                          <a:latin typeface="Arial" pitchFamily="34" charset="0"/>
                          <a:ea typeface="Arial Unicode MS" pitchFamily="34" charset="-128"/>
                          <a:cs typeface="Arial Unicode MS" pitchFamily="34" charset="-128"/>
                        </a:rPr>
                        <a:t>✔</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6699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58595B"/>
                          </a:solidFill>
                          <a:effectLst/>
                          <a:latin typeface="Arial" pitchFamily="34" charset="0"/>
                          <a:ea typeface="ＭＳ Ｐゴシック" pitchFamily="-107" charset="-128"/>
                          <a:cs typeface="Arial" pitchFamily="34" charset="0"/>
                        </a:rPr>
                        <a:t>Flexibility to choose a software- or hardware-based model makes it easier to </a:t>
                      </a:r>
                      <a:br>
                        <a:rPr kumimoji="0" lang="en-US" sz="1400" b="0" i="0" u="none" strike="noStrike" cap="none" normalizeH="0" baseline="0" smtClean="0">
                          <a:ln>
                            <a:noFill/>
                          </a:ln>
                          <a:solidFill>
                            <a:srgbClr val="58595B"/>
                          </a:solidFill>
                          <a:effectLst/>
                          <a:latin typeface="Arial" pitchFamily="34" charset="0"/>
                          <a:ea typeface="ＭＳ Ｐゴシック" pitchFamily="-107" charset="-128"/>
                          <a:cs typeface="Arial" pitchFamily="34" charset="0"/>
                        </a:rPr>
                      </a:br>
                      <a:r>
                        <a:rPr kumimoji="0" lang="en-US" sz="1400" b="0" i="0" u="none" strike="noStrike" cap="none" normalizeH="0" baseline="0" smtClean="0">
                          <a:ln>
                            <a:noFill/>
                          </a:ln>
                          <a:solidFill>
                            <a:srgbClr val="58595B"/>
                          </a:solidFill>
                          <a:effectLst/>
                          <a:latin typeface="Arial" pitchFamily="34" charset="0"/>
                          <a:ea typeface="ＭＳ Ｐゴシック" pitchFamily="-107" charset="-128"/>
                          <a:cs typeface="Arial" pitchFamily="34" charset="0"/>
                        </a:rPr>
                        <a:t>integrate — no new hardware or software is required; it is scalable as compliance rules change; and it is not a bolt-on product that requires a third- party vendor to touch the </a:t>
                      </a:r>
                      <a:br>
                        <a:rPr kumimoji="0" lang="en-US" sz="1400" b="0" i="0" u="none" strike="noStrike" cap="none" normalizeH="0" baseline="0" smtClean="0">
                          <a:ln>
                            <a:noFill/>
                          </a:ln>
                          <a:solidFill>
                            <a:srgbClr val="58595B"/>
                          </a:solidFill>
                          <a:effectLst/>
                          <a:latin typeface="Arial" pitchFamily="34" charset="0"/>
                          <a:ea typeface="ＭＳ Ｐゴシック" pitchFamily="-107" charset="-128"/>
                          <a:cs typeface="Arial" pitchFamily="34" charset="0"/>
                        </a:rPr>
                      </a:br>
                      <a:r>
                        <a:rPr kumimoji="0" lang="en-US" sz="1400" b="0" i="0" u="none" strike="noStrike" cap="none" normalizeH="0" baseline="0" smtClean="0">
                          <a:ln>
                            <a:noFill/>
                          </a:ln>
                          <a:solidFill>
                            <a:srgbClr val="58595B"/>
                          </a:solidFill>
                          <a:effectLst/>
                          <a:latin typeface="Arial" pitchFamily="34" charset="0"/>
                          <a:ea typeface="ＭＳ Ｐゴシック" pitchFamily="-107" charset="-128"/>
                          <a:cs typeface="Arial" pitchFamily="34" charset="0"/>
                        </a:rPr>
                        <a:t>payment process.</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6985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9C250E"/>
                          </a:solidFill>
                          <a:effectLst/>
                          <a:latin typeface="Arial" pitchFamily="34" charset="0"/>
                          <a:ea typeface="Arial Unicode MS" pitchFamily="34" charset="-128"/>
                          <a:cs typeface="Arial Unicode MS" pitchFamily="34" charset="-128"/>
                        </a:rPr>
                        <a:t>✔</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r>
              <a:tr h="669925">
                <a:tc>
                  <a:txBody>
                    <a:bodyPr/>
                    <a:lstStyle/>
                    <a:p>
                      <a:pPr marL="0" marR="0" lvl="0" indent="0" algn="l" defTabSz="455613"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58595B"/>
                          </a:solidFill>
                          <a:effectLst/>
                          <a:latin typeface="Arial" pitchFamily="34" charset="0"/>
                          <a:ea typeface="ＭＳ Ｐゴシック" pitchFamily="-107" charset="-128"/>
                          <a:cs typeface="Arial" pitchFamily="34" charset="0"/>
                        </a:rPr>
                        <a:t>Replaces card data in the merchant’s environment with a token, which completely removes backend systems from PCI DSS scope.</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6985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9C250E"/>
                          </a:solidFill>
                          <a:effectLst/>
                          <a:latin typeface="Arial" pitchFamily="34" charset="0"/>
                          <a:ea typeface="Arial Unicode MS" pitchFamily="34" charset="-128"/>
                          <a:cs typeface="Arial Unicode MS" pitchFamily="34" charset="-128"/>
                        </a:rPr>
                        <a:t>✔</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12" name="Rectangle 11"/>
          <p:cNvSpPr/>
          <p:nvPr/>
        </p:nvSpPr>
        <p:spPr>
          <a:xfrm>
            <a:off x="18008600" y="1079500"/>
            <a:ext cx="2286000" cy="968375"/>
          </a:xfrm>
          <a:prstGeom prst="rect">
            <a:avLst/>
          </a:prstGeom>
        </p:spPr>
        <p:txBody>
          <a:bodyPr>
            <a:spAutoFit/>
          </a:bodyPr>
          <a:lstStyle/>
          <a:p>
            <a:pPr defTabSz="457146" fontAlgn="auto">
              <a:spcBef>
                <a:spcPts val="0"/>
              </a:spcBef>
              <a:spcAft>
                <a:spcPts val="0"/>
              </a:spcAft>
              <a:defRPr/>
            </a:pPr>
            <a:r>
              <a:rPr lang="en-US" sz="2000" b="1" dirty="0">
                <a:solidFill>
                  <a:prstClr val="white"/>
                </a:solidFill>
                <a:latin typeface="Calibri"/>
                <a:ea typeface="+mn-ea"/>
              </a:rPr>
              <a:t>Tokenization guidelines </a:t>
            </a:r>
            <a:r>
              <a:rPr lang="en-US" b="1" dirty="0">
                <a:solidFill>
                  <a:prstClr val="white"/>
                </a:solidFill>
                <a:latin typeface="Calibri"/>
                <a:ea typeface="+mn-ea"/>
              </a:rPr>
              <a:t>from </a:t>
            </a:r>
            <a:r>
              <a:rPr lang="en-US" sz="1700" b="1" dirty="0">
                <a:solidFill>
                  <a:prstClr val="white"/>
                </a:solidFill>
                <a:latin typeface="Calibri"/>
                <a:ea typeface="+mn-ea"/>
              </a:rPr>
              <a:t>PCI DSS v2.0 (8/2011)</a:t>
            </a:r>
            <a:endParaRPr lang="en-US" b="1" dirty="0">
              <a:solidFill>
                <a:prstClr val="white"/>
              </a:solidFill>
              <a:latin typeface="Calibri"/>
              <a:ea typeface="+mn-ea"/>
            </a:endParaRPr>
          </a:p>
        </p:txBody>
      </p:sp>
      <p:sp>
        <p:nvSpPr>
          <p:cNvPr id="16" name="Date Placeholder 15"/>
          <p:cNvSpPr txBox="1">
            <a:spLocks noGrp="1"/>
          </p:cNvSpPr>
          <p:nvPr/>
        </p:nvSpPr>
        <p:spPr>
          <a:xfrm>
            <a:off x="457200" y="6356350"/>
            <a:ext cx="2862263" cy="365125"/>
          </a:xfrm>
          <a:prstGeom prst="rect">
            <a:avLst/>
          </a:prstGeom>
          <a:noFill/>
        </p:spPr>
        <p:txBody>
          <a:bodyPr lIns="91429" tIns="45715" rIns="91429" bIns="45715" anchor="ctr"/>
          <a:lstStyle/>
          <a:p>
            <a:pPr defTabSz="914400" fontAlgn="auto">
              <a:spcBef>
                <a:spcPts val="0"/>
              </a:spcBef>
              <a:spcAft>
                <a:spcPts val="0"/>
              </a:spcAft>
              <a:defRPr/>
            </a:pPr>
            <a:r>
              <a:rPr lang="en-US" sz="900">
                <a:solidFill>
                  <a:schemeClr val="tx1">
                    <a:tint val="75000"/>
                  </a:schemeClr>
                </a:solidFill>
                <a:latin typeface="Arial"/>
                <a:ea typeface="+mn-ea"/>
              </a:rPr>
              <a:t>Bank of America Merchant Services</a:t>
            </a:r>
          </a:p>
        </p:txBody>
      </p:sp>
      <p:sp>
        <p:nvSpPr>
          <p:cNvPr id="30748" name="Slide Number Placeholder 16"/>
          <p:cNvSpPr txBox="1">
            <a:spLocks noGrp="1"/>
          </p:cNvSpPr>
          <p:nvPr/>
        </p:nvSpPr>
        <p:spPr bwMode="auto">
          <a:xfrm>
            <a:off x="6553200" y="6356350"/>
            <a:ext cx="2133600" cy="365125"/>
          </a:xfrm>
          <a:prstGeom prst="rect">
            <a:avLst/>
          </a:prstGeom>
          <a:noFill/>
          <a:ln w="9525">
            <a:noFill/>
            <a:miter lim="800000"/>
            <a:headEnd/>
            <a:tailEnd/>
          </a:ln>
        </p:spPr>
        <p:txBody>
          <a:bodyPr lIns="91429" tIns="45715" rIns="91429" bIns="45715" anchor="ctr"/>
          <a:lstStyle/>
          <a:p>
            <a:pPr algn="r" defTabSz="914400"/>
            <a:fld id="{9886D792-C044-4EE4-9D53-645030FD2BC3}" type="slidenum">
              <a:rPr lang="en-US" sz="900">
                <a:solidFill>
                  <a:srgbClr val="898989"/>
                </a:solidFill>
              </a:rPr>
              <a:pPr algn="r" defTabSz="914400"/>
              <a:t>44</a:t>
            </a:fld>
            <a:endParaRPr lang="en-US" sz="900">
              <a:solidFill>
                <a:srgbClr val="898989"/>
              </a:solidFill>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idx="4294967295"/>
          </p:nvPr>
        </p:nvSpPr>
        <p:spPr/>
        <p:txBody>
          <a:bodyPr lIns="91429" tIns="45715" rIns="91429" bIns="45715"/>
          <a:lstStyle/>
          <a:p>
            <a:r>
              <a:rPr lang="en-US" smtClean="0"/>
              <a:t>TransArmor</a:t>
            </a:r>
            <a:r>
              <a:rPr lang="en-US" sz="1400" baseline="66000" smtClean="0"/>
              <a:t>®</a:t>
            </a:r>
            <a:r>
              <a:rPr lang="en-US" smtClean="0"/>
              <a:t> Solution benefits</a:t>
            </a:r>
          </a:p>
        </p:txBody>
      </p:sp>
      <p:sp>
        <p:nvSpPr>
          <p:cNvPr id="31747" name="Content Placeholder 3"/>
          <p:cNvSpPr>
            <a:spLocks noGrp="1"/>
          </p:cNvSpPr>
          <p:nvPr>
            <p:ph idx="4294967295"/>
          </p:nvPr>
        </p:nvSpPr>
        <p:spPr>
          <a:xfrm>
            <a:off x="457200" y="1600200"/>
            <a:ext cx="4610100" cy="4525963"/>
          </a:xfrm>
        </p:spPr>
        <p:txBody>
          <a:bodyPr lIns="91429" tIns="45715" rIns="91429" bIns="45715"/>
          <a:lstStyle/>
          <a:p>
            <a:pPr marL="161925" indent="-161925" defTabSz="455613"/>
            <a:r>
              <a:rPr lang="en-US" smtClean="0"/>
              <a:t>Helps protect your brand’s reputation</a:t>
            </a:r>
          </a:p>
          <a:p>
            <a:pPr marL="555625" lvl="1" indent="-188913" defTabSz="455613"/>
            <a:endParaRPr lang="en-US" sz="2200" smtClean="0"/>
          </a:p>
          <a:p>
            <a:pPr marL="161925" indent="-161925" defTabSz="455613"/>
            <a:r>
              <a:rPr lang="en-US" smtClean="0"/>
              <a:t>Removes the risk of storing card data, transferring it to us</a:t>
            </a:r>
          </a:p>
          <a:p>
            <a:pPr marL="555625" lvl="1" indent="-188913" defTabSz="455613"/>
            <a:endParaRPr lang="en-US" sz="2200" smtClean="0"/>
          </a:p>
          <a:p>
            <a:pPr marL="161925" indent="-161925" defTabSz="455613"/>
            <a:r>
              <a:rPr lang="en-US" smtClean="0"/>
              <a:t>Frees you to focus on projects that </a:t>
            </a:r>
            <a:br>
              <a:rPr lang="en-US" smtClean="0"/>
            </a:br>
            <a:r>
              <a:rPr lang="en-US" smtClean="0"/>
              <a:t>contribute to revenue</a:t>
            </a:r>
          </a:p>
          <a:p>
            <a:pPr marL="555625" lvl="1" indent="-188913" defTabSz="455613"/>
            <a:endParaRPr lang="en-US" sz="2200" smtClean="0"/>
          </a:p>
          <a:p>
            <a:pPr marL="161925" indent="-161925" defTabSz="455613"/>
            <a:r>
              <a:rPr lang="en-US" smtClean="0"/>
              <a:t>Enables you to track consumer buying behaviors for sales trending and </a:t>
            </a:r>
            <a:br>
              <a:rPr lang="en-US" smtClean="0"/>
            </a:br>
            <a:r>
              <a:rPr lang="en-US" smtClean="0"/>
              <a:t>marketing/loyalty programs </a:t>
            </a:r>
          </a:p>
        </p:txBody>
      </p:sp>
      <p:pic>
        <p:nvPicPr>
          <p:cNvPr id="31748" name="Picture 5"/>
          <p:cNvPicPr>
            <a:picLocks noChangeAspect="1"/>
          </p:cNvPicPr>
          <p:nvPr/>
        </p:nvPicPr>
        <p:blipFill>
          <a:blip r:embed="rId3"/>
          <a:srcRect l="44643"/>
          <a:stretch>
            <a:fillRect/>
          </a:stretch>
        </p:blipFill>
        <p:spPr bwMode="auto">
          <a:xfrm>
            <a:off x="5130800" y="2044700"/>
            <a:ext cx="3543300" cy="4267200"/>
          </a:xfrm>
          <a:prstGeom prst="rect">
            <a:avLst/>
          </a:prstGeom>
          <a:noFill/>
          <a:ln w="9525">
            <a:noFill/>
            <a:miter lim="800000"/>
            <a:headEnd/>
            <a:tailEnd/>
          </a:ln>
        </p:spPr>
      </p:pic>
      <p:sp>
        <p:nvSpPr>
          <p:cNvPr id="7" name="Date Placeholder 6"/>
          <p:cNvSpPr txBox="1">
            <a:spLocks noGrp="1"/>
          </p:cNvSpPr>
          <p:nvPr/>
        </p:nvSpPr>
        <p:spPr>
          <a:xfrm>
            <a:off x="457200" y="6356350"/>
            <a:ext cx="2862263" cy="365125"/>
          </a:xfrm>
          <a:prstGeom prst="rect">
            <a:avLst/>
          </a:prstGeom>
          <a:noFill/>
        </p:spPr>
        <p:txBody>
          <a:bodyPr lIns="91429" tIns="45715" rIns="91429" bIns="45715" anchor="ctr"/>
          <a:lstStyle/>
          <a:p>
            <a:pPr defTabSz="914400" fontAlgn="auto">
              <a:spcBef>
                <a:spcPts val="0"/>
              </a:spcBef>
              <a:spcAft>
                <a:spcPts val="0"/>
              </a:spcAft>
              <a:defRPr/>
            </a:pPr>
            <a:r>
              <a:rPr lang="en-US" sz="900">
                <a:solidFill>
                  <a:schemeClr val="tx1">
                    <a:tint val="75000"/>
                  </a:schemeClr>
                </a:solidFill>
                <a:latin typeface="Arial"/>
                <a:ea typeface="+mn-ea"/>
              </a:rPr>
              <a:t>Bank of America Merchant Services</a:t>
            </a:r>
          </a:p>
        </p:txBody>
      </p:sp>
      <p:sp>
        <p:nvSpPr>
          <p:cNvPr id="31750" name="Slide Number Placeholder 7"/>
          <p:cNvSpPr txBox="1">
            <a:spLocks noGrp="1"/>
          </p:cNvSpPr>
          <p:nvPr/>
        </p:nvSpPr>
        <p:spPr bwMode="auto">
          <a:xfrm>
            <a:off x="6553200" y="6356350"/>
            <a:ext cx="2133600" cy="365125"/>
          </a:xfrm>
          <a:prstGeom prst="rect">
            <a:avLst/>
          </a:prstGeom>
          <a:noFill/>
          <a:ln w="9525">
            <a:noFill/>
            <a:miter lim="800000"/>
            <a:headEnd/>
            <a:tailEnd/>
          </a:ln>
        </p:spPr>
        <p:txBody>
          <a:bodyPr lIns="91429" tIns="45715" rIns="91429" bIns="45715" anchor="ctr"/>
          <a:lstStyle/>
          <a:p>
            <a:pPr algn="r" defTabSz="914400"/>
            <a:fld id="{8136D478-8309-4964-B79E-2FCDA30C76BE}" type="slidenum">
              <a:rPr lang="en-US" sz="900">
                <a:solidFill>
                  <a:srgbClr val="898989"/>
                </a:solidFill>
              </a:rPr>
              <a:pPr algn="r" defTabSz="914400"/>
              <a:t>45</a:t>
            </a:fld>
            <a:endParaRPr lang="en-US" sz="900">
              <a:solidFill>
                <a:srgbClr val="898989"/>
              </a:solidFill>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idx="4294967295"/>
          </p:nvPr>
        </p:nvSpPr>
        <p:spPr/>
        <p:txBody>
          <a:bodyPr/>
          <a:lstStyle/>
          <a:p>
            <a:pPr eaLnBrk="1" hangingPunct="1"/>
            <a:endParaRPr lang="en-US" smtClean="0"/>
          </a:p>
        </p:txBody>
      </p:sp>
      <p:sp>
        <p:nvSpPr>
          <p:cNvPr id="57347" name="Content Placeholder 2"/>
          <p:cNvSpPr>
            <a:spLocks noGrp="1"/>
          </p:cNvSpPr>
          <p:nvPr>
            <p:ph idx="4294967295"/>
          </p:nvPr>
        </p:nvSpPr>
        <p:spPr/>
        <p:txBody>
          <a:bodyPr/>
          <a:lstStyle/>
          <a:p>
            <a:pPr eaLnBrk="1" hangingPunct="1"/>
            <a:endParaRPr lang="en-US" smtClean="0"/>
          </a:p>
        </p:txBody>
      </p:sp>
      <p:sp>
        <p:nvSpPr>
          <p:cNvPr id="57348" name="Slide Number Placeholder 3"/>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289AAF6B-6DAD-409D-913A-EED7BD442A12}" type="slidenum">
              <a:rPr lang="en-US" sz="900">
                <a:solidFill>
                  <a:srgbClr val="898989"/>
                </a:solidFill>
                <a:cs typeface="Arial" pitchFamily="34" charset="0"/>
              </a:rPr>
              <a:pPr algn="r"/>
              <a:t>46</a:t>
            </a:fld>
            <a:endParaRPr lang="en-US" sz="900">
              <a:solidFill>
                <a:srgbClr val="898989"/>
              </a:solidFill>
              <a:cs typeface="Arial" pitchFamily="34" charset="0"/>
            </a:endParaRPr>
          </a:p>
        </p:txBody>
      </p:sp>
      <p:sp>
        <p:nvSpPr>
          <p:cNvPr id="57349" name="Rectangle 2"/>
          <p:cNvSpPr>
            <a:spLocks noChangeArrowheads="1"/>
          </p:cNvSpPr>
          <p:nvPr/>
        </p:nvSpPr>
        <p:spPr bwMode="auto">
          <a:xfrm>
            <a:off x="0" y="0"/>
            <a:ext cx="9144000" cy="6858000"/>
          </a:xfrm>
          <a:prstGeom prst="rect">
            <a:avLst/>
          </a:prstGeom>
          <a:solidFill>
            <a:schemeClr val="bg1"/>
          </a:solidFill>
          <a:ln w="9525">
            <a:noFill/>
            <a:miter lim="800000"/>
            <a:headEnd/>
            <a:tailEnd/>
          </a:ln>
        </p:spPr>
        <p:txBody>
          <a:bodyPr wrap="none" anchor="ctr">
            <a:spAutoFit/>
          </a:bodyPr>
          <a:lstStyle/>
          <a:p>
            <a:endParaRPr lang="en-US"/>
          </a:p>
        </p:txBody>
      </p:sp>
      <p:pic>
        <p:nvPicPr>
          <p:cNvPr id="57350" name="Picture 6" descr="10363 MerchantLockup_finalRGB.jpg"/>
          <p:cNvPicPr>
            <a:picLocks noChangeAspect="1"/>
          </p:cNvPicPr>
          <p:nvPr/>
        </p:nvPicPr>
        <p:blipFill>
          <a:blip r:embed="rId2"/>
          <a:srcRect/>
          <a:stretch>
            <a:fillRect/>
          </a:stretch>
        </p:blipFill>
        <p:spPr bwMode="auto">
          <a:xfrm>
            <a:off x="2362200" y="2692400"/>
            <a:ext cx="4445000" cy="1219200"/>
          </a:xfrm>
          <a:prstGeom prst="rect">
            <a:avLst/>
          </a:prstGeom>
          <a:noFill/>
          <a:ln w="9525">
            <a:noFill/>
            <a:miter lim="800000"/>
            <a:headEnd/>
            <a:tailEnd/>
          </a:ln>
        </p:spPr>
      </p:pic>
      <p:sp>
        <p:nvSpPr>
          <p:cNvPr id="57351" name="TextBox 10"/>
          <p:cNvSpPr txBox="1">
            <a:spLocks noChangeArrowheads="1"/>
          </p:cNvSpPr>
          <p:nvPr/>
        </p:nvSpPr>
        <p:spPr bwMode="auto">
          <a:xfrm>
            <a:off x="457200" y="6172200"/>
            <a:ext cx="8686800" cy="584200"/>
          </a:xfrm>
          <a:prstGeom prst="rect">
            <a:avLst/>
          </a:prstGeom>
          <a:noFill/>
          <a:ln w="9525">
            <a:noFill/>
            <a:miter lim="800000"/>
            <a:headEnd/>
            <a:tailEnd/>
          </a:ln>
        </p:spPr>
        <p:txBody>
          <a:bodyPr>
            <a:spAutoFit/>
          </a:bodyPr>
          <a:lstStyle/>
          <a:p>
            <a:r>
              <a:rPr lang="en-US" sz="800">
                <a:solidFill>
                  <a:srgbClr val="58595B"/>
                </a:solidFill>
                <a:cs typeface="Arial" pitchFamily="34" charset="0"/>
              </a:rPr>
              <a:t>© 2011 Banc of America Merchant Services, LLC. All rights reserved. All trademarks, service marks and trade names referenced in this material are the property of and licensed by their respective owners.</a:t>
            </a:r>
          </a:p>
          <a:p>
            <a:r>
              <a:rPr lang="en-US" sz="800">
                <a:solidFill>
                  <a:srgbClr val="58595B"/>
                </a:solidFill>
                <a:cs typeface="Arial" pitchFamily="34" charset="0"/>
              </a:rPr>
              <a:t>Merchant Services are provided by Bank of America, N.A. and its representative Banc of America Merchant Services, LLC. Banc of America Merchant Services, LLC is not a bank, does not offer bank deposits, and its services are not guaranteed or insured by the FDIC or any other governmental agency.</a:t>
            </a:r>
            <a:endParaRPr lang="en-US" sz="800">
              <a:solidFill>
                <a:srgbClr val="58595B"/>
              </a:solidFill>
            </a:endParaRPr>
          </a:p>
        </p:txBody>
      </p:sp>
    </p:spTree>
  </p:cSld>
  <p:clrMapOvr>
    <a:masterClrMapping/>
  </p:clrMapOvr>
  <p:transition advTm="6033"/>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7" descr="10x7.5arc_section4.jpg"/>
          <p:cNvPicPr>
            <a:picLocks noChangeAspect="1"/>
          </p:cNvPicPr>
          <p:nvPr/>
        </p:nvPicPr>
        <p:blipFill>
          <a:blip r:embed="rId2"/>
          <a:srcRect/>
          <a:stretch>
            <a:fillRect/>
          </a:stretch>
        </p:blipFill>
        <p:spPr bwMode="auto">
          <a:xfrm>
            <a:off x="-84137" y="0"/>
            <a:ext cx="9144000" cy="6858000"/>
          </a:xfrm>
          <a:prstGeom prst="rect">
            <a:avLst/>
          </a:prstGeom>
          <a:noFill/>
          <a:ln w="9525">
            <a:noFill/>
            <a:miter lim="800000"/>
            <a:headEnd/>
            <a:tailEnd/>
          </a:ln>
        </p:spPr>
      </p:pic>
      <p:sp>
        <p:nvSpPr>
          <p:cNvPr id="4099" name="Title 1"/>
          <p:cNvSpPr>
            <a:spLocks noGrp="1"/>
          </p:cNvSpPr>
          <p:nvPr>
            <p:ph type="title" idx="4294967295"/>
          </p:nvPr>
        </p:nvSpPr>
        <p:spPr>
          <a:xfrm>
            <a:off x="314325" y="2293938"/>
            <a:ext cx="7772400" cy="1362075"/>
          </a:xfrm>
        </p:spPr>
        <p:txBody>
          <a:bodyPr anchor="t"/>
          <a:lstStyle/>
          <a:p>
            <a:r>
              <a:rPr lang="en-US" sz="3000" dirty="0" smtClean="0"/>
              <a:t>Who We Are</a:t>
            </a:r>
          </a:p>
        </p:txBody>
      </p:sp>
      <p:pic>
        <p:nvPicPr>
          <p:cNvPr id="4100" name="Picture 8"/>
          <p:cNvPicPr>
            <a:picLocks noChangeAspect="1"/>
          </p:cNvPicPr>
          <p:nvPr/>
        </p:nvPicPr>
        <p:blipFill>
          <a:blip r:embed="rId3"/>
          <a:srcRect/>
          <a:stretch>
            <a:fillRect/>
          </a:stretch>
        </p:blipFill>
        <p:spPr bwMode="auto">
          <a:xfrm>
            <a:off x="6316663" y="5600700"/>
            <a:ext cx="2743200" cy="11430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idx="4294967295"/>
          </p:nvPr>
        </p:nvSpPr>
        <p:spPr/>
        <p:txBody>
          <a:bodyPr/>
          <a:lstStyle/>
          <a:p>
            <a:r>
              <a:rPr lang="en-US" smtClean="0"/>
              <a:t>Expertise in a broad scope of industry segments</a:t>
            </a:r>
          </a:p>
        </p:txBody>
      </p:sp>
      <p:sp>
        <p:nvSpPr>
          <p:cNvPr id="12291" name="Content Placeholder 19"/>
          <p:cNvSpPr>
            <a:spLocks noGrp="1"/>
          </p:cNvSpPr>
          <p:nvPr>
            <p:ph idx="4294967295"/>
          </p:nvPr>
        </p:nvSpPr>
        <p:spPr/>
        <p:txBody>
          <a:bodyPr/>
          <a:lstStyle/>
          <a:p>
            <a:r>
              <a:rPr lang="en-US" smtClean="0"/>
              <a:t>Government</a:t>
            </a:r>
          </a:p>
          <a:p>
            <a:r>
              <a:rPr lang="en-US" smtClean="0"/>
              <a:t>Retail</a:t>
            </a:r>
          </a:p>
          <a:p>
            <a:r>
              <a:rPr lang="en-US" smtClean="0"/>
              <a:t>Business-to-Business</a:t>
            </a:r>
          </a:p>
          <a:p>
            <a:r>
              <a:rPr lang="en-US" smtClean="0"/>
              <a:t>Restaurant</a:t>
            </a:r>
          </a:p>
          <a:p>
            <a:r>
              <a:rPr lang="en-US" smtClean="0"/>
              <a:t>Petroleum</a:t>
            </a:r>
          </a:p>
          <a:p>
            <a:r>
              <a:rPr lang="en-US" smtClean="0"/>
              <a:t>Healthcare</a:t>
            </a:r>
          </a:p>
          <a:p>
            <a:r>
              <a:rPr lang="en-US" smtClean="0"/>
              <a:t>Auto Dealers</a:t>
            </a:r>
          </a:p>
          <a:p>
            <a:r>
              <a:rPr lang="en-US" smtClean="0"/>
              <a:t>Lodging and Casinos</a:t>
            </a:r>
          </a:p>
          <a:p>
            <a:r>
              <a:rPr lang="en-US" smtClean="0"/>
              <a:t>Travel and Entertainment</a:t>
            </a:r>
          </a:p>
          <a:p>
            <a:r>
              <a:rPr lang="en-US" smtClean="0"/>
              <a:t>Supermarket</a:t>
            </a:r>
          </a:p>
        </p:txBody>
      </p:sp>
      <p:sp>
        <p:nvSpPr>
          <p:cNvPr id="12292" name="Slide Number Placeholder 10"/>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2FF4C925-F0E2-43B5-A365-459F94712CBD}" type="slidenum">
              <a:rPr lang="en-US" sz="900">
                <a:solidFill>
                  <a:srgbClr val="898989"/>
                </a:solidFill>
                <a:latin typeface="Calibri" pitchFamily="34" charset="0"/>
                <a:cs typeface="Arial" pitchFamily="34" charset="0"/>
              </a:rPr>
              <a:pPr algn="r"/>
              <a:t>6</a:t>
            </a:fld>
            <a:endParaRPr lang="en-US" sz="900" dirty="0">
              <a:solidFill>
                <a:srgbClr val="898989"/>
              </a:solidFill>
              <a:latin typeface="Calibri" pitchFamily="34" charset="0"/>
              <a:cs typeface="Arial" pitchFamily="34" charset="0"/>
            </a:endParaRPr>
          </a:p>
        </p:txBody>
      </p:sp>
      <p:pic>
        <p:nvPicPr>
          <p:cNvPr id="12293" name="Picture 38" descr="Indsegment.jpg"/>
          <p:cNvPicPr>
            <a:picLocks noChangeAspect="1"/>
          </p:cNvPicPr>
          <p:nvPr/>
        </p:nvPicPr>
        <p:blipFill>
          <a:blip r:embed="rId2"/>
          <a:srcRect/>
          <a:stretch>
            <a:fillRect/>
          </a:stretch>
        </p:blipFill>
        <p:spPr bwMode="auto">
          <a:xfrm>
            <a:off x="3962400" y="1600200"/>
            <a:ext cx="4724400" cy="4360863"/>
          </a:xfrm>
          <a:prstGeom prst="rect">
            <a:avLst/>
          </a:prstGeom>
          <a:noFill/>
          <a:ln w="9525">
            <a:noFill/>
            <a:miter lim="800000"/>
            <a:headEnd/>
            <a:tailEnd/>
          </a:ln>
        </p:spPr>
      </p:pic>
    </p:spTree>
  </p:cSld>
  <p:clrMapOvr>
    <a:masterClrMapping/>
  </p:clrMapOvr>
  <p:transition advTm="10299"/>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p:txBody>
          <a:bodyPr/>
          <a:lstStyle/>
          <a:p>
            <a:pPr eaLnBrk="1" hangingPunct="1"/>
            <a:r>
              <a:rPr lang="en-US" dirty="0" smtClean="0">
                <a:cs typeface="ＭＳ Ｐゴシック"/>
              </a:rPr>
              <a:t>A Powerful Partnership</a:t>
            </a:r>
          </a:p>
        </p:txBody>
      </p:sp>
      <p:sp>
        <p:nvSpPr>
          <p:cNvPr id="14340" name="Rectangle 8"/>
          <p:cNvSpPr>
            <a:spLocks noChangeArrowheads="1"/>
          </p:cNvSpPr>
          <p:nvPr/>
        </p:nvSpPr>
        <p:spPr bwMode="auto">
          <a:xfrm>
            <a:off x="4656138" y="6130925"/>
            <a:ext cx="184150" cy="304800"/>
          </a:xfrm>
          <a:prstGeom prst="rect">
            <a:avLst/>
          </a:prstGeom>
          <a:noFill/>
          <a:ln w="9525">
            <a:noFill/>
            <a:miter lim="800000"/>
            <a:headEnd/>
            <a:tailEnd/>
          </a:ln>
        </p:spPr>
        <p:txBody>
          <a:bodyPr wrap="none" anchor="ctr">
            <a:spAutoFit/>
          </a:bodyPr>
          <a:lstStyle/>
          <a:p>
            <a:pPr algn="ctr">
              <a:spcBef>
                <a:spcPct val="50000"/>
              </a:spcBef>
              <a:buClr>
                <a:srgbClr val="D4001A"/>
              </a:buClr>
            </a:pPr>
            <a:endParaRPr lang="en-US"/>
          </a:p>
        </p:txBody>
      </p:sp>
      <p:sp>
        <p:nvSpPr>
          <p:cNvPr id="7" name="Rectangle 3"/>
          <p:cNvSpPr>
            <a:spLocks noChangeArrowheads="1"/>
          </p:cNvSpPr>
          <p:nvPr/>
        </p:nvSpPr>
        <p:spPr bwMode="auto">
          <a:xfrm>
            <a:off x="525463" y="1973263"/>
            <a:ext cx="4224337" cy="3575049"/>
          </a:xfrm>
          <a:prstGeom prst="rect">
            <a:avLst/>
          </a:prstGeom>
          <a:noFill/>
          <a:ln w="9525">
            <a:noFill/>
            <a:miter lim="800000"/>
            <a:headEnd/>
            <a:tailEnd/>
          </a:ln>
        </p:spPr>
        <p:txBody>
          <a:bodyPr lIns="0" tIns="0" rIns="0" bIns="0"/>
          <a:lstStyle/>
          <a:p>
            <a:pPr marL="173038" indent="-173038">
              <a:spcBef>
                <a:spcPts val="400"/>
              </a:spcBef>
              <a:spcAft>
                <a:spcPts val="300"/>
              </a:spcAft>
              <a:buClr>
                <a:srgbClr val="C00000"/>
              </a:buClr>
              <a:buSzPct val="100000"/>
              <a:buFont typeface="Arial" pitchFamily="34" charset="0"/>
              <a:buChar char="•"/>
              <a:defRPr/>
            </a:pPr>
            <a:endParaRPr lang="en-US" sz="1600" dirty="0" smtClean="0">
              <a:latin typeface="+mn-lt"/>
              <a:ea typeface="ＭＳ Ｐゴシック" pitchFamily="-96" charset="-128"/>
              <a:cs typeface="+mn-cs"/>
            </a:endParaRPr>
          </a:p>
        </p:txBody>
      </p:sp>
      <p:grpSp>
        <p:nvGrpSpPr>
          <p:cNvPr id="2" name="Group 21"/>
          <p:cNvGrpSpPr>
            <a:grpSpLocks/>
          </p:cNvGrpSpPr>
          <p:nvPr/>
        </p:nvGrpSpPr>
        <p:grpSpPr bwMode="auto">
          <a:xfrm>
            <a:off x="685800" y="1279525"/>
            <a:ext cx="3429000" cy="2057400"/>
            <a:chOff x="1066800" y="1476375"/>
            <a:chExt cx="3429000" cy="1773246"/>
          </a:xfrm>
        </p:grpSpPr>
        <p:sp>
          <p:nvSpPr>
            <p:cNvPr id="9" name="Rounded Rectangle 13"/>
            <p:cNvSpPr>
              <a:spLocks noChangeArrowheads="1"/>
            </p:cNvSpPr>
            <p:nvPr/>
          </p:nvSpPr>
          <p:spPr bwMode="auto">
            <a:xfrm>
              <a:off x="1066800" y="1957386"/>
              <a:ext cx="3429000" cy="1292235"/>
            </a:xfrm>
            <a:prstGeom prst="roundRect">
              <a:avLst>
                <a:gd name="adj" fmla="val 0"/>
              </a:avLst>
            </a:prstGeom>
            <a:gradFill rotWithShape="1">
              <a:gsLst>
                <a:gs pos="0">
                  <a:srgbClr val="8D0012"/>
                </a:gs>
                <a:gs pos="50000">
                  <a:srgbClr val="CB061F"/>
                </a:gs>
                <a:gs pos="100000">
                  <a:srgbClr val="F20A27"/>
                </a:gs>
              </a:gsLst>
              <a:lin ang="0" scaled="1"/>
            </a:gradFill>
            <a:ln w="28575">
              <a:noFill/>
              <a:round/>
              <a:headEnd/>
              <a:tailEnd/>
            </a:ln>
          </p:spPr>
          <p:txBody>
            <a:bodyPr lIns="91435" tIns="45718" rIns="91435" bIns="45718" anchor="ctr">
              <a:spAutoFit/>
            </a:bodyPr>
            <a:lstStyle/>
            <a:p>
              <a:pPr>
                <a:buClr>
                  <a:srgbClr val="003767"/>
                </a:buClr>
              </a:pPr>
              <a:r>
                <a:rPr lang="en-US" sz="1200" b="1" dirty="0">
                  <a:solidFill>
                    <a:srgbClr val="FFFFFF"/>
                  </a:solidFill>
                </a:rPr>
                <a:t>Geographic Footprint</a:t>
              </a:r>
              <a:r>
                <a:rPr lang="en-US" sz="1200" b="1" dirty="0">
                  <a:solidFill>
                    <a:srgbClr val="00B0F0"/>
                  </a:solidFill>
                </a:rPr>
                <a:t> </a:t>
              </a:r>
              <a:r>
                <a:rPr lang="en-US" sz="1200" b="1" dirty="0">
                  <a:solidFill>
                    <a:schemeClr val="accent1"/>
                  </a:solidFill>
                </a:rPr>
                <a:t>=</a:t>
              </a:r>
              <a:r>
                <a:rPr lang="en-US" sz="1200" b="1" dirty="0">
                  <a:solidFill>
                    <a:srgbClr val="00B0F0"/>
                  </a:solidFill>
                </a:rPr>
                <a:t> </a:t>
              </a:r>
              <a:r>
                <a:rPr lang="en-US" sz="1200" b="1" dirty="0">
                  <a:solidFill>
                    <a:srgbClr val="FFFFFF"/>
                  </a:solidFill>
                </a:rPr>
                <a:t>6,000+ </a:t>
              </a:r>
              <a:br>
                <a:rPr lang="en-US" sz="1200" b="1" dirty="0">
                  <a:solidFill>
                    <a:srgbClr val="FFFFFF"/>
                  </a:solidFill>
                </a:rPr>
              </a:br>
              <a:r>
                <a:rPr lang="en-US" sz="1200" b="1" dirty="0">
                  <a:solidFill>
                    <a:srgbClr val="FFFFFF"/>
                  </a:solidFill>
                </a:rPr>
                <a:t>Banking Centers</a:t>
              </a:r>
            </a:p>
            <a:p>
              <a:pPr>
                <a:buClr>
                  <a:srgbClr val="003767"/>
                </a:buClr>
              </a:pPr>
              <a:r>
                <a:rPr lang="en-US" sz="1200" b="1" dirty="0">
                  <a:solidFill>
                    <a:srgbClr val="FFFFFF"/>
                  </a:solidFill>
                </a:rPr>
                <a:t>Brand Strength</a:t>
              </a:r>
            </a:p>
            <a:p>
              <a:pPr>
                <a:buClr>
                  <a:srgbClr val="003767"/>
                </a:buClr>
              </a:pPr>
              <a:r>
                <a:rPr lang="en-US" sz="1200" b="1" dirty="0">
                  <a:solidFill>
                    <a:srgbClr val="FFFFFF"/>
                  </a:solidFill>
                </a:rPr>
                <a:t> Client Relationships </a:t>
              </a:r>
            </a:p>
            <a:p>
              <a:pPr>
                <a:buClr>
                  <a:srgbClr val="003767"/>
                </a:buClr>
              </a:pPr>
              <a:r>
                <a:rPr lang="en-US" sz="1200" b="1" dirty="0">
                  <a:solidFill>
                    <a:srgbClr val="FFFFFF"/>
                  </a:solidFill>
                </a:rPr>
                <a:t>Best-in-Class Sales &amp; Customer Support</a:t>
              </a:r>
            </a:p>
          </p:txBody>
        </p:sp>
        <p:pic>
          <p:nvPicPr>
            <p:cNvPr id="10" name="Picture 3"/>
            <p:cNvPicPr>
              <a:picLocks noChangeAspect="1" noChangeArrowheads="1"/>
            </p:cNvPicPr>
            <p:nvPr/>
          </p:nvPicPr>
          <p:blipFill>
            <a:blip r:embed="rId3"/>
            <a:srcRect/>
            <a:stretch>
              <a:fillRect/>
            </a:stretch>
          </p:blipFill>
          <p:spPr bwMode="auto">
            <a:xfrm>
              <a:off x="1600200" y="1476375"/>
              <a:ext cx="2247900" cy="288674"/>
            </a:xfrm>
            <a:prstGeom prst="rect">
              <a:avLst/>
            </a:prstGeom>
            <a:noFill/>
            <a:ln w="9525">
              <a:noFill/>
              <a:miter lim="800000"/>
              <a:headEnd/>
              <a:tailEnd/>
            </a:ln>
          </p:spPr>
        </p:pic>
      </p:grpSp>
      <p:grpSp>
        <p:nvGrpSpPr>
          <p:cNvPr id="3" name="Group 22"/>
          <p:cNvGrpSpPr>
            <a:grpSpLocks/>
          </p:cNvGrpSpPr>
          <p:nvPr/>
        </p:nvGrpSpPr>
        <p:grpSpPr bwMode="auto">
          <a:xfrm>
            <a:off x="4840288" y="1279525"/>
            <a:ext cx="3505200" cy="2041525"/>
            <a:chOff x="4648200" y="1379538"/>
            <a:chExt cx="3505200" cy="2040889"/>
          </a:xfrm>
        </p:grpSpPr>
        <p:sp>
          <p:nvSpPr>
            <p:cNvPr id="12" name="Rounded Rectangle 12"/>
            <p:cNvSpPr>
              <a:spLocks noChangeArrowheads="1"/>
            </p:cNvSpPr>
            <p:nvPr/>
          </p:nvSpPr>
          <p:spPr bwMode="auto">
            <a:xfrm>
              <a:off x="4648200" y="1957387"/>
              <a:ext cx="3505200" cy="1463040"/>
            </a:xfrm>
            <a:prstGeom prst="roundRect">
              <a:avLst>
                <a:gd name="adj" fmla="val 0"/>
              </a:avLst>
            </a:prstGeom>
            <a:gradFill rotWithShape="1">
              <a:gsLst>
                <a:gs pos="0">
                  <a:srgbClr val="00386F"/>
                </a:gs>
                <a:gs pos="50000">
                  <a:srgbClr val="002D5C"/>
                </a:gs>
                <a:gs pos="100000">
                  <a:srgbClr val="001C3D"/>
                </a:gs>
              </a:gsLst>
              <a:lin ang="0" scaled="1"/>
            </a:gradFill>
            <a:ln w="28575">
              <a:noFill/>
              <a:round/>
              <a:headEnd/>
              <a:tailEnd/>
            </a:ln>
          </p:spPr>
          <p:txBody>
            <a:bodyPr lIns="91435" tIns="45718" rIns="91435" bIns="45718" anchor="ctr">
              <a:spAutoFit/>
            </a:bodyPr>
            <a:lstStyle/>
            <a:p>
              <a:r>
                <a:rPr lang="en-US" sz="1200" b="1" dirty="0">
                  <a:solidFill>
                    <a:srgbClr val="FFFFFF"/>
                  </a:solidFill>
                </a:rPr>
                <a:t>Broad and Most Innovative </a:t>
              </a:r>
              <a:br>
                <a:rPr lang="en-US" sz="1200" b="1" dirty="0">
                  <a:solidFill>
                    <a:srgbClr val="FFFFFF"/>
                  </a:solidFill>
                </a:rPr>
              </a:br>
              <a:r>
                <a:rPr lang="en-US" sz="1200" b="1" dirty="0">
                  <a:solidFill>
                    <a:srgbClr val="FFFFFF"/>
                  </a:solidFill>
                </a:rPr>
                <a:t>Product Portfolio</a:t>
              </a:r>
            </a:p>
            <a:p>
              <a:r>
                <a:rPr lang="en-US" sz="1200" b="1" dirty="0">
                  <a:solidFill>
                    <a:srgbClr val="FFFFFF"/>
                  </a:solidFill>
                </a:rPr>
                <a:t>Leading Technology Platforms </a:t>
              </a:r>
            </a:p>
            <a:p>
              <a:r>
                <a:rPr lang="en-US" sz="1200" b="1" dirty="0">
                  <a:solidFill>
                    <a:srgbClr val="FFFFFF"/>
                  </a:solidFill>
                </a:rPr>
                <a:t>Client Relationships </a:t>
              </a:r>
            </a:p>
            <a:p>
              <a:r>
                <a:rPr lang="en-US" sz="1200" b="1" dirty="0">
                  <a:solidFill>
                    <a:srgbClr val="FFFFFF"/>
                  </a:solidFill>
                </a:rPr>
                <a:t>Best-in-Class Sales &amp; Customer Support</a:t>
              </a:r>
            </a:p>
          </p:txBody>
        </p:sp>
        <p:pic>
          <p:nvPicPr>
            <p:cNvPr id="13" name="Picture 15" descr="FD_3Color.jpg"/>
            <p:cNvPicPr>
              <a:picLocks noChangeAspect="1"/>
            </p:cNvPicPr>
            <p:nvPr/>
          </p:nvPicPr>
          <p:blipFill>
            <a:blip r:embed="rId4"/>
            <a:srcRect/>
            <a:stretch>
              <a:fillRect/>
            </a:stretch>
          </p:blipFill>
          <p:spPr bwMode="auto">
            <a:xfrm>
              <a:off x="5638800" y="1379538"/>
              <a:ext cx="1689100" cy="434638"/>
            </a:xfrm>
            <a:prstGeom prst="rect">
              <a:avLst/>
            </a:prstGeom>
            <a:noFill/>
            <a:ln w="9525">
              <a:noFill/>
              <a:miter lim="800000"/>
              <a:headEnd/>
              <a:tailEnd/>
            </a:ln>
          </p:spPr>
        </p:pic>
      </p:grpSp>
      <p:pic>
        <p:nvPicPr>
          <p:cNvPr id="17" name="Picture 15" descr="10363 MerchantLockupLogo_final.jpg"/>
          <p:cNvPicPr>
            <a:picLocks noChangeAspect="1"/>
          </p:cNvPicPr>
          <p:nvPr/>
        </p:nvPicPr>
        <p:blipFill>
          <a:blip r:embed="rId5"/>
          <a:srcRect l="6544" t="16641" r="6181" b="16795"/>
          <a:stretch>
            <a:fillRect/>
          </a:stretch>
        </p:blipFill>
        <p:spPr bwMode="auto">
          <a:xfrm>
            <a:off x="2971800" y="3962400"/>
            <a:ext cx="3259138" cy="914400"/>
          </a:xfrm>
          <a:prstGeom prst="rect">
            <a:avLst/>
          </a:prstGeom>
          <a:noFill/>
          <a:ln w="9525">
            <a:noFill/>
            <a:miter lim="800000"/>
            <a:headEnd/>
            <a:tailEnd/>
          </a:ln>
        </p:spPr>
      </p:pic>
      <p:grpSp>
        <p:nvGrpSpPr>
          <p:cNvPr id="4" name="Group 20"/>
          <p:cNvGrpSpPr>
            <a:grpSpLocks/>
          </p:cNvGrpSpPr>
          <p:nvPr/>
        </p:nvGrpSpPr>
        <p:grpSpPr bwMode="auto">
          <a:xfrm>
            <a:off x="685800" y="5029200"/>
            <a:ext cx="7620000" cy="762000"/>
            <a:chOff x="914400" y="5334000"/>
            <a:chExt cx="7620000" cy="762000"/>
          </a:xfrm>
        </p:grpSpPr>
        <p:sp>
          <p:nvSpPr>
            <p:cNvPr id="19" name="Rectangle 16"/>
            <p:cNvSpPr>
              <a:spLocks noChangeArrowheads="1"/>
            </p:cNvSpPr>
            <p:nvPr/>
          </p:nvSpPr>
          <p:spPr bwMode="auto">
            <a:xfrm>
              <a:off x="914400" y="5334000"/>
              <a:ext cx="1524000" cy="762000"/>
            </a:xfrm>
            <a:prstGeom prst="rect">
              <a:avLst/>
            </a:prstGeom>
            <a:solidFill>
              <a:srgbClr val="0252C2"/>
            </a:solidFill>
            <a:ln w="9525">
              <a:solidFill>
                <a:srgbClr val="FFFFFF"/>
              </a:solidFill>
              <a:round/>
              <a:headEnd/>
              <a:tailEnd/>
            </a:ln>
          </p:spPr>
          <p:txBody>
            <a:bodyPr lIns="91435" tIns="45718" rIns="91435" bIns="45718" anchor="ctr"/>
            <a:lstStyle/>
            <a:p>
              <a:r>
                <a:rPr lang="en-US" sz="1400" b="1" dirty="0">
                  <a:solidFill>
                    <a:srgbClr val="FFFFFF"/>
                  </a:solidFill>
                </a:rPr>
                <a:t>Industry-leading Products</a:t>
              </a:r>
            </a:p>
          </p:txBody>
        </p:sp>
        <p:sp>
          <p:nvSpPr>
            <p:cNvPr id="20" name="Rectangle 20"/>
            <p:cNvSpPr>
              <a:spLocks noChangeArrowheads="1"/>
            </p:cNvSpPr>
            <p:nvPr/>
          </p:nvSpPr>
          <p:spPr bwMode="auto">
            <a:xfrm>
              <a:off x="5638800" y="5334000"/>
              <a:ext cx="1371600" cy="762000"/>
            </a:xfrm>
            <a:prstGeom prst="rect">
              <a:avLst/>
            </a:prstGeom>
            <a:solidFill>
              <a:srgbClr val="008770"/>
            </a:solidFill>
            <a:ln w="9525">
              <a:solidFill>
                <a:srgbClr val="FFFFFF"/>
              </a:solidFill>
              <a:round/>
              <a:headEnd/>
              <a:tailEnd/>
            </a:ln>
          </p:spPr>
          <p:txBody>
            <a:bodyPr lIns="91435" tIns="45718" rIns="91435" bIns="45718" anchor="ctr"/>
            <a:lstStyle/>
            <a:p>
              <a:r>
                <a:rPr lang="en-US" sz="1400" b="1" dirty="0">
                  <a:solidFill>
                    <a:srgbClr val="FFFFFF"/>
                  </a:solidFill>
                </a:rPr>
                <a:t>380,000* Merchant Relationships</a:t>
              </a:r>
            </a:p>
          </p:txBody>
        </p:sp>
        <p:sp>
          <p:nvSpPr>
            <p:cNvPr id="21" name="Rectangle 21"/>
            <p:cNvSpPr>
              <a:spLocks noChangeArrowheads="1"/>
            </p:cNvSpPr>
            <p:nvPr/>
          </p:nvSpPr>
          <p:spPr bwMode="auto">
            <a:xfrm>
              <a:off x="4114800" y="5334000"/>
              <a:ext cx="1371600" cy="762000"/>
            </a:xfrm>
            <a:prstGeom prst="rect">
              <a:avLst/>
            </a:prstGeom>
            <a:solidFill>
              <a:srgbClr val="77216F"/>
            </a:solidFill>
            <a:ln w="9525">
              <a:solidFill>
                <a:srgbClr val="FFFFFF"/>
              </a:solidFill>
              <a:round/>
              <a:headEnd/>
              <a:tailEnd/>
            </a:ln>
          </p:spPr>
          <p:txBody>
            <a:bodyPr lIns="91435" tIns="45718" rIns="91435" bIns="45718" anchor="ctr"/>
            <a:lstStyle/>
            <a:p>
              <a:r>
                <a:rPr lang="en-US" sz="1400" b="1" dirty="0">
                  <a:solidFill>
                    <a:srgbClr val="FFFFFF"/>
                  </a:solidFill>
                </a:rPr>
                <a:t>Expansive Geographic  Footprint</a:t>
              </a:r>
            </a:p>
          </p:txBody>
        </p:sp>
        <p:sp>
          <p:nvSpPr>
            <p:cNvPr id="22" name="Rectangle 20"/>
            <p:cNvSpPr>
              <a:spLocks noChangeArrowheads="1"/>
            </p:cNvSpPr>
            <p:nvPr/>
          </p:nvSpPr>
          <p:spPr bwMode="auto">
            <a:xfrm>
              <a:off x="7162800" y="5334000"/>
              <a:ext cx="1371600" cy="762000"/>
            </a:xfrm>
            <a:prstGeom prst="rect">
              <a:avLst/>
            </a:prstGeom>
            <a:solidFill>
              <a:srgbClr val="BD4F19"/>
            </a:solidFill>
            <a:ln w="9525">
              <a:solidFill>
                <a:srgbClr val="FFFFFF"/>
              </a:solidFill>
              <a:round/>
              <a:headEnd/>
              <a:tailEnd/>
            </a:ln>
          </p:spPr>
          <p:txBody>
            <a:bodyPr lIns="91435" tIns="45718" rIns="91435" bIns="45718" anchor="ctr"/>
            <a:lstStyle/>
            <a:p>
              <a:r>
                <a:rPr lang="en-US" sz="1400" b="1" dirty="0">
                  <a:solidFill>
                    <a:srgbClr val="FFFFFF"/>
                  </a:solidFill>
                </a:rPr>
                <a:t>12.9 Billion* Transactions Annually</a:t>
              </a:r>
            </a:p>
          </p:txBody>
        </p:sp>
        <p:sp>
          <p:nvSpPr>
            <p:cNvPr id="23" name="Rectangle 21"/>
            <p:cNvSpPr>
              <a:spLocks noChangeArrowheads="1"/>
            </p:cNvSpPr>
            <p:nvPr/>
          </p:nvSpPr>
          <p:spPr bwMode="auto">
            <a:xfrm>
              <a:off x="2590800" y="5334000"/>
              <a:ext cx="1371600" cy="762000"/>
            </a:xfrm>
            <a:prstGeom prst="rect">
              <a:avLst/>
            </a:prstGeom>
            <a:solidFill>
              <a:srgbClr val="717073"/>
            </a:solidFill>
            <a:ln w="9525">
              <a:solidFill>
                <a:srgbClr val="FFFFFF"/>
              </a:solidFill>
              <a:round/>
              <a:headEnd/>
              <a:tailEnd/>
            </a:ln>
          </p:spPr>
          <p:txBody>
            <a:bodyPr lIns="91435" tIns="45718" rIns="91435" bIns="45718" anchor="ctr"/>
            <a:lstStyle/>
            <a:p>
              <a:r>
                <a:rPr lang="en-US" sz="1400" b="1" dirty="0">
                  <a:solidFill>
                    <a:srgbClr val="FFFFFF"/>
                  </a:solidFill>
                </a:rPr>
                <a:t>World-class Technology Solutions</a:t>
              </a:r>
            </a:p>
          </p:txBody>
        </p:sp>
      </p:grpSp>
      <p:sp>
        <p:nvSpPr>
          <p:cNvPr id="25" name="Down Arrow 24"/>
          <p:cNvSpPr/>
          <p:nvPr/>
        </p:nvSpPr>
        <p:spPr bwMode="auto">
          <a:xfrm>
            <a:off x="4252726" y="2981326"/>
            <a:ext cx="403412" cy="575733"/>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pic>
        <p:nvPicPr>
          <p:cNvPr id="27" name="Picture 3" descr="BAMS Logo.png"/>
          <p:cNvPicPr>
            <a:picLocks noChangeAspect="1"/>
          </p:cNvPicPr>
          <p:nvPr/>
        </p:nvPicPr>
        <p:blipFill>
          <a:blip r:embed="rId6" cstate="print"/>
          <a:srcRect/>
          <a:stretch>
            <a:fillRect/>
          </a:stretch>
        </p:blipFill>
        <p:spPr bwMode="auto">
          <a:xfrm>
            <a:off x="0" y="6232525"/>
            <a:ext cx="1809750" cy="625475"/>
          </a:xfrm>
          <a:prstGeom prst="rect">
            <a:avLst/>
          </a:prstGeom>
          <a:noFill/>
          <a:ln w="9525">
            <a:noFill/>
            <a:miter lim="800000"/>
            <a:headEnd/>
            <a:tailEnd/>
          </a:ln>
        </p:spPr>
      </p:pic>
      <p:sp>
        <p:nvSpPr>
          <p:cNvPr id="28" name="Rectangle 27"/>
          <p:cNvSpPr/>
          <p:nvPr/>
        </p:nvSpPr>
        <p:spPr>
          <a:xfrm>
            <a:off x="8373894" y="6130925"/>
            <a:ext cx="248786" cy="230832"/>
          </a:xfrm>
          <a:prstGeom prst="rect">
            <a:avLst/>
          </a:prstGeom>
        </p:spPr>
        <p:txBody>
          <a:bodyPr wrap="none">
            <a:spAutoFit/>
          </a:bodyPr>
          <a:lstStyle/>
          <a:p>
            <a:pPr>
              <a:defRPr/>
            </a:pPr>
            <a:r>
              <a:rPr lang="en-US" sz="900" dirty="0" smtClean="0">
                <a:solidFill>
                  <a:schemeClr val="tx1">
                    <a:lumMod val="50000"/>
                    <a:lumOff val="50000"/>
                  </a:schemeClr>
                </a:solidFill>
                <a:latin typeface="Calibri" pitchFamily="34" charset="0"/>
              </a:rPr>
              <a:t>6</a:t>
            </a:r>
            <a:endParaRPr lang="en-US" sz="900" dirty="0">
              <a:solidFill>
                <a:schemeClr val="tx1">
                  <a:lumMod val="50000"/>
                  <a:lumOff val="50000"/>
                </a:schemeClr>
              </a:solidFill>
              <a:latin typeface="Calibri" pitchFamily="34" charset="0"/>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7" descr="10x7.5arc_section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099" name="Title 1"/>
          <p:cNvSpPr>
            <a:spLocks noGrp="1"/>
          </p:cNvSpPr>
          <p:nvPr>
            <p:ph type="title" idx="4294967295"/>
          </p:nvPr>
        </p:nvSpPr>
        <p:spPr>
          <a:xfrm>
            <a:off x="314325" y="2293938"/>
            <a:ext cx="7772400" cy="1362075"/>
          </a:xfrm>
        </p:spPr>
        <p:txBody>
          <a:bodyPr anchor="t"/>
          <a:lstStyle/>
          <a:p>
            <a:r>
              <a:rPr lang="en-US" sz="3000" dirty="0" smtClean="0"/>
              <a:t>State Contract</a:t>
            </a:r>
          </a:p>
        </p:txBody>
      </p:sp>
      <p:pic>
        <p:nvPicPr>
          <p:cNvPr id="4100" name="Picture 8"/>
          <p:cNvPicPr>
            <a:picLocks noChangeAspect="1"/>
          </p:cNvPicPr>
          <p:nvPr/>
        </p:nvPicPr>
        <p:blipFill>
          <a:blip r:embed="rId3"/>
          <a:srcRect/>
          <a:stretch>
            <a:fillRect/>
          </a:stretch>
        </p:blipFill>
        <p:spPr bwMode="auto">
          <a:xfrm>
            <a:off x="6316663" y="5600700"/>
            <a:ext cx="2743200" cy="11430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026"/>
          <p:cNvSpPr>
            <a:spLocks noGrp="1" noChangeArrowheads="1"/>
          </p:cNvSpPr>
          <p:nvPr>
            <p:ph type="title"/>
          </p:nvPr>
        </p:nvSpPr>
        <p:spPr/>
        <p:txBody>
          <a:bodyPr/>
          <a:lstStyle/>
          <a:p>
            <a:pPr eaLnBrk="1" hangingPunct="1"/>
            <a:r>
              <a:rPr lang="en-US" dirty="0" smtClean="0">
                <a:solidFill>
                  <a:srgbClr val="FF0000"/>
                </a:solidFill>
                <a:cs typeface="ＭＳ Ｐゴシック"/>
              </a:rPr>
              <a:t>   </a:t>
            </a:r>
            <a:r>
              <a:rPr lang="en-US" dirty="0" smtClean="0">
                <a:cs typeface="ＭＳ Ｐゴシック"/>
              </a:rPr>
              <a:t>Contract Features and Benefits</a:t>
            </a:r>
          </a:p>
        </p:txBody>
      </p:sp>
      <p:sp>
        <p:nvSpPr>
          <p:cNvPr id="27651" name="Slide Number Placeholder 1"/>
          <p:cNvSpPr>
            <a:spLocks noGrp="1"/>
          </p:cNvSpPr>
          <p:nvPr>
            <p:ph type="sldNum" sz="quarter" idx="11"/>
          </p:nvPr>
        </p:nvSpPr>
        <p:spPr bwMode="auto">
          <a:xfrm>
            <a:off x="8001000" y="6435725"/>
            <a:ext cx="685800" cy="285750"/>
          </a:xfrm>
          <a:ln>
            <a:miter lim="800000"/>
            <a:headEnd/>
            <a:tailEnd/>
          </a:ln>
        </p:spPr>
        <p:txBody>
          <a:bodyPr/>
          <a:lstStyle/>
          <a:p>
            <a:pPr algn="ctr">
              <a:spcBef>
                <a:spcPct val="50000"/>
              </a:spcBef>
              <a:buClr>
                <a:srgbClr val="D4001A"/>
              </a:buClr>
              <a:defRPr/>
            </a:pPr>
            <a:fld id="{888F1545-77D6-45B1-AC69-49C8ED3310AA}" type="slidenum">
              <a:rPr lang="en-US"/>
              <a:pPr algn="ctr">
                <a:spcBef>
                  <a:spcPct val="50000"/>
                </a:spcBef>
                <a:buClr>
                  <a:srgbClr val="D4001A"/>
                </a:buClr>
                <a:defRPr/>
              </a:pPr>
              <a:t>9</a:t>
            </a:fld>
            <a:endParaRPr lang="en-US" sz="1000" dirty="0">
              <a:solidFill>
                <a:schemeClr val="tx1"/>
              </a:solidFill>
            </a:endParaRPr>
          </a:p>
        </p:txBody>
      </p:sp>
      <p:sp>
        <p:nvSpPr>
          <p:cNvPr id="19460" name="Rectangle 8"/>
          <p:cNvSpPr>
            <a:spLocks noChangeArrowheads="1"/>
          </p:cNvSpPr>
          <p:nvPr/>
        </p:nvSpPr>
        <p:spPr bwMode="auto">
          <a:xfrm>
            <a:off x="4656138" y="6130925"/>
            <a:ext cx="184150" cy="304800"/>
          </a:xfrm>
          <a:prstGeom prst="rect">
            <a:avLst/>
          </a:prstGeom>
          <a:noFill/>
          <a:ln w="9525">
            <a:noFill/>
            <a:miter lim="800000"/>
            <a:headEnd/>
            <a:tailEnd/>
          </a:ln>
        </p:spPr>
        <p:txBody>
          <a:bodyPr wrap="none" anchor="ctr">
            <a:spAutoFit/>
          </a:bodyPr>
          <a:lstStyle/>
          <a:p>
            <a:pPr algn="ctr">
              <a:spcBef>
                <a:spcPct val="50000"/>
              </a:spcBef>
              <a:buClr>
                <a:srgbClr val="D4001A"/>
              </a:buClr>
            </a:pPr>
            <a:endParaRPr lang="en-US"/>
          </a:p>
        </p:txBody>
      </p:sp>
      <p:sp>
        <p:nvSpPr>
          <p:cNvPr id="8" name="Rectangle 17"/>
          <p:cNvSpPr>
            <a:spLocks noChangeArrowheads="1"/>
          </p:cNvSpPr>
          <p:nvPr/>
        </p:nvSpPr>
        <p:spPr bwMode="auto">
          <a:xfrm>
            <a:off x="457200" y="1905000"/>
            <a:ext cx="4114800" cy="2819400"/>
          </a:xfrm>
          <a:prstGeom prst="rect">
            <a:avLst/>
          </a:prstGeom>
          <a:gradFill flip="none" rotWithShape="1">
            <a:gsLst>
              <a:gs pos="20000">
                <a:schemeClr val="bg1">
                  <a:lumMod val="85000"/>
                </a:schemeClr>
              </a:gs>
              <a:gs pos="53000">
                <a:srgbClr val="D4DEFF"/>
              </a:gs>
              <a:gs pos="83000">
                <a:srgbClr val="D4DEFF"/>
              </a:gs>
              <a:gs pos="100000">
                <a:srgbClr val="96AB94"/>
              </a:gs>
            </a:gsLst>
            <a:lin ang="13800000" scaled="0"/>
            <a:tileRect/>
          </a:gradFill>
          <a:ln w="9525">
            <a:noFill/>
            <a:miter lim="800000"/>
            <a:headEnd/>
            <a:tailEnd/>
          </a:ln>
        </p:spPr>
        <p:txBody>
          <a:bodyPr wrap="none" anchor="ctr"/>
          <a:lstStyle/>
          <a:p>
            <a:pPr marL="228600" indent="-228600">
              <a:spcBef>
                <a:spcPts val="600"/>
              </a:spcBef>
              <a:spcAft>
                <a:spcPts val="0"/>
              </a:spcAft>
              <a:buClr>
                <a:srgbClr val="D4001A"/>
              </a:buClr>
              <a:buSzPct val="100000"/>
              <a:buFont typeface="Arial" pitchFamily="34" charset="0"/>
              <a:buChar char="•"/>
              <a:defRPr/>
            </a:pPr>
            <a:endParaRPr lang="en-US" sz="1400" dirty="0" smtClean="0">
              <a:solidFill>
                <a:srgbClr val="002060"/>
              </a:solidFill>
              <a:latin typeface="Arial" charset="0"/>
              <a:ea typeface="ＭＳ Ｐゴシック" pitchFamily="-96" charset="-128"/>
            </a:endParaRPr>
          </a:p>
          <a:p>
            <a:pPr marL="228600" indent="-228600">
              <a:spcBef>
                <a:spcPts val="600"/>
              </a:spcBef>
              <a:spcAft>
                <a:spcPts val="0"/>
              </a:spcAft>
              <a:buClr>
                <a:srgbClr val="D4001A"/>
              </a:buClr>
              <a:buSzPct val="100000"/>
              <a:buFont typeface="Arial" pitchFamily="34" charset="0"/>
              <a:buChar char="•"/>
              <a:defRPr/>
            </a:pPr>
            <a:r>
              <a:rPr lang="en-US" sz="1400" dirty="0" smtClean="0">
                <a:solidFill>
                  <a:srgbClr val="002060"/>
                </a:solidFill>
                <a:latin typeface="Arial" charset="0"/>
                <a:ea typeface="ＭＳ Ｐゴシック" pitchFamily="-96" charset="-128"/>
                <a:cs typeface="+mn-cs"/>
              </a:rPr>
              <a:t>5-Year Initial Term</a:t>
            </a:r>
            <a:endParaRPr lang="en-US" sz="1400" dirty="0">
              <a:solidFill>
                <a:srgbClr val="002060"/>
              </a:solidFill>
              <a:latin typeface="Arial" charset="0"/>
              <a:ea typeface="ＭＳ Ｐゴシック" pitchFamily="-96" charset="-128"/>
              <a:cs typeface="+mn-cs"/>
            </a:endParaRPr>
          </a:p>
          <a:p>
            <a:pPr marL="228600" indent="-228600">
              <a:spcBef>
                <a:spcPts val="600"/>
              </a:spcBef>
              <a:spcAft>
                <a:spcPts val="0"/>
              </a:spcAft>
              <a:buClr>
                <a:srgbClr val="D4001A"/>
              </a:buClr>
              <a:buSzPct val="100000"/>
              <a:buFont typeface="Arial" pitchFamily="34" charset="0"/>
              <a:buChar char="•"/>
              <a:defRPr/>
            </a:pPr>
            <a:r>
              <a:rPr lang="en-US" sz="1400" dirty="0" smtClean="0">
                <a:solidFill>
                  <a:srgbClr val="002060"/>
                </a:solidFill>
                <a:latin typeface="Arial" charset="0"/>
                <a:ea typeface="ＭＳ Ｐゴシック" pitchFamily="-96" charset="-128"/>
                <a:cs typeface="+mn-cs"/>
              </a:rPr>
              <a:t>Interchange Plus Pricing – Fixed Costs</a:t>
            </a:r>
          </a:p>
          <a:p>
            <a:pPr marL="228600" indent="-228600">
              <a:spcBef>
                <a:spcPts val="600"/>
              </a:spcBef>
              <a:spcAft>
                <a:spcPts val="0"/>
              </a:spcAft>
              <a:buClr>
                <a:srgbClr val="D4001A"/>
              </a:buClr>
              <a:buSzPct val="100000"/>
              <a:buFont typeface="Arial" pitchFamily="34" charset="0"/>
              <a:buChar char="•"/>
              <a:defRPr/>
            </a:pPr>
            <a:r>
              <a:rPr lang="en-US" sz="1400" dirty="0" smtClean="0">
                <a:solidFill>
                  <a:srgbClr val="002060"/>
                </a:solidFill>
                <a:latin typeface="Arial" charset="0"/>
                <a:ea typeface="ＭＳ Ｐゴシック" pitchFamily="-96" charset="-128"/>
              </a:rPr>
              <a:t>Special Pricing On Optional Products/Services </a:t>
            </a:r>
            <a:endParaRPr lang="en-US" sz="1400" dirty="0" smtClean="0">
              <a:solidFill>
                <a:srgbClr val="002060"/>
              </a:solidFill>
              <a:latin typeface="Arial" charset="0"/>
              <a:ea typeface="ＭＳ Ｐゴシック" pitchFamily="-96" charset="-128"/>
              <a:cs typeface="+mn-cs"/>
            </a:endParaRPr>
          </a:p>
          <a:p>
            <a:pPr marL="685800" lvl="1" indent="-228600">
              <a:spcBef>
                <a:spcPts val="600"/>
              </a:spcBef>
              <a:spcAft>
                <a:spcPts val="0"/>
              </a:spcAft>
              <a:buClr>
                <a:srgbClr val="D4001A"/>
              </a:buClr>
              <a:buSzPct val="100000"/>
              <a:buFont typeface="Arial" pitchFamily="34" charset="0"/>
              <a:buChar char="•"/>
              <a:defRPr/>
            </a:pPr>
            <a:r>
              <a:rPr lang="en-US" sz="1400" dirty="0" smtClean="0">
                <a:solidFill>
                  <a:srgbClr val="002060"/>
                </a:solidFill>
                <a:latin typeface="Arial" charset="0"/>
                <a:ea typeface="ＭＳ Ｐゴシック" pitchFamily="-96" charset="-128"/>
                <a:cs typeface="+mn-cs"/>
              </a:rPr>
              <a:t>Point of Sale Devices</a:t>
            </a:r>
          </a:p>
          <a:p>
            <a:pPr marL="685800" lvl="1" indent="-228600">
              <a:spcBef>
                <a:spcPts val="600"/>
              </a:spcBef>
              <a:spcAft>
                <a:spcPts val="0"/>
              </a:spcAft>
              <a:buClr>
                <a:srgbClr val="D4001A"/>
              </a:buClr>
              <a:buSzPct val="100000"/>
              <a:buFont typeface="Arial" pitchFamily="34" charset="0"/>
              <a:buChar char="•"/>
              <a:defRPr/>
            </a:pPr>
            <a:r>
              <a:rPr lang="en-US" sz="1400" dirty="0" smtClean="0">
                <a:solidFill>
                  <a:srgbClr val="002060"/>
                </a:solidFill>
                <a:latin typeface="Arial" charset="0"/>
                <a:ea typeface="ＭＳ Ｐゴシック" pitchFamily="-96" charset="-128"/>
                <a:cs typeface="+mn-cs"/>
              </a:rPr>
              <a:t>Gateway Options</a:t>
            </a:r>
          </a:p>
          <a:p>
            <a:pPr marL="685800" lvl="1" indent="-228600">
              <a:spcBef>
                <a:spcPts val="600"/>
              </a:spcBef>
              <a:spcAft>
                <a:spcPts val="0"/>
              </a:spcAft>
              <a:buClr>
                <a:srgbClr val="D4001A"/>
              </a:buClr>
              <a:buSzPct val="100000"/>
              <a:buFont typeface="Arial" pitchFamily="34" charset="0"/>
              <a:buChar char="•"/>
              <a:defRPr/>
            </a:pPr>
            <a:r>
              <a:rPr lang="en-US" sz="1400" dirty="0" smtClean="0">
                <a:solidFill>
                  <a:srgbClr val="002060"/>
                </a:solidFill>
                <a:latin typeface="Arial" charset="0"/>
                <a:ea typeface="ＭＳ Ｐゴシック" pitchFamily="-96" charset="-128"/>
                <a:cs typeface="+mn-cs"/>
              </a:rPr>
              <a:t>Software Options</a:t>
            </a:r>
          </a:p>
          <a:p>
            <a:pPr marL="685800" lvl="1" indent="-228600">
              <a:spcBef>
                <a:spcPts val="600"/>
              </a:spcBef>
              <a:spcAft>
                <a:spcPts val="0"/>
              </a:spcAft>
              <a:buClr>
                <a:srgbClr val="D4001A"/>
              </a:buClr>
              <a:buSzPct val="100000"/>
              <a:buFont typeface="Arial" pitchFamily="34" charset="0"/>
              <a:buChar char="•"/>
              <a:defRPr/>
            </a:pPr>
            <a:r>
              <a:rPr lang="en-US" sz="1400" dirty="0" smtClean="0">
                <a:solidFill>
                  <a:srgbClr val="002060"/>
                </a:solidFill>
                <a:latin typeface="Arial" charset="0"/>
                <a:ea typeface="ＭＳ Ｐゴシック" pitchFamily="-96" charset="-128"/>
              </a:rPr>
              <a:t>Add Hoc Product and Services</a:t>
            </a:r>
            <a:endParaRPr lang="en-US" sz="1400" dirty="0" smtClean="0">
              <a:solidFill>
                <a:srgbClr val="002060"/>
              </a:solidFill>
              <a:latin typeface="Arial" charset="0"/>
              <a:ea typeface="ＭＳ Ｐゴシック" pitchFamily="-96" charset="-128"/>
              <a:cs typeface="+mn-cs"/>
            </a:endParaRPr>
          </a:p>
          <a:p>
            <a:pPr marL="228600" indent="-228600">
              <a:spcBef>
                <a:spcPts val="600"/>
              </a:spcBef>
              <a:spcAft>
                <a:spcPts val="0"/>
              </a:spcAft>
              <a:buClr>
                <a:srgbClr val="D4001A"/>
              </a:buClr>
              <a:buSzPct val="100000"/>
              <a:buFont typeface="Arial" pitchFamily="34" charset="0"/>
              <a:buChar char="•"/>
              <a:defRPr/>
            </a:pPr>
            <a:r>
              <a:rPr lang="en-US" sz="1400" dirty="0" smtClean="0">
                <a:solidFill>
                  <a:srgbClr val="002060"/>
                </a:solidFill>
                <a:latin typeface="Arial" charset="0"/>
                <a:ea typeface="ＭＳ Ｐゴシック" pitchFamily="-96" charset="-128"/>
                <a:cs typeface="+mn-cs"/>
              </a:rPr>
              <a:t>Dedicated Account Management Team</a:t>
            </a:r>
          </a:p>
          <a:p>
            <a:pPr marL="685800" lvl="1" indent="-228600">
              <a:spcBef>
                <a:spcPts val="600"/>
              </a:spcBef>
              <a:spcAft>
                <a:spcPts val="0"/>
              </a:spcAft>
              <a:buClr>
                <a:srgbClr val="D4001A"/>
              </a:buClr>
              <a:buSzPct val="100000"/>
              <a:defRPr/>
            </a:pPr>
            <a:endParaRPr lang="en-US" dirty="0">
              <a:solidFill>
                <a:srgbClr val="002060"/>
              </a:solidFill>
              <a:latin typeface="Arial" charset="0"/>
              <a:ea typeface="ＭＳ Ｐゴシック" pitchFamily="-96" charset="-128"/>
              <a:cs typeface="+mn-cs"/>
            </a:endParaRPr>
          </a:p>
          <a:p>
            <a:pPr marL="228600" indent="-228600">
              <a:spcBef>
                <a:spcPts val="600"/>
              </a:spcBef>
              <a:spcAft>
                <a:spcPts val="0"/>
              </a:spcAft>
              <a:buClr>
                <a:srgbClr val="D4001A"/>
              </a:buClr>
              <a:buSzPct val="100000"/>
              <a:buFont typeface="Arial" pitchFamily="34" charset="0"/>
              <a:buChar char="•"/>
              <a:defRPr/>
            </a:pPr>
            <a:endParaRPr lang="en-US" sz="1200" dirty="0">
              <a:solidFill>
                <a:srgbClr val="002060"/>
              </a:solidFill>
              <a:latin typeface="Arial" charset="0"/>
              <a:ea typeface="ＭＳ Ｐゴシック" pitchFamily="-96" charset="-128"/>
              <a:cs typeface="+mn-cs"/>
            </a:endParaRPr>
          </a:p>
          <a:p>
            <a:pPr marL="228600" indent="-228600">
              <a:spcBef>
                <a:spcPts val="0"/>
              </a:spcBef>
              <a:spcAft>
                <a:spcPts val="0"/>
              </a:spcAft>
              <a:buClr>
                <a:srgbClr val="D4001A"/>
              </a:buClr>
              <a:buSzPct val="65000"/>
              <a:buFontTx/>
              <a:buBlip>
                <a:blip r:embed="rId3"/>
              </a:buBlip>
              <a:defRPr/>
            </a:pPr>
            <a:endParaRPr lang="en-US" sz="1100" dirty="0">
              <a:solidFill>
                <a:srgbClr val="002060"/>
              </a:solidFill>
              <a:latin typeface="Arial" charset="0"/>
              <a:ea typeface="ＭＳ Ｐゴシック" pitchFamily="-96" charset="-128"/>
              <a:cs typeface="+mn-cs"/>
            </a:endParaRPr>
          </a:p>
        </p:txBody>
      </p:sp>
      <p:pic>
        <p:nvPicPr>
          <p:cNvPr id="19462" name="Picture 9"/>
          <p:cNvPicPr>
            <a:picLocks noChangeAspect="1" noChangeArrowheads="1"/>
          </p:cNvPicPr>
          <p:nvPr/>
        </p:nvPicPr>
        <p:blipFill>
          <a:blip r:embed="rId4"/>
          <a:srcRect/>
          <a:stretch>
            <a:fillRect/>
          </a:stretch>
        </p:blipFill>
        <p:spPr bwMode="auto">
          <a:xfrm>
            <a:off x="4572000" y="1908175"/>
            <a:ext cx="4221163" cy="2816225"/>
          </a:xfrm>
          <a:prstGeom prst="rect">
            <a:avLst/>
          </a:prstGeom>
          <a:noFill/>
          <a:ln w="9525">
            <a:noFill/>
            <a:miter lim="800000"/>
            <a:headEnd/>
            <a:tailEnd/>
          </a:ln>
        </p:spPr>
      </p:pic>
      <p:sp>
        <p:nvSpPr>
          <p:cNvPr id="7" name="TextBox 6"/>
          <p:cNvSpPr txBox="1"/>
          <p:nvPr/>
        </p:nvSpPr>
        <p:spPr>
          <a:xfrm>
            <a:off x="870857" y="5377543"/>
            <a:ext cx="4647426" cy="276999"/>
          </a:xfrm>
          <a:prstGeom prst="rect">
            <a:avLst/>
          </a:prstGeom>
          <a:noFill/>
        </p:spPr>
        <p:txBody>
          <a:bodyPr wrap="none" rtlCol="0">
            <a:spAutoFit/>
          </a:bodyPr>
          <a:lstStyle/>
          <a:p>
            <a:r>
              <a:rPr lang="en-US" sz="1200" dirty="0" smtClean="0"/>
              <a:t>Please refer to handouts for specific information on these options.</a:t>
            </a:r>
            <a:endParaRPr lang="en-US" sz="1200" dirty="0"/>
          </a:p>
        </p:txBody>
      </p: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6"/>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3_Office Theme">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1408</TotalTime>
  <Words>2901</Words>
  <Application>Microsoft Office PowerPoint</Application>
  <PresentationFormat>On-screen Show (4:3)</PresentationFormat>
  <Paragraphs>583</Paragraphs>
  <Slides>46</Slides>
  <Notes>30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48" baseType="lpstr">
      <vt:lpstr>3_Office Theme</vt:lpstr>
      <vt:lpstr>Microsoft Office Excel 97-2003 Worksheet</vt:lpstr>
      <vt:lpstr>Bank of America Merchant Services ASTRA Meeting</vt:lpstr>
      <vt:lpstr>   Agenda</vt:lpstr>
      <vt:lpstr>The Bank of America Merchant Services Dedicated Team</vt:lpstr>
      <vt:lpstr>Dedicated Team</vt:lpstr>
      <vt:lpstr>Who We Are</vt:lpstr>
      <vt:lpstr>Expertise in a broad scope of industry segments</vt:lpstr>
      <vt:lpstr>A Powerful Partnership</vt:lpstr>
      <vt:lpstr>State Contract</vt:lpstr>
      <vt:lpstr>   Contract Features and Benefits</vt:lpstr>
      <vt:lpstr>Terminals and point-of-sale solutions features and benefits</vt:lpstr>
      <vt:lpstr>Appendix</vt:lpstr>
      <vt:lpstr>First Data Global Gateway API</vt:lpstr>
      <vt:lpstr>First Data Global Gateway Connect</vt:lpstr>
      <vt:lpstr>First Data Global Gateway Virtual Terminal</vt:lpstr>
      <vt:lpstr>Adding Card Payments To Your Agency</vt:lpstr>
      <vt:lpstr>Adding Card Payments To Your Agency</vt:lpstr>
      <vt:lpstr>TeleCheck® Overview</vt:lpstr>
      <vt:lpstr>A look at the distribution of non-cash payments</vt:lpstr>
      <vt:lpstr>Comprehensive paper and electronic payments portfolio</vt:lpstr>
      <vt:lpstr>TransArmor® Solution Multi-layered Data Security</vt:lpstr>
      <vt:lpstr>How does TransArmor® Solution work?</vt:lpstr>
      <vt:lpstr>How does TransArmor® Solution work for Card-Not-Present (CNP)? </vt:lpstr>
      <vt:lpstr>Appendix</vt:lpstr>
      <vt:lpstr>TeleCheck® Appendix</vt:lpstr>
      <vt:lpstr> eCheck is an economical alternative to other  payment options.</vt:lpstr>
      <vt:lpstr>Market-leading payments expertise</vt:lpstr>
      <vt:lpstr>Typical transaction authorization flow</vt:lpstr>
      <vt:lpstr>Risk management service levels</vt:lpstr>
      <vt:lpstr>Risk management philosophy</vt:lpstr>
      <vt:lpstr>The TeleCheck difference: settlement</vt:lpstr>
      <vt:lpstr>How TeleCheck settlement works</vt:lpstr>
      <vt:lpstr>A closer look at settlement</vt:lpstr>
      <vt:lpstr>Spotlight on ACH administrative returns handling</vt:lpstr>
      <vt:lpstr>Industry trends</vt:lpstr>
      <vt:lpstr>Storing card data is valuable.</vt:lpstr>
      <vt:lpstr>TransArmor® Appendix </vt:lpstr>
      <vt:lpstr>Solving the challenges of payment card data risk</vt:lpstr>
      <vt:lpstr>Technology Overview</vt:lpstr>
      <vt:lpstr>What is the TransArmor® Solution?</vt:lpstr>
      <vt:lpstr> Tokens protect data at rest and in use. </vt:lpstr>
      <vt:lpstr>Multi-pay token</vt:lpstr>
      <vt:lpstr>TransArmor® Solution has been defining tokenization standards since 2009.</vt:lpstr>
      <vt:lpstr>Features and Benefits</vt:lpstr>
      <vt:lpstr>TransArmor® Solution key features</vt:lpstr>
      <vt:lpstr>TransArmor® Solution benefits</vt:lpstr>
      <vt:lpstr>Slide 46</vt:lpstr>
    </vt:vector>
  </TitlesOfParts>
  <Company>The Anderson Group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Work Horse</dc:creator>
  <cp:lastModifiedBy>Connie Schuessler</cp:lastModifiedBy>
  <cp:revision>36</cp:revision>
  <cp:lastPrinted>2011-04-29T17:37:47Z</cp:lastPrinted>
  <dcterms:created xsi:type="dcterms:W3CDTF">2011-04-29T15:54:39Z</dcterms:created>
  <dcterms:modified xsi:type="dcterms:W3CDTF">2012-05-16T21:07:39Z</dcterms:modified>
</cp:coreProperties>
</file>