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92" r:id="rId1"/>
  </p:sldMasterIdLst>
  <p:notesMasterIdLst>
    <p:notesMasterId r:id="rId85"/>
  </p:notesMasterIdLst>
  <p:handoutMasterIdLst>
    <p:handoutMasterId r:id="rId86"/>
  </p:handoutMasterIdLst>
  <p:sldIdLst>
    <p:sldId id="361" r:id="rId2"/>
    <p:sldId id="362" r:id="rId3"/>
    <p:sldId id="363" r:id="rId4"/>
    <p:sldId id="364" r:id="rId5"/>
    <p:sldId id="365" r:id="rId6"/>
    <p:sldId id="366" r:id="rId7"/>
    <p:sldId id="367" r:id="rId8"/>
    <p:sldId id="368" r:id="rId9"/>
    <p:sldId id="369" r:id="rId10"/>
    <p:sldId id="370" r:id="rId11"/>
    <p:sldId id="371" r:id="rId12"/>
    <p:sldId id="372" r:id="rId13"/>
    <p:sldId id="356" r:id="rId14"/>
    <p:sldId id="320" r:id="rId15"/>
    <p:sldId id="330" r:id="rId16"/>
    <p:sldId id="329" r:id="rId17"/>
    <p:sldId id="328" r:id="rId18"/>
    <p:sldId id="327" r:id="rId19"/>
    <p:sldId id="324" r:id="rId20"/>
    <p:sldId id="323" r:id="rId21"/>
    <p:sldId id="322" r:id="rId22"/>
    <p:sldId id="321" r:id="rId23"/>
    <p:sldId id="331" r:id="rId24"/>
    <p:sldId id="359" r:id="rId25"/>
    <p:sldId id="360" r:id="rId26"/>
    <p:sldId id="373" r:id="rId27"/>
    <p:sldId id="374" r:id="rId28"/>
    <p:sldId id="375" r:id="rId29"/>
    <p:sldId id="332" r:id="rId30"/>
    <p:sldId id="333" r:id="rId31"/>
    <p:sldId id="334" r:id="rId32"/>
    <p:sldId id="335" r:id="rId33"/>
    <p:sldId id="338" r:id="rId34"/>
    <p:sldId id="336" r:id="rId35"/>
    <p:sldId id="376" r:id="rId36"/>
    <p:sldId id="377" r:id="rId37"/>
    <p:sldId id="378" r:id="rId38"/>
    <p:sldId id="379" r:id="rId39"/>
    <p:sldId id="380" r:id="rId40"/>
    <p:sldId id="381" r:id="rId41"/>
    <p:sldId id="382" r:id="rId42"/>
    <p:sldId id="383" r:id="rId43"/>
    <p:sldId id="337" r:id="rId44"/>
    <p:sldId id="339" r:id="rId45"/>
    <p:sldId id="341" r:id="rId46"/>
    <p:sldId id="342" r:id="rId47"/>
    <p:sldId id="340" r:id="rId48"/>
    <p:sldId id="344" r:id="rId49"/>
    <p:sldId id="343" r:id="rId50"/>
    <p:sldId id="384" r:id="rId51"/>
    <p:sldId id="386" r:id="rId52"/>
    <p:sldId id="387" r:id="rId53"/>
    <p:sldId id="385" r:id="rId54"/>
    <p:sldId id="389" r:id="rId55"/>
    <p:sldId id="390" r:id="rId56"/>
    <p:sldId id="345" r:id="rId57"/>
    <p:sldId id="316" r:id="rId58"/>
    <p:sldId id="279" r:id="rId59"/>
    <p:sldId id="278" r:id="rId60"/>
    <p:sldId id="305" r:id="rId61"/>
    <p:sldId id="277" r:id="rId62"/>
    <p:sldId id="306" r:id="rId63"/>
    <p:sldId id="275" r:id="rId64"/>
    <p:sldId id="274" r:id="rId65"/>
    <p:sldId id="288" r:id="rId66"/>
    <p:sldId id="289" r:id="rId67"/>
    <p:sldId id="290" r:id="rId68"/>
    <p:sldId id="298" r:id="rId69"/>
    <p:sldId id="299" r:id="rId70"/>
    <p:sldId id="297" r:id="rId71"/>
    <p:sldId id="293" r:id="rId72"/>
    <p:sldId id="294" r:id="rId73"/>
    <p:sldId id="295" r:id="rId74"/>
    <p:sldId id="296" r:id="rId75"/>
    <p:sldId id="302" r:id="rId76"/>
    <p:sldId id="303" r:id="rId77"/>
    <p:sldId id="301" r:id="rId78"/>
    <p:sldId id="304" r:id="rId79"/>
    <p:sldId id="307" r:id="rId80"/>
    <p:sldId id="309" r:id="rId81"/>
    <p:sldId id="308" r:id="rId82"/>
    <p:sldId id="358" r:id="rId83"/>
    <p:sldId id="285" r:id="rId8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5520" autoAdjust="0"/>
  </p:normalViewPr>
  <p:slideViewPr>
    <p:cSldViewPr>
      <p:cViewPr varScale="1">
        <p:scale>
          <a:sx n="85" d="100"/>
          <a:sy n="85" d="100"/>
        </p:scale>
        <p:origin x="-1378" y="-72"/>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3F7F630-FF46-47C0-AA31-4EB758B62205}" type="datetimeFigureOut">
              <a:rPr lang="en-US" smtClean="0"/>
              <a:pPr/>
              <a:t>5/25/2012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2378636-657C-4292-989D-C63C91B6F5BA}" type="slidenum">
              <a:rPr lang="en-US" smtClean="0"/>
              <a:pPr/>
              <a:t>‹#›</a:t>
            </a:fld>
            <a:endParaRPr lang="en-US"/>
          </a:p>
        </p:txBody>
      </p:sp>
    </p:spTree>
    <p:extLst>
      <p:ext uri="{BB962C8B-B14F-4D97-AF65-F5344CB8AC3E}">
        <p14:creationId xmlns:p14="http://schemas.microsoft.com/office/powerpoint/2010/main" val="3133082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7096D65-5712-4EB9-9B5B-46165B63EBAF}" type="datetimeFigureOut">
              <a:rPr lang="en-US" smtClean="0"/>
              <a:pPr/>
              <a:t>5/25/2012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21F8843-6F60-4395-9FBE-1B42B9B03B27}" type="slidenum">
              <a:rPr lang="en-US" smtClean="0"/>
              <a:pPr/>
              <a:t>‹#›</a:t>
            </a:fld>
            <a:endParaRPr lang="en-US"/>
          </a:p>
        </p:txBody>
      </p:sp>
    </p:spTree>
    <p:extLst>
      <p:ext uri="{BB962C8B-B14F-4D97-AF65-F5344CB8AC3E}">
        <p14:creationId xmlns:p14="http://schemas.microsoft.com/office/powerpoint/2010/main" val="97464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65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66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67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68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69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1F8843-6F60-4395-9FBE-1B42B9B03B27}" type="slidenum">
              <a:rPr lang="en-US" smtClean="0"/>
              <a:pPr/>
              <a:t>73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B4A234-EA35-456E-A762-869B620C86CE}"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4A234-EA35-456E-A762-869B620C86CE}"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B4A234-EA35-456E-A762-869B620C86CE}"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B4A234-EA35-456E-A762-869B620C86CE}" type="datetimeFigureOut">
              <a:rPr lang="en-US" smtClean="0"/>
              <a:pPr/>
              <a:t>5/25/2012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B4A234-EA35-456E-A762-869B620C86CE}" type="datetimeFigureOut">
              <a:rPr lang="en-US" smtClean="0"/>
              <a:pPr/>
              <a:t>5/25/2012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A234-EA35-456E-A762-869B620C86CE}" type="datetimeFigureOut">
              <a:rPr lang="en-US" smtClean="0"/>
              <a:pPr/>
              <a:t>5/25/2012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4A234-EA35-456E-A762-869B620C86CE}"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4A234-EA35-456E-A762-869B620C86CE}"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44A99-ACCF-46DF-B63B-3AF8177C73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4A234-EA35-456E-A762-869B620C86CE}" type="datetimeFigureOut">
              <a:rPr lang="en-US" smtClean="0"/>
              <a:pPr/>
              <a:t>5/25/2012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44A99-ACCF-46DF-B63B-3AF8177C73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da.ks.gov/ar/payroll/" TargetMode="External"/><Relationship Id="rId2" Type="http://schemas.openxmlformats.org/officeDocument/2006/relationships/hyperlink" Target="http://www.da.ks.gov/ar/"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http://www.da.ks.gov/sharp/"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nancy.haufler@da.k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manda.Entress@da.ks.gov"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20Joyce.Dickerson@da.ks.gov"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manda.Entress@da.ks.gov"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da.ks.gov/sharp"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kansas.gov/employee/"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Sunni.Zentner@da.ks.gov" TargetMode="External"/><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da.ks.gov/"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Sunni.Zentner@da.ks.gov" TargetMode="External"/><Relationship Id="rId2" Type="http://schemas.openxmlformats.org/officeDocument/2006/relationships/hyperlink" Target="http://www.da.ks.gov/ar/infocirc/fy2012/IC12p026.htm" TargetMode="Externa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hyperlink" Target="mailto:Lisa.Kraus@da.ks.gov"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mailto:Sunni.Zentner@da.ks.gov" TargetMode="External"/><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hyperlink" Target="mailto:Nancy.Ruoff@da.ks.gov" TargetMode="External"/><Relationship Id="rId5" Type="http://schemas.openxmlformats.org/officeDocument/2006/relationships/hyperlink" Target="mailto:Earl.Brynds@da.ks.gov" TargetMode="External"/><Relationship Id="rId4" Type="http://schemas.openxmlformats.org/officeDocument/2006/relationships/hyperlink" Target="mailto:Nancy.Haufler@da.ks.gov" TargetMode="External"/></Relationships>
</file>

<file path=ppt/slides/_rels/slide8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234" y="381001"/>
            <a:ext cx="8229600" cy="838199"/>
          </a:xfrm>
        </p:spPr>
        <p:txBody>
          <a:bodyPr>
            <a:normAutofit/>
          </a:bodyPr>
          <a:lstStyle/>
          <a:p>
            <a:pPr algn="ctr"/>
            <a:r>
              <a:rPr lang="en-US" dirty="0" smtClean="0"/>
              <a:t>SHARP Payroll Information</a:t>
            </a:r>
            <a:endParaRPr lang="en-US" dirty="0"/>
          </a:p>
        </p:txBody>
      </p:sp>
      <p:pic>
        <p:nvPicPr>
          <p:cNvPr id="4" name="Picture 3" descr="SHARP_Logo_with_label.gif"/>
          <p:cNvPicPr>
            <a:picLocks noChangeAspect="1"/>
          </p:cNvPicPr>
          <p:nvPr/>
        </p:nvPicPr>
        <p:blipFill>
          <a:blip r:embed="rId2" cstate="print"/>
          <a:stretch>
            <a:fillRect/>
          </a:stretch>
        </p:blipFill>
        <p:spPr>
          <a:xfrm>
            <a:off x="1600200" y="1447800"/>
            <a:ext cx="5638800" cy="3650236"/>
          </a:xfrm>
          <a:prstGeom prst="rect">
            <a:avLst/>
          </a:prstGeom>
          <a:solidFill>
            <a:schemeClr val="bg2"/>
          </a:solidFill>
        </p:spPr>
      </p:pic>
      <p:sp>
        <p:nvSpPr>
          <p:cNvPr id="5" name="TextBox 4"/>
          <p:cNvSpPr txBox="1"/>
          <p:nvPr/>
        </p:nvSpPr>
        <p:spPr>
          <a:xfrm>
            <a:off x="990600" y="5257800"/>
            <a:ext cx="6934200" cy="1261884"/>
          </a:xfrm>
          <a:prstGeom prst="rect">
            <a:avLst/>
          </a:prstGeom>
          <a:noFill/>
        </p:spPr>
        <p:txBody>
          <a:bodyPr wrap="square" rtlCol="0">
            <a:spAutoFit/>
          </a:bodyPr>
          <a:lstStyle/>
          <a:p>
            <a:pPr algn="ctr"/>
            <a:endParaRPr lang="en-US" sz="3200" b="1" dirty="0" smtClean="0">
              <a:solidFill>
                <a:srgbClr val="FFC000"/>
              </a:solidFill>
            </a:endParaRPr>
          </a:p>
          <a:p>
            <a:pPr algn="ctr"/>
            <a:r>
              <a:rPr lang="en-US" sz="2400" dirty="0" smtClean="0"/>
              <a:t>May 22, 2012</a:t>
            </a:r>
          </a:p>
          <a:p>
            <a:pPr algn="ctr"/>
            <a:r>
              <a:rPr lang="en-US" sz="2000" dirty="0" smtClean="0"/>
              <a:t>Office of General Services, Payroll Services</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4098" name="Picture 2"/>
          <p:cNvPicPr>
            <a:picLocks noGrp="1" noChangeAspect="1" noChangeArrowheads="1"/>
          </p:cNvPicPr>
          <p:nvPr>
            <p:ph idx="1"/>
          </p:nvPr>
        </p:nvPicPr>
        <p:blipFill>
          <a:blip r:embed="rId3" cstate="print"/>
          <a:srcRect/>
          <a:stretch>
            <a:fillRect/>
          </a:stretch>
        </p:blipFill>
        <p:spPr bwMode="auto">
          <a:xfrm>
            <a:off x="381000" y="1524000"/>
            <a:ext cx="8534400" cy="5169292"/>
          </a:xfrm>
          <a:prstGeom prst="rect">
            <a:avLst/>
          </a:prstGeom>
          <a:noFill/>
          <a:ln w="9525">
            <a:noFill/>
            <a:miter lim="800000"/>
            <a:headEnd/>
            <a:tailEnd/>
          </a:ln>
        </p:spPr>
      </p:pic>
      <p:sp>
        <p:nvSpPr>
          <p:cNvPr id="6" name="TextBox 5"/>
          <p:cNvSpPr txBox="1"/>
          <p:nvPr/>
        </p:nvSpPr>
        <p:spPr>
          <a:xfrm>
            <a:off x="381000" y="6096000"/>
            <a:ext cx="3048000" cy="369332"/>
          </a:xfrm>
          <a:prstGeom prst="rect">
            <a:avLst/>
          </a:prstGeom>
          <a:noFill/>
        </p:spPr>
        <p:txBody>
          <a:bodyPr wrap="square" rtlCol="0">
            <a:spAutoFit/>
          </a:bodyPr>
          <a:lstStyle/>
          <a:p>
            <a:r>
              <a:rPr lang="en-US" u="sng" dirty="0" smtClean="0"/>
              <a:t>www.da.ks.gov/ar/payroll</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5122" name="Picture 2"/>
          <p:cNvPicPr>
            <a:picLocks noGrp="1" noChangeAspect="1" noChangeArrowheads="1"/>
          </p:cNvPicPr>
          <p:nvPr>
            <p:ph idx="1"/>
          </p:nvPr>
        </p:nvPicPr>
        <p:blipFill>
          <a:blip r:embed="rId3" cstate="print"/>
          <a:srcRect/>
          <a:stretch>
            <a:fillRect/>
          </a:stretch>
        </p:blipFill>
        <p:spPr bwMode="auto">
          <a:xfrm>
            <a:off x="457200" y="1546262"/>
            <a:ext cx="8229600" cy="4984675"/>
          </a:xfrm>
          <a:prstGeom prst="rect">
            <a:avLst/>
          </a:prstGeom>
          <a:noFill/>
          <a:ln w="9525">
            <a:noFill/>
            <a:miter lim="800000"/>
            <a:headEnd/>
            <a:tailEnd/>
          </a:ln>
        </p:spPr>
      </p:pic>
      <p:sp>
        <p:nvSpPr>
          <p:cNvPr id="6" name="Oval 5"/>
          <p:cNvSpPr/>
          <p:nvPr/>
        </p:nvSpPr>
        <p:spPr>
          <a:xfrm>
            <a:off x="3200400" y="4038600"/>
            <a:ext cx="1752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105400" y="3810000"/>
            <a:ext cx="1295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438400" y="4038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438400" y="5486400"/>
            <a:ext cx="609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943600"/>
            <a:ext cx="3048000" cy="369332"/>
          </a:xfrm>
          <a:prstGeom prst="rect">
            <a:avLst/>
          </a:prstGeom>
          <a:noFill/>
        </p:spPr>
        <p:txBody>
          <a:bodyPr wrap="square" rtlCol="0">
            <a:spAutoFit/>
          </a:bodyPr>
          <a:lstStyle/>
          <a:p>
            <a:r>
              <a:rPr lang="en-US" u="sng" dirty="0" smtClean="0"/>
              <a:t>www.da.ks.gov/sharp</a:t>
            </a:r>
            <a:endParaRPr lang="en-US" u="sng"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sp>
        <p:nvSpPr>
          <p:cNvPr id="3" name="Content Placeholder 2"/>
          <p:cNvSpPr>
            <a:spLocks noGrp="1"/>
          </p:cNvSpPr>
          <p:nvPr>
            <p:ph idx="1"/>
          </p:nvPr>
        </p:nvSpPr>
        <p:spPr>
          <a:xfrm>
            <a:off x="304800" y="1295400"/>
            <a:ext cx="8382000" cy="5334000"/>
          </a:xfrm>
        </p:spPr>
        <p:txBody>
          <a:bodyPr>
            <a:normAutofit lnSpcReduction="10000"/>
          </a:bodyPr>
          <a:lstStyle/>
          <a:p>
            <a:pPr lvl="0">
              <a:buNone/>
            </a:pPr>
            <a:endParaRPr lang="en-US" sz="1800" b="1" u="sng" dirty="0" smtClean="0"/>
          </a:p>
          <a:p>
            <a:pPr lvl="0">
              <a:buNone/>
            </a:pPr>
            <a:r>
              <a:rPr lang="en-US" sz="2800" b="1" u="sng" dirty="0" smtClean="0"/>
              <a:t>Office of General Services</a:t>
            </a:r>
            <a:endParaRPr lang="en-US" sz="2800" dirty="0" smtClean="0"/>
          </a:p>
          <a:p>
            <a:pPr lvl="0">
              <a:buNone/>
            </a:pPr>
            <a:r>
              <a:rPr lang="en-US" sz="1800" dirty="0" smtClean="0">
                <a:hlinkClick r:id="rId2"/>
              </a:rPr>
              <a:t>http://www.da.ks.gov/ar/</a:t>
            </a:r>
            <a:r>
              <a:rPr lang="en-US" sz="1800" dirty="0" smtClean="0"/>
              <a:t> </a:t>
            </a:r>
          </a:p>
          <a:p>
            <a:pPr lvl="0">
              <a:buNone/>
            </a:pPr>
            <a:endParaRPr lang="en-US" sz="1800" dirty="0" smtClean="0"/>
          </a:p>
          <a:p>
            <a:pPr lvl="0">
              <a:buFont typeface="Courier New" pitchFamily="49" charset="0"/>
              <a:buChar char="o"/>
            </a:pPr>
            <a:r>
              <a:rPr lang="en-US" sz="1800" dirty="0" smtClean="0"/>
              <a:t>Informational Circulars</a:t>
            </a:r>
          </a:p>
          <a:p>
            <a:pPr lvl="0">
              <a:buFont typeface="Courier New" pitchFamily="49" charset="0"/>
              <a:buChar char="o"/>
            </a:pPr>
            <a:r>
              <a:rPr lang="en-US" sz="1800" dirty="0" smtClean="0"/>
              <a:t>Payroll – Payroll Services – </a:t>
            </a:r>
            <a:r>
              <a:rPr lang="en-US" sz="1800" dirty="0" smtClean="0">
                <a:hlinkClick r:id="rId3"/>
              </a:rPr>
              <a:t>http://www.da.ks.gov/ar/payroll/</a:t>
            </a:r>
            <a:r>
              <a:rPr lang="en-US" sz="1800" dirty="0" smtClean="0"/>
              <a:t> </a:t>
            </a:r>
          </a:p>
          <a:p>
            <a:pPr lvl="1">
              <a:buSzPct val="90000"/>
              <a:buFont typeface="Courier New" pitchFamily="49" charset="0"/>
              <a:buChar char="o"/>
            </a:pPr>
            <a:r>
              <a:rPr lang="en-US" sz="1400" dirty="0" smtClean="0"/>
              <a:t>Direct Deposit</a:t>
            </a:r>
          </a:p>
          <a:p>
            <a:pPr lvl="1">
              <a:buSzPct val="90000"/>
              <a:buFont typeface="Courier New" pitchFamily="49" charset="0"/>
              <a:buChar char="o"/>
            </a:pPr>
            <a:r>
              <a:rPr lang="en-US" sz="1400" dirty="0" err="1" smtClean="0"/>
              <a:t>Paycard</a:t>
            </a:r>
            <a:endParaRPr lang="en-US" sz="1400" dirty="0" smtClean="0"/>
          </a:p>
          <a:p>
            <a:pPr lvl="1">
              <a:buSzPct val="90000"/>
              <a:buFont typeface="Courier New" pitchFamily="49" charset="0"/>
              <a:buChar char="o"/>
            </a:pPr>
            <a:r>
              <a:rPr lang="en-US" sz="1400" dirty="0" smtClean="0"/>
              <a:t>Procedures and Forms</a:t>
            </a:r>
          </a:p>
          <a:p>
            <a:pPr lvl="1">
              <a:buSzPct val="90000"/>
              <a:buFont typeface="Courier New" pitchFamily="49" charset="0"/>
              <a:buChar char="o"/>
            </a:pPr>
            <a:r>
              <a:rPr lang="en-US" sz="1400" dirty="0" smtClean="0"/>
              <a:t>SMART Ready Forms</a:t>
            </a:r>
          </a:p>
          <a:p>
            <a:pPr lvl="0">
              <a:buFont typeface="Courier New" pitchFamily="49" charset="0"/>
              <a:buChar char="o"/>
            </a:pPr>
            <a:r>
              <a:rPr lang="en-US" sz="1800" dirty="0" smtClean="0"/>
              <a:t>SHARP – </a:t>
            </a:r>
            <a:r>
              <a:rPr lang="en-US" sz="1800" dirty="0" smtClean="0">
                <a:hlinkClick r:id="rId4"/>
              </a:rPr>
              <a:t>http://www.da.ks.gov/sharp/</a:t>
            </a:r>
            <a:r>
              <a:rPr lang="en-US" sz="1800" dirty="0" smtClean="0"/>
              <a:t> </a:t>
            </a:r>
          </a:p>
          <a:p>
            <a:pPr lvl="1">
              <a:buSzPct val="90000"/>
              <a:buFont typeface="Courier New" pitchFamily="49" charset="0"/>
              <a:buChar char="o"/>
            </a:pPr>
            <a:r>
              <a:rPr lang="en-US" sz="1400" dirty="0" smtClean="0"/>
              <a:t>SHARP Upgrade Information</a:t>
            </a:r>
          </a:p>
          <a:p>
            <a:pPr lvl="1">
              <a:buSzPct val="90000"/>
              <a:buFont typeface="Courier New" pitchFamily="49" charset="0"/>
              <a:buChar char="o"/>
            </a:pPr>
            <a:r>
              <a:rPr lang="en-US" sz="1400" dirty="0" smtClean="0"/>
              <a:t>Sign up for SHARP </a:t>
            </a:r>
            <a:r>
              <a:rPr lang="en-US" sz="1400" dirty="0" err="1" smtClean="0"/>
              <a:t>Infolist</a:t>
            </a:r>
            <a:r>
              <a:rPr lang="en-US" sz="1400" dirty="0" smtClean="0"/>
              <a:t> and A&amp;R </a:t>
            </a:r>
            <a:r>
              <a:rPr lang="en-US" sz="1400" dirty="0" err="1" smtClean="0"/>
              <a:t>Infocirc</a:t>
            </a:r>
            <a:endParaRPr lang="en-US" sz="1400" dirty="0" smtClean="0"/>
          </a:p>
          <a:p>
            <a:pPr lvl="1">
              <a:buSzPct val="90000"/>
              <a:buFont typeface="Courier New" pitchFamily="49" charset="0"/>
              <a:buChar char="o"/>
            </a:pPr>
            <a:r>
              <a:rPr lang="en-US" sz="1400" dirty="0" smtClean="0"/>
              <a:t>SHARP help desk phone number: 785-368-8000</a:t>
            </a:r>
          </a:p>
          <a:p>
            <a:pPr lvl="2">
              <a:buSzPct val="90000"/>
              <a:buFont typeface="Courier New" pitchFamily="49" charset="0"/>
              <a:buChar char="o"/>
            </a:pPr>
            <a:r>
              <a:rPr lang="en-US" sz="1200" dirty="0" smtClean="0"/>
              <a:t>Option 1 – Time and Labor</a:t>
            </a:r>
          </a:p>
          <a:p>
            <a:pPr lvl="2">
              <a:buSzPct val="90000"/>
              <a:buFont typeface="Courier New" pitchFamily="49" charset="0"/>
              <a:buChar char="o"/>
            </a:pPr>
            <a:r>
              <a:rPr lang="en-US" sz="1200" dirty="0" smtClean="0"/>
              <a:t>Option 2 – Payroll</a:t>
            </a:r>
          </a:p>
          <a:p>
            <a:pPr lvl="2">
              <a:buSzPct val="90000"/>
              <a:buFont typeface="Courier New" pitchFamily="49" charset="0"/>
              <a:buChar char="o"/>
            </a:pPr>
            <a:r>
              <a:rPr lang="en-US" sz="1200" dirty="0" smtClean="0"/>
              <a:t>Option 3 – Human Resources</a:t>
            </a:r>
          </a:p>
          <a:p>
            <a:pPr lvl="2">
              <a:buSzPct val="90000"/>
              <a:buFont typeface="Courier New" pitchFamily="49" charset="0"/>
              <a:buChar char="o"/>
            </a:pPr>
            <a:r>
              <a:rPr lang="en-US" sz="1200" dirty="0" smtClean="0"/>
              <a:t>Option 4 – Security </a:t>
            </a:r>
          </a:p>
          <a:p>
            <a:pPr lvl="1">
              <a:buSzPct val="90000"/>
              <a:buFont typeface="Courier New" pitchFamily="49" charset="0"/>
              <a:buChar char="o"/>
            </a:pPr>
            <a:r>
              <a:rPr lang="en-US" sz="1400" dirty="0" smtClean="0"/>
              <a:t>SHARP Contact Information</a:t>
            </a:r>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5"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6000" dirty="0" smtClean="0">
                <a:solidFill>
                  <a:srgbClr val="FFC000"/>
                </a:solidFill>
              </a:rPr>
              <a:t>Efficiencies in Payroll</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Efficiencies in Payroll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a:buNone/>
            </a:pPr>
            <a:endParaRPr lang="en-US" sz="1800" b="1" u="sng" dirty="0" smtClean="0"/>
          </a:p>
          <a:p>
            <a:pPr>
              <a:buNone/>
            </a:pPr>
            <a:r>
              <a:rPr lang="en-US" b="1" dirty="0" smtClean="0"/>
              <a:t>As a State, we are working toward meeting ‘best-in-class’ metrics for Payroll processing</a:t>
            </a:r>
          </a:p>
          <a:p>
            <a:endParaRPr lang="en-US" dirty="0" smtClean="0"/>
          </a:p>
          <a:p>
            <a:r>
              <a:rPr lang="en-US" dirty="0" smtClean="0"/>
              <a:t>Thank you for your efforts to assist in meeting or exceeding the following metrics:</a:t>
            </a:r>
          </a:p>
          <a:p>
            <a:pPr lvl="1"/>
            <a:r>
              <a:rPr lang="en-US" dirty="0" smtClean="0"/>
              <a:t>100% Electronic Payroll (Direct Deposit + </a:t>
            </a:r>
            <a:r>
              <a:rPr lang="en-US" dirty="0" err="1" smtClean="0"/>
              <a:t>Paycard</a:t>
            </a:r>
            <a:r>
              <a:rPr lang="en-US" dirty="0" smtClean="0"/>
              <a:t>)</a:t>
            </a:r>
          </a:p>
          <a:p>
            <a:pPr lvl="1"/>
            <a:r>
              <a:rPr lang="en-US" dirty="0" smtClean="0"/>
              <a:t>96% Paperless pay advice distribution</a:t>
            </a:r>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Efficiencies in Payroll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a:buNone/>
            </a:pPr>
            <a:r>
              <a:rPr lang="en-US" sz="3000" b="1" dirty="0" smtClean="0"/>
              <a:t>Current focus is on reduction of off-cycle adjustment transactions</a:t>
            </a:r>
          </a:p>
          <a:p>
            <a:r>
              <a:rPr lang="en-US" sz="3000" dirty="0" smtClean="0"/>
              <a:t>Seeking agency assistance to make this a Statewide Effort</a:t>
            </a:r>
          </a:p>
          <a:p>
            <a:r>
              <a:rPr lang="en-US" sz="3000" dirty="0" smtClean="0"/>
              <a:t>Provides cost savings by reducing staff/system time required to process adjustments</a:t>
            </a:r>
          </a:p>
          <a:p>
            <a:r>
              <a:rPr lang="en-US" sz="3000" dirty="0" smtClean="0"/>
              <a:t>Increases employee satisfaction by generating payroll payments correctly the first time</a:t>
            </a:r>
          </a:p>
          <a:p>
            <a:pPr>
              <a:buNone/>
            </a:pPr>
            <a:endParaRPr lang="en-US" sz="1800" dirty="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Efficiencies in Payroll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228600" y="1600200"/>
            <a:ext cx="8610600" cy="47244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‘best in class’ payroll organizations, only .012% of payments are processed as off-cycle payments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For calendar year 2011 State of Kansas (including regent agencies) processed 15,419 off-cycle payments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This represents 7.2% of all payroll payments in 2011</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Total number of off-cycle payments was down from 17,105 in 2010</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228600" y="1600200"/>
            <a:ext cx="8610600" cy="4724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chemeClr val="tx1"/>
                </a:solidFill>
                <a:effectLst/>
                <a:uLnTx/>
                <a:uFillTx/>
                <a:latin typeface="+mn-lt"/>
                <a:ea typeface="+mn-ea"/>
                <a:cs typeface="+mn-cs"/>
              </a:rPr>
              <a:t>Prior to Pay-Calc: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Encourage employees and timekeepers to turn in timesheets and complete time entry as early as possible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Send a reminder e-mail or give a verbal reminder to all staff members on day timesheets are due if late timesheets are an issue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Encourage employees to submit paperwork for payroll- affecting changes in a timely manner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Work proactively with HR/Employees to encourage timely submission and entry of changes (i.e. add new dependents)</a:t>
            </a: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228600" y="1600200"/>
            <a:ext cx="8610600" cy="4724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4"/>
          <p:cNvSpPr txBox="1">
            <a:spLocks/>
          </p:cNvSpPr>
          <p:nvPr/>
        </p:nvSpPr>
        <p:spPr>
          <a:xfrm>
            <a:off x="381000" y="1524000"/>
            <a:ext cx="8610600" cy="4953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600" b="1" i="0" u="none" strike="noStrike" kern="1200" cap="none" spc="0" normalizeH="0" baseline="0" noProof="0" dirty="0" smtClean="0">
                <a:ln>
                  <a:noFill/>
                </a:ln>
                <a:solidFill>
                  <a:schemeClr val="tx1"/>
                </a:solidFill>
                <a:effectLst/>
                <a:uLnTx/>
                <a:uFillTx/>
                <a:latin typeface="+mn-lt"/>
                <a:ea typeface="+mn-ea"/>
                <a:cs typeface="+mn-cs"/>
              </a:rPr>
              <a:t>Prior to Pay-Calc: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1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Work collaboratively between HR/Payroll staff to identify, review and validate high-risk areas and transactions for pay period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Use agency ‘Hot Sheet’ to document changes to review.  Confirm the changes were entered  correctly to ensure error-free processing by reviewing employee’s check during pre-calc.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Review and modify internal business processes to allow for more timely entry of changes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6" name="Picture 3"/>
          <p:cNvPicPr>
            <a:picLocks noChangeAspect="1" noChangeArrowheads="1"/>
          </p:cNvPicPr>
          <p:nvPr/>
        </p:nvPicPr>
        <p:blipFill>
          <a:blip r:embed="rId3" cstate="print"/>
          <a:srcRect/>
          <a:stretch>
            <a:fillRect/>
          </a:stretch>
        </p:blipFill>
        <p:spPr bwMode="auto">
          <a:xfrm>
            <a:off x="0" y="3124200"/>
            <a:ext cx="9144000" cy="3048000"/>
          </a:xfrm>
          <a:prstGeom prst="rect">
            <a:avLst/>
          </a:prstGeom>
          <a:noFill/>
          <a:ln w="9525">
            <a:noFill/>
            <a:miter lim="800000"/>
            <a:headEnd/>
            <a:tailEnd/>
          </a:ln>
          <a:effectLst/>
        </p:spPr>
      </p:pic>
      <p:sp>
        <p:nvSpPr>
          <p:cNvPr id="7" name="Title 3"/>
          <p:cNvSpPr txBox="1">
            <a:spLocks/>
          </p:cNvSpPr>
          <p:nvPr/>
        </p:nvSpPr>
        <p:spPr>
          <a:xfrm>
            <a:off x="381000" y="1752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Sample Agency “Hot Sheet”</a:t>
            </a:r>
          </a:p>
        </p:txBody>
      </p:sp>
      <p:sp>
        <p:nvSpPr>
          <p:cNvPr id="8" name="TextBox 7"/>
          <p:cNvSpPr txBox="1"/>
          <p:nvPr/>
        </p:nvSpPr>
        <p:spPr>
          <a:xfrm>
            <a:off x="304800" y="6019800"/>
            <a:ext cx="5181600" cy="369332"/>
          </a:xfrm>
          <a:prstGeom prst="rect">
            <a:avLst/>
          </a:prstGeom>
          <a:noFill/>
        </p:spPr>
        <p:txBody>
          <a:bodyPr wrap="square" rtlCol="0">
            <a:spAutoFit/>
          </a:bodyPr>
          <a:lstStyle/>
          <a:p>
            <a:r>
              <a:rPr lang="en-US" dirty="0" smtClean="0"/>
              <a:t>Courtesy of HR/Payroll staff at SRS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Welcome</a:t>
            </a:r>
            <a:endParaRPr lang="en-US" dirty="0">
              <a:solidFill>
                <a:srgbClr val="FFC000"/>
              </a:solidFill>
            </a:endParaRPr>
          </a:p>
        </p:txBody>
      </p:sp>
      <p:sp>
        <p:nvSpPr>
          <p:cNvPr id="3" name="Content Placeholder 2"/>
          <p:cNvSpPr>
            <a:spLocks noGrp="1"/>
          </p:cNvSpPr>
          <p:nvPr>
            <p:ph idx="1"/>
          </p:nvPr>
        </p:nvSpPr>
        <p:spPr>
          <a:xfrm>
            <a:off x="457200" y="1295400"/>
            <a:ext cx="8229600" cy="2209800"/>
          </a:xfrm>
        </p:spPr>
        <p:txBody>
          <a:bodyPr>
            <a:normAutofit/>
          </a:bodyPr>
          <a:lstStyle/>
          <a:p>
            <a:r>
              <a:rPr lang="en-US" sz="2400" dirty="0" smtClean="0"/>
              <a:t>Telephones on mute</a:t>
            </a:r>
          </a:p>
          <a:p>
            <a:r>
              <a:rPr lang="en-US" sz="2400" dirty="0" smtClean="0"/>
              <a:t>Questions can be asked via the instant message area, emailed to </a:t>
            </a:r>
            <a:r>
              <a:rPr lang="en-US" sz="2400" dirty="0" smtClean="0">
                <a:hlinkClick r:id="rId2"/>
              </a:rPr>
              <a:t>nancy.haufler@da.ks.gov</a:t>
            </a:r>
            <a:r>
              <a:rPr lang="en-US" sz="2400" dirty="0" smtClean="0"/>
              <a:t>  or held until the end</a:t>
            </a:r>
          </a:p>
          <a:p>
            <a:r>
              <a:rPr lang="en-US" sz="2400" dirty="0" smtClean="0"/>
              <a:t>Suggestions for future topics</a:t>
            </a:r>
          </a:p>
        </p:txBody>
      </p:sp>
      <p:pic>
        <p:nvPicPr>
          <p:cNvPr id="5" name="Picture 4"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
        <p:nvSpPr>
          <p:cNvPr id="6" name="Title 1"/>
          <p:cNvSpPr txBox="1">
            <a:spLocks/>
          </p:cNvSpPr>
          <p:nvPr/>
        </p:nvSpPr>
        <p:spPr>
          <a:xfrm>
            <a:off x="533400" y="320040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C000"/>
                </a:solidFill>
                <a:effectLst/>
                <a:uLnTx/>
                <a:uFillTx/>
                <a:latin typeface="+mj-lt"/>
                <a:ea typeface="+mj-ea"/>
                <a:cs typeface="+mj-cs"/>
              </a:rPr>
              <a:t>Goals</a:t>
            </a:r>
            <a:endParaRPr kumimoji="0" lang="en-US" sz="4400" b="0" i="0" u="none" strike="noStrike" kern="1200" cap="none" spc="0" normalizeH="0" baseline="0" noProof="0" dirty="0">
              <a:ln>
                <a:noFill/>
              </a:ln>
              <a:solidFill>
                <a:srgbClr val="FFC000"/>
              </a:solidFill>
              <a:effectLst/>
              <a:uLnTx/>
              <a:uFillTx/>
              <a:latin typeface="+mj-lt"/>
              <a:ea typeface="+mj-ea"/>
              <a:cs typeface="+mj-cs"/>
            </a:endParaRPr>
          </a:p>
        </p:txBody>
      </p:sp>
      <p:sp>
        <p:nvSpPr>
          <p:cNvPr id="7" name="Content Placeholder 2"/>
          <p:cNvSpPr txBox="1">
            <a:spLocks/>
          </p:cNvSpPr>
          <p:nvPr/>
        </p:nvSpPr>
        <p:spPr>
          <a:xfrm>
            <a:off x="457200" y="4191000"/>
            <a:ext cx="8229600" cy="2438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Open lines of communication</a:t>
            </a:r>
            <a:r>
              <a:rPr kumimoji="0" lang="en-US" sz="2400" b="0" i="0" u="none" strike="noStrike" kern="1200" cap="none" spc="0" normalizeH="0" noProof="0" dirty="0" smtClean="0">
                <a:ln>
                  <a:noFill/>
                </a:ln>
                <a:solidFill>
                  <a:schemeClr val="tx1"/>
                </a:solidFill>
                <a:effectLst/>
                <a:uLnTx/>
                <a:uFillTx/>
                <a:latin typeface="+mn-lt"/>
                <a:ea typeface="+mn-ea"/>
                <a:cs typeface="+mn-cs"/>
              </a:rPr>
              <a:t> across the entire State payroll community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To provide</a:t>
            </a:r>
            <a:r>
              <a:rPr kumimoji="0" lang="en-US" sz="2400" b="0" i="0" u="none" strike="noStrike" kern="1200" cap="none" spc="0" normalizeH="0" noProof="0" dirty="0" smtClean="0">
                <a:ln>
                  <a:noFill/>
                </a:ln>
                <a:solidFill>
                  <a:schemeClr val="tx1"/>
                </a:solidFill>
                <a:effectLst/>
                <a:uLnTx/>
                <a:uFillTx/>
                <a:latin typeface="+mn-lt"/>
                <a:ea typeface="+mn-ea"/>
                <a:cs typeface="+mn-cs"/>
              </a:rPr>
              <a:t> State payroll offices with the tools needed to successfully process payroll for their agency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baseline="0" dirty="0" smtClean="0"/>
              <a:t>To share tips</a:t>
            </a:r>
            <a:r>
              <a:rPr lang="en-US" sz="2400" dirty="0" smtClean="0"/>
              <a:t> and tricks and best practices for processing payroll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5105400"/>
          </a:xfrm>
          <a:prstGeom prst="rect">
            <a:avLst/>
          </a:prstGeom>
        </p:spPr>
        <p:txBody>
          <a:bodyPr vert="horz" lIns="91440" tIns="45720" rIns="91440" bIns="4572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1" i="0" u="none" strike="noStrike" kern="1200" cap="none" spc="0" normalizeH="0" baseline="0" noProof="0" dirty="0" smtClean="0">
                <a:ln>
                  <a:noFill/>
                </a:ln>
                <a:solidFill>
                  <a:schemeClr val="tx1"/>
                </a:solidFill>
                <a:effectLst/>
                <a:uLnTx/>
                <a:uFillTx/>
                <a:latin typeface="+mn-lt"/>
                <a:ea typeface="+mn-ea"/>
                <a:cs typeface="+mn-cs"/>
              </a:rPr>
              <a:t>During Pay Calc Week: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7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Utilize payroll pre-</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calcs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help identify and correct errors prior to payroll confirm by reviewing the following: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On-Line Payroll Error Messages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On-Line Time Entry Errors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PAY010 report (Employees Not Processed)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PAY008 report (Deductions Not Taken)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PAY002 (Payroll Register) - Compare to prior period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PAY007 (Arrearages)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your agency needs assistance accessing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CoreFTP</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to obtain payroll reports please contact Payroll Services</a:t>
            </a: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5105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1" i="0" u="none" strike="noStrike" kern="1200" cap="none" spc="0" normalizeH="0" baseline="0" noProof="0" smtClean="0">
                <a:ln>
                  <a:noFill/>
                </a:ln>
                <a:solidFill>
                  <a:schemeClr val="tx1"/>
                </a:solidFill>
                <a:effectLst/>
                <a:uLnTx/>
                <a:uFillTx/>
                <a:latin typeface="+mn-lt"/>
                <a:ea typeface="+mn-ea"/>
                <a:cs typeface="+mn-cs"/>
              </a:rPr>
              <a:t>During Pay Calc Week: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Ensure all employees are set up to receive Direct Deposit or have been signed up for a paycard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Reminder: If an employee has multiple direct deposit accounts, the last record must have a Deposit Type of “Balance”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New Paycard contact in Payroll Services is  </a:t>
            </a:r>
            <a:r>
              <a:rPr kumimoji="0" lang="en-US" sz="3200" b="0" i="0" u="none" strike="noStrike" kern="1200" cap="none" spc="0" normalizeH="0" baseline="0" noProof="0" smtClean="0">
                <a:ln>
                  <a:noFill/>
                </a:ln>
                <a:solidFill>
                  <a:schemeClr val="tx1"/>
                </a:solidFill>
                <a:effectLst/>
                <a:uLnTx/>
                <a:uFillTx/>
                <a:latin typeface="+mn-lt"/>
                <a:ea typeface="+mn-ea"/>
                <a:cs typeface="+mn-cs"/>
                <a:hlinkClick r:id="rId3"/>
              </a:rPr>
              <a:t>Amanda.Entress@da.ks.gov</a:t>
            </a:r>
            <a:r>
              <a:rPr kumimoji="0" lang="en-US" sz="3200" b="0" i="0" u="none" strike="noStrike" kern="1200" cap="none" spc="0" normalizeH="0" baseline="0" noProof="0" smtClean="0">
                <a:ln>
                  <a:noFill/>
                </a:ln>
                <a:solidFill>
                  <a:schemeClr val="tx1"/>
                </a:solidFill>
                <a:effectLst/>
                <a:uLnTx/>
                <a:uFillTx/>
                <a:latin typeface="+mn-lt"/>
                <a:ea typeface="+mn-ea"/>
                <a:cs typeface="+mn-cs"/>
              </a:rPr>
              <a:t> or (785) 296-3887</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1" i="0" u="none" strike="noStrike" kern="1200" cap="none" spc="0" normalizeH="0" baseline="0" noProof="0" dirty="0" smtClean="0">
                <a:ln>
                  <a:noFill/>
                </a:ln>
                <a:solidFill>
                  <a:schemeClr val="tx1"/>
                </a:solidFill>
                <a:effectLst/>
                <a:uLnTx/>
                <a:uFillTx/>
                <a:latin typeface="+mn-lt"/>
                <a:ea typeface="+mn-ea"/>
                <a:cs typeface="+mn-cs"/>
              </a:rPr>
              <a:t>Following Final Pay Calc and Confirm: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Download and review final payroll reports and files for agency records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sng" strike="noStrike" kern="1200" cap="none" spc="0" normalizeH="0" baseline="0" noProof="0" dirty="0" smtClean="0">
                <a:ln>
                  <a:noFill/>
                </a:ln>
                <a:solidFill>
                  <a:schemeClr val="tx1"/>
                </a:solidFill>
                <a:effectLst/>
                <a:uLnTx/>
                <a:uFillTx/>
                <a:latin typeface="+mn-lt"/>
                <a:ea typeface="+mn-ea"/>
                <a:cs typeface="+mn-cs"/>
              </a:rPr>
              <a:t>Reminder: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Payroll reports and files are only available for 30 days through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CoreFTP</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Identify any errors in final pay calc that require payroll adjustments to be processed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4"/>
          <p:cNvSpPr>
            <a:spLocks noGrp="1"/>
          </p:cNvSpPr>
          <p:nvPr>
            <p:ph idx="1"/>
          </p:nvPr>
        </p:nvSpPr>
        <p:spPr>
          <a:xfrm>
            <a:off x="152400" y="1600200"/>
            <a:ext cx="8763000" cy="4953000"/>
          </a:xfrm>
        </p:spPr>
        <p:txBody>
          <a:bodyPr>
            <a:normAutofit fontScale="85000" lnSpcReduction="20000"/>
          </a:bodyPr>
          <a:lstStyle/>
          <a:p>
            <a:pPr>
              <a:buNone/>
            </a:pPr>
            <a:r>
              <a:rPr lang="en-US" sz="3900" b="1" dirty="0" smtClean="0"/>
              <a:t>Following Final Pay Calc and Confirm:</a:t>
            </a:r>
          </a:p>
          <a:p>
            <a:pPr>
              <a:buNone/>
            </a:pPr>
            <a:endParaRPr lang="en-US" sz="1600" b="1" dirty="0" smtClean="0"/>
          </a:p>
          <a:p>
            <a:r>
              <a:rPr lang="en-US" dirty="0" smtClean="0"/>
              <a:t>Download and review PAY007 Deductions in Arrears Report on Tuesday of pay week</a:t>
            </a:r>
          </a:p>
          <a:p>
            <a:endParaRPr lang="en-US" sz="1600" dirty="0" smtClean="0"/>
          </a:p>
          <a:p>
            <a:r>
              <a:rPr lang="en-US" dirty="0" smtClean="0"/>
              <a:t>Review arrearages included on report and take appropriate action to collect arrearage</a:t>
            </a:r>
          </a:p>
          <a:p>
            <a:endParaRPr lang="en-US" sz="500" dirty="0" smtClean="0"/>
          </a:p>
          <a:p>
            <a:pPr lvl="1"/>
            <a:r>
              <a:rPr lang="en-US" dirty="0" smtClean="0"/>
              <a:t>Confirm arrearage deduction is taken on the employee’s next on-cycle paycheck </a:t>
            </a:r>
          </a:p>
          <a:p>
            <a:pPr lvl="1"/>
            <a:endParaRPr lang="en-US" sz="800" dirty="0" smtClean="0"/>
          </a:p>
          <a:p>
            <a:pPr lvl="1"/>
            <a:r>
              <a:rPr lang="en-US" dirty="0" smtClean="0"/>
              <a:t>If Deduction Override is in place, confirm override amount will allow arrearage collection to be completed within current calendar year</a:t>
            </a:r>
          </a:p>
          <a:p>
            <a:pPr lvl="1"/>
            <a:endParaRPr lang="en-US" sz="800" dirty="0" smtClean="0"/>
          </a:p>
          <a:p>
            <a:pPr lvl="1"/>
            <a:r>
              <a:rPr lang="en-US" dirty="0" smtClean="0"/>
              <a:t>If individual is no longer employed with SOK, initiate action to recover arrearage through personal reimbursement</a:t>
            </a:r>
          </a:p>
          <a:p>
            <a:pPr lvl="1"/>
            <a:endParaRPr lang="en-US" dirty="0" smtClean="0"/>
          </a:p>
          <a:p>
            <a:pPr lvl="1"/>
            <a:endParaRPr lang="en-US" dirty="0" smtClean="0"/>
          </a:p>
          <a:p>
            <a:pPr lvl="1"/>
            <a:endParaRPr lang="en-US" dirty="0" smtClean="0"/>
          </a:p>
          <a:p>
            <a:endParaRPr lang="en-US" sz="17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4"/>
          <p:cNvSpPr>
            <a:spLocks noGrp="1"/>
          </p:cNvSpPr>
          <p:nvPr>
            <p:ph idx="1"/>
          </p:nvPr>
        </p:nvSpPr>
        <p:spPr>
          <a:xfrm>
            <a:off x="152400" y="1600200"/>
            <a:ext cx="8763000" cy="4953000"/>
          </a:xfrm>
        </p:spPr>
        <p:txBody>
          <a:bodyPr>
            <a:normAutofit fontScale="62500" lnSpcReduction="20000"/>
          </a:bodyPr>
          <a:lstStyle/>
          <a:p>
            <a:pPr>
              <a:buNone/>
            </a:pPr>
            <a:r>
              <a:rPr lang="en-US" sz="5100" b="1" dirty="0" smtClean="0"/>
              <a:t>Worker’s Compensation &amp; KPERS/GTL</a:t>
            </a:r>
          </a:p>
          <a:p>
            <a:pPr>
              <a:buNone/>
            </a:pPr>
            <a:endParaRPr lang="en-US" sz="3900" dirty="0" smtClean="0"/>
          </a:p>
          <a:p>
            <a:r>
              <a:rPr lang="en-US" sz="4800" dirty="0" smtClean="0"/>
              <a:t>Designated Agent Memo dated 5/4/10 instituted new policy regarding KPERS eligibility for individuals receiving workers compensation</a:t>
            </a:r>
          </a:p>
          <a:p>
            <a:endParaRPr lang="en-US" sz="2500" dirty="0" smtClean="0"/>
          </a:p>
          <a:p>
            <a:r>
              <a:rPr lang="en-US" sz="4800" dirty="0" smtClean="0"/>
              <a:t>Per recent clarification from KPERS, any individual who does not receive at least 50% of their regular  bi-weekly rate of pay from a combination of regular, vacation, and sick leave and who has not been attending work for ten days or more is no longer in a KPERS eligible position</a:t>
            </a:r>
          </a:p>
          <a:p>
            <a:pPr>
              <a:buNone/>
            </a:pPr>
            <a:r>
              <a:rPr lang="en-US" sz="3900" b="1" dirty="0" smtClean="0"/>
              <a:t> </a:t>
            </a:r>
          </a:p>
          <a:p>
            <a:pPr>
              <a:buNone/>
            </a:pPr>
            <a:endParaRPr lang="en-US" sz="1600" b="1" dirty="0" smtClean="0"/>
          </a:p>
          <a:p>
            <a:pPr lvl="1"/>
            <a:endParaRPr lang="en-US" dirty="0" smtClean="0"/>
          </a:p>
          <a:p>
            <a:pPr lvl="1"/>
            <a:endParaRPr lang="en-US" dirty="0" smtClean="0"/>
          </a:p>
          <a:p>
            <a:pPr lvl="1"/>
            <a:endParaRPr lang="en-US" dirty="0" smtClean="0"/>
          </a:p>
          <a:p>
            <a:endParaRPr lang="en-US" sz="17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Processing – Tips &amp; Tricks</a:t>
            </a:r>
            <a:endParaRPr lang="en-US" b="1" dirty="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4"/>
          <p:cNvSpPr>
            <a:spLocks noGrp="1"/>
          </p:cNvSpPr>
          <p:nvPr>
            <p:ph idx="1"/>
          </p:nvPr>
        </p:nvSpPr>
        <p:spPr>
          <a:xfrm>
            <a:off x="152400" y="1600200"/>
            <a:ext cx="8763000" cy="4953000"/>
          </a:xfrm>
        </p:spPr>
        <p:txBody>
          <a:bodyPr>
            <a:normAutofit fontScale="55000" lnSpcReduction="20000"/>
          </a:bodyPr>
          <a:lstStyle/>
          <a:p>
            <a:pPr>
              <a:buNone/>
            </a:pPr>
            <a:r>
              <a:rPr lang="en-US" sz="5100" b="1" dirty="0" smtClean="0"/>
              <a:t>Worker’s Compensation &amp; KPERS/GTL</a:t>
            </a:r>
            <a:endParaRPr lang="en-US" sz="5100" dirty="0" smtClean="0"/>
          </a:p>
          <a:p>
            <a:endParaRPr lang="en-US" sz="3900" dirty="0" smtClean="0"/>
          </a:p>
          <a:p>
            <a:r>
              <a:rPr lang="en-US" sz="4200" dirty="0" smtClean="0"/>
              <a:t>For employees in this situation, agencies should</a:t>
            </a:r>
          </a:p>
          <a:p>
            <a:pPr lvl="1"/>
            <a:r>
              <a:rPr lang="en-US" sz="3700" dirty="0" smtClean="0"/>
              <a:t>Stop KPERS deductions for the employee with an effective date of the first day of the first pay period after the employee has ceased to receive 50% of their regular bi-weekly rate</a:t>
            </a:r>
          </a:p>
          <a:p>
            <a:pPr lvl="1"/>
            <a:r>
              <a:rPr lang="en-US" sz="3700" dirty="0" smtClean="0"/>
              <a:t>Stop GTL deductions for the employee with the same effective date as the KPERS deduction</a:t>
            </a:r>
          </a:p>
          <a:p>
            <a:pPr lvl="1"/>
            <a:r>
              <a:rPr lang="en-US" sz="3700" dirty="0" smtClean="0"/>
              <a:t>Complete the KPERS-60 Employer’s Report of Disability in order to ensure continued group-term life insurance coverage for the employee while they are on short-term disability </a:t>
            </a:r>
          </a:p>
          <a:p>
            <a:endParaRPr lang="en-US" sz="3900" dirty="0" smtClean="0"/>
          </a:p>
          <a:p>
            <a:r>
              <a:rPr lang="en-US" sz="4200" dirty="0" smtClean="0"/>
              <a:t>Please ensure all steps are completed as agencies have been inconsistent in stopping the GTL deductions which can have an impact on an employee’s calculated amount for taxable group life insurance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FFC000"/>
                </a:solidFill>
              </a:rPr>
              <a:t>Efficiencies in Payroll</a:t>
            </a:r>
            <a:endParaRPr lang="en-US" dirty="0"/>
          </a:p>
        </p:txBody>
      </p:sp>
      <p:sp>
        <p:nvSpPr>
          <p:cNvPr id="5" name="Content Placeholder 4"/>
          <p:cNvSpPr>
            <a:spLocks noGrp="1"/>
          </p:cNvSpPr>
          <p:nvPr>
            <p:ph idx="1"/>
          </p:nvPr>
        </p:nvSpPr>
        <p:spPr/>
        <p:txBody>
          <a:bodyPr>
            <a:normAutofit fontScale="92500" lnSpcReduction="20000"/>
          </a:bodyPr>
          <a:lstStyle/>
          <a:p>
            <a:pPr>
              <a:buNone/>
            </a:pPr>
            <a:r>
              <a:rPr lang="en-US" b="1" dirty="0" smtClean="0"/>
              <a:t>Garnishment Information and Tips</a:t>
            </a:r>
          </a:p>
          <a:p>
            <a:endParaRPr lang="en-US" dirty="0" smtClean="0"/>
          </a:p>
          <a:p>
            <a:r>
              <a:rPr lang="en-US" dirty="0" smtClean="0"/>
              <a:t>Garnishment information is available to all agency payroll staff with access to view a paycheck in </a:t>
            </a:r>
            <a:r>
              <a:rPr lang="en-US" dirty="0" err="1" smtClean="0"/>
              <a:t>SHaRP</a:t>
            </a:r>
            <a:r>
              <a:rPr lang="en-US" dirty="0" smtClean="0"/>
              <a:t>.  </a:t>
            </a:r>
          </a:p>
          <a:p>
            <a:pPr lvl="1"/>
            <a:r>
              <a:rPr lang="en-US" dirty="0" smtClean="0"/>
              <a:t>The information can be used by agencies to help employees who have questions about their garnishments or need paychecks printed out with garnishment information included.  </a:t>
            </a:r>
          </a:p>
          <a:p>
            <a:pPr lvl="1"/>
            <a:r>
              <a:rPr lang="en-US" dirty="0" smtClean="0"/>
              <a:t>This is the same information available to Payroll Services staff in regards to what an employee has on their paycheck related to garnishments.  </a:t>
            </a:r>
          </a:p>
          <a:p>
            <a:pPr lvl="1"/>
            <a:endParaRPr lang="en-US" dirty="0" smtClean="0"/>
          </a:p>
          <a:p>
            <a:pPr lvl="1"/>
            <a:endParaRPr lang="en-US" dirty="0" smtClean="0"/>
          </a:p>
          <a:p>
            <a:pPr lvl="1"/>
            <a:endParaRPr lang="en-US" dirty="0" smtClean="0"/>
          </a:p>
          <a:p>
            <a:pPr>
              <a:buNone/>
            </a:pPr>
            <a:endParaRPr lang="en-US" dirty="0"/>
          </a:p>
        </p:txBody>
      </p:sp>
      <p:pic>
        <p:nvPicPr>
          <p:cNvPr id="6" name="Picture 5"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FFC000"/>
                </a:solidFill>
              </a:rPr>
              <a:t>Efficiencies in Payroll</a:t>
            </a:r>
            <a:endParaRPr lang="en-US" dirty="0"/>
          </a:p>
        </p:txBody>
      </p:sp>
      <p:sp>
        <p:nvSpPr>
          <p:cNvPr id="5" name="Content Placeholder 4"/>
          <p:cNvSpPr>
            <a:spLocks noGrp="1"/>
          </p:cNvSpPr>
          <p:nvPr>
            <p:ph idx="1"/>
          </p:nvPr>
        </p:nvSpPr>
        <p:spPr/>
        <p:txBody>
          <a:bodyPr>
            <a:normAutofit/>
          </a:bodyPr>
          <a:lstStyle/>
          <a:p>
            <a:pPr>
              <a:buNone/>
            </a:pPr>
            <a:r>
              <a:rPr lang="en-US" sz="1600" dirty="0" smtClean="0"/>
              <a:t>Example, from Paycheck Deductions:</a:t>
            </a:r>
          </a:p>
          <a:p>
            <a:pPr>
              <a:buNone/>
            </a:pPr>
            <a:endParaRPr lang="en-US" sz="1600" dirty="0" smtClean="0"/>
          </a:p>
          <a:p>
            <a:pPr>
              <a:buNone/>
            </a:pPr>
            <a:endParaRPr lang="en-US" sz="1600" dirty="0" smtClean="0"/>
          </a:p>
        </p:txBody>
      </p:sp>
      <p:pic>
        <p:nvPicPr>
          <p:cNvPr id="6" name="Picture 5"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7" name="Picture 6"/>
          <p:cNvPicPr/>
          <p:nvPr/>
        </p:nvPicPr>
        <p:blipFill>
          <a:blip r:embed="rId3" cstate="print"/>
          <a:srcRect/>
          <a:stretch>
            <a:fillRect/>
          </a:stretch>
        </p:blipFill>
        <p:spPr bwMode="auto">
          <a:xfrm>
            <a:off x="609600" y="1905000"/>
            <a:ext cx="7848600" cy="48006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solidFill>
                  <a:srgbClr val="FFC000"/>
                </a:solidFill>
              </a:rPr>
              <a:t>Efficiencies in Payroll</a:t>
            </a:r>
            <a:endParaRPr lang="en-US" dirty="0"/>
          </a:p>
        </p:txBody>
      </p:sp>
      <p:sp>
        <p:nvSpPr>
          <p:cNvPr id="5" name="Content Placeholder 4"/>
          <p:cNvSpPr>
            <a:spLocks noGrp="1"/>
          </p:cNvSpPr>
          <p:nvPr>
            <p:ph idx="1"/>
          </p:nvPr>
        </p:nvSpPr>
        <p:spPr>
          <a:xfrm>
            <a:off x="228600" y="1600200"/>
            <a:ext cx="8610600" cy="4724400"/>
          </a:xfrm>
        </p:spPr>
        <p:txBody>
          <a:bodyPr>
            <a:normAutofit fontScale="77500" lnSpcReduction="20000"/>
          </a:bodyPr>
          <a:lstStyle/>
          <a:p>
            <a:pPr lvl="0"/>
            <a:r>
              <a:rPr lang="en-US" dirty="0" smtClean="0"/>
              <a:t>The information is located at Payroll for North America &gt; Payroll Processing USA &gt; Produce Payroll &gt; Review Paycheck. </a:t>
            </a:r>
          </a:p>
          <a:p>
            <a:pPr lvl="0"/>
            <a:r>
              <a:rPr lang="en-US" dirty="0" smtClean="0"/>
              <a:t>Once you enter the </a:t>
            </a:r>
            <a:r>
              <a:rPr lang="en-US" dirty="0" err="1" smtClean="0"/>
              <a:t>EmplID</a:t>
            </a:r>
            <a:r>
              <a:rPr lang="en-US" dirty="0" smtClean="0"/>
              <a:t> and requested Pay Period End Date, go to the Paycheck Deductions tab and click on the blue line that says Garnishments.  The box will open up and each garnishment can be viewed one at a time, or click the View All button and see what was taken on different garnishments. </a:t>
            </a:r>
          </a:p>
          <a:p>
            <a:pPr lvl="0"/>
            <a:r>
              <a:rPr lang="en-US" dirty="0" smtClean="0"/>
              <a:t>Employees typically want to know what garnishments are taken, the amounts taken for each garnishment, and where the amount is being sent.  This box shows the Deducted Garnishment Amount, the amount of fee taken, if any, and also the Vendor the payment was remitted to. </a:t>
            </a:r>
          </a:p>
          <a:p>
            <a:pPr lvl="0"/>
            <a:r>
              <a:rPr lang="en-US" dirty="0" smtClean="0"/>
              <a:t>The amounts located in the Garnishment section will tie to the total amount deducted for the GARNSH deduction code.  </a:t>
            </a:r>
          </a:p>
        </p:txBody>
      </p:sp>
      <p:pic>
        <p:nvPicPr>
          <p:cNvPr id="6" name="Picture 5"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6000" dirty="0" smtClean="0">
                <a:solidFill>
                  <a:srgbClr val="FFC000"/>
                </a:solidFill>
              </a:rPr>
              <a:t>Arrearage Balances</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Topics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a:bodyPr>
          <a:lstStyle/>
          <a:p>
            <a:pPr lvl="0"/>
            <a:r>
              <a:rPr lang="en-US" sz="2400" dirty="0" smtClean="0"/>
              <a:t>Overview of Department of Administration reorganization and contacts</a:t>
            </a:r>
          </a:p>
          <a:p>
            <a:pPr lvl="0"/>
            <a:r>
              <a:rPr lang="en-US" sz="2400" dirty="0" smtClean="0"/>
              <a:t>Efficiencies in Payroll Processing</a:t>
            </a:r>
          </a:p>
          <a:p>
            <a:pPr lvl="0"/>
            <a:r>
              <a:rPr lang="en-US" sz="2400" dirty="0" smtClean="0"/>
              <a:t>Fiscal Year End</a:t>
            </a:r>
          </a:p>
          <a:p>
            <a:pPr lvl="0"/>
            <a:r>
              <a:rPr lang="en-US" sz="2400" dirty="0" smtClean="0"/>
              <a:t>SHARP Upgrade</a:t>
            </a:r>
          </a:p>
          <a:p>
            <a:r>
              <a:rPr lang="en-US" sz="2400" dirty="0" smtClean="0"/>
              <a:t>Payroll Calculation Tool</a:t>
            </a:r>
          </a:p>
          <a:p>
            <a:pPr lvl="0"/>
            <a:r>
              <a:rPr lang="en-US" sz="2400" dirty="0" smtClean="0"/>
              <a:t>KPAYGL5C</a:t>
            </a:r>
          </a:p>
          <a:p>
            <a:pPr lvl="0"/>
            <a:r>
              <a:rPr lang="en-US" sz="2400" dirty="0" smtClean="0"/>
              <a:t>Payroll Services Contacts</a:t>
            </a:r>
          </a:p>
          <a:p>
            <a:pPr lvl="0"/>
            <a:r>
              <a:rPr lang="en-US" sz="2400" dirty="0" smtClean="0"/>
              <a:t>Q&amp;A</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Arrearage Balances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6" name="Content Placeholder 4"/>
          <p:cNvSpPr txBox="1">
            <a:spLocks/>
          </p:cNvSpPr>
          <p:nvPr/>
        </p:nvSpPr>
        <p:spPr>
          <a:xfrm>
            <a:off x="152400" y="1600200"/>
            <a:ext cx="8763000" cy="47244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pPr>
            <a:r>
              <a:rPr lang="en-US" sz="3200" dirty="0" smtClean="0"/>
              <a:t>	In recent months, Payroll Services has sent information to agencies with outstanding arrearage balances encouraging a 75% reduction of the balances.   Thank you to the agencies who took action and accomplished a successful and significant reduction!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Arrearage Balances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900" b="1" i="0" u="none" strike="noStrike" kern="1200" cap="none" spc="0" normalizeH="0" baseline="0" noProof="0" dirty="0" smtClean="0">
                <a:ln>
                  <a:noFill/>
                </a:ln>
                <a:solidFill>
                  <a:schemeClr val="tx1"/>
                </a:solidFill>
                <a:effectLst/>
                <a:uLnTx/>
                <a:uFillTx/>
                <a:latin typeface="+mn-lt"/>
                <a:ea typeface="+mn-ea"/>
                <a:cs typeface="+mn-cs"/>
              </a:rPr>
              <a:t>On-going</a:t>
            </a:r>
            <a:r>
              <a:rPr kumimoji="0" lang="en-US" sz="3900" b="1" i="0" u="none" strike="noStrike" kern="1200" cap="none" spc="0" normalizeH="0" noProof="0" dirty="0" smtClean="0">
                <a:ln>
                  <a:noFill/>
                </a:ln>
                <a:solidFill>
                  <a:schemeClr val="tx1"/>
                </a:solidFill>
                <a:effectLst/>
                <a:uLnTx/>
                <a:uFillTx/>
                <a:latin typeface="+mn-lt"/>
                <a:ea typeface="+mn-ea"/>
                <a:cs typeface="+mn-cs"/>
              </a:rPr>
              <a:t> suggestions to avoid large outstanding arrearage balances</a:t>
            </a:r>
            <a:r>
              <a:rPr kumimoji="0" lang="en-US" sz="39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Download and review PAY007 Deductions in Arrears Report regularly.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p>
          <a:p>
            <a:pPr marL="800100" lvl="1" indent="-342900">
              <a:spcBef>
                <a:spcPct val="20000"/>
              </a:spcBef>
              <a:buFont typeface="Calibri" pitchFamily="34" charset="0"/>
              <a:buChar char="–"/>
            </a:pPr>
            <a:r>
              <a:rPr kumimoji="0" lang="en-US" sz="3200" b="0" i="0" u="none" strike="noStrike" kern="1200" cap="none" spc="0" normalizeH="0" noProof="0" dirty="0" smtClean="0">
                <a:ln>
                  <a:noFill/>
                </a:ln>
                <a:solidFill>
                  <a:schemeClr val="tx1"/>
                </a:solidFill>
                <a:effectLst/>
                <a:uLnTx/>
                <a:uFillTx/>
                <a:latin typeface="+mn-lt"/>
                <a:ea typeface="+mn-ea"/>
                <a:cs typeface="+mn-cs"/>
              </a:rPr>
              <a:t>Generated after every </a:t>
            </a:r>
            <a:r>
              <a:rPr lang="en-US" sz="3200" dirty="0" smtClean="0"/>
              <a:t>SHARP off-cycle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Review arrearages included on report and take appropriate action to collect arrearage</a:t>
            </a:r>
          </a:p>
          <a:p>
            <a:pPr marL="800100" lvl="1" indent="-342900">
              <a:spcBef>
                <a:spcPct val="20000"/>
              </a:spcBef>
              <a:buFont typeface="Calibri" pitchFamily="34" charset="0"/>
              <a:buChar char="–"/>
            </a:pPr>
            <a:r>
              <a:rPr lang="en-US" sz="2400" dirty="0" smtClean="0"/>
              <a:t>For each arrearage listed, make notes regarding what kind of transaction created the arrearage and retain for future reference.   (Example: GHI for PPED xx/xx/</a:t>
            </a:r>
            <a:r>
              <a:rPr lang="en-US" sz="2400" dirty="0" err="1" smtClean="0"/>
              <a:t>xxxx</a:t>
            </a:r>
            <a:r>
              <a:rPr lang="en-US" sz="2400" dirty="0" smtClean="0"/>
              <a:t>.) </a:t>
            </a:r>
          </a:p>
          <a:p>
            <a:pPr marL="800100" lvl="1" indent="-342900">
              <a:spcBef>
                <a:spcPct val="20000"/>
              </a:spcBef>
              <a:buFont typeface="Calibri" pitchFamily="34" charset="0"/>
              <a:buChar char="–"/>
            </a:pPr>
            <a:r>
              <a:rPr lang="en-US" sz="2400" dirty="0" smtClean="0"/>
              <a:t>If the employee is still earning wages and is paid regularly, check future payrolls.    Make sure the arrearage is collected, and the amount is appropriate so that the entire arrearage balance is collected by the end of the calendar year.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Arrearage Balances</a:t>
            </a:r>
            <a:endParaRPr lang="en-US" b="1" dirty="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fontScale="85000" lnSpcReduction="200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lang="en-US" sz="2800" dirty="0" smtClean="0"/>
              <a:t>The General Deduction Override page can be used to create a maximum collection amount for each paycheck.</a:t>
            </a:r>
          </a:p>
          <a:p>
            <a:pPr marL="742950" lvl="1" indent="-285750">
              <a:spcBef>
                <a:spcPct val="20000"/>
              </a:spcBef>
              <a:buFont typeface="Arial" pitchFamily="34" charset="0"/>
              <a:buChar char="–"/>
            </a:pPr>
            <a:endParaRPr lang="en-US" sz="1600" dirty="0" smtClean="0"/>
          </a:p>
          <a:p>
            <a:pPr marL="742950" lvl="1" indent="-285750">
              <a:spcBef>
                <a:spcPct val="20000"/>
              </a:spcBef>
              <a:buFont typeface="Arial" pitchFamily="34" charset="0"/>
              <a:buChar char="–"/>
            </a:pPr>
            <a:r>
              <a:rPr lang="en-US" sz="2800" dirty="0" smtClean="0"/>
              <a:t>If the employee is no longer employed or is not earning wages, start collection procedures immediately.              </a:t>
            </a:r>
          </a:p>
          <a:p>
            <a:pPr marL="1200150" lvl="2" indent="-285750">
              <a:spcBef>
                <a:spcPct val="20000"/>
              </a:spcBef>
              <a:buFont typeface="Arial" pitchFamily="34" charset="0"/>
              <a:buChar char="–"/>
            </a:pPr>
            <a:r>
              <a:rPr lang="en-US" sz="2800" dirty="0" smtClean="0"/>
              <a:t>Example: Send the individual a letter with an explanation of the debt, the amount owed, and a deadline or schedule for paying.</a:t>
            </a:r>
          </a:p>
          <a:p>
            <a:pPr marL="742950" lvl="1" indent="-285750">
              <a:spcBef>
                <a:spcPct val="20000"/>
              </a:spcBef>
              <a:buFont typeface="Arial" pitchFamily="34" charset="0"/>
              <a:buChar char="–"/>
            </a:pPr>
            <a:endParaRPr lang="en-US" sz="1600" dirty="0" smtClean="0"/>
          </a:p>
          <a:p>
            <a:pPr marL="742950" lvl="1" indent="-285750">
              <a:spcBef>
                <a:spcPct val="20000"/>
              </a:spcBef>
              <a:buFont typeface="Arial" pitchFamily="34" charset="0"/>
              <a:buChar char="–"/>
            </a:pPr>
            <a:r>
              <a:rPr lang="en-US" sz="2800" dirty="0" smtClean="0"/>
              <a:t>If the arrearage is collected by personal reimbursement, agencies should submit a DA-180 form with a copy of the receipt voucher to </a:t>
            </a:r>
            <a:r>
              <a:rPr lang="en-US" sz="2800" u="sng" dirty="0" smtClean="0">
                <a:hlinkClick r:id="rId3"/>
              </a:rPr>
              <a:t>Joyce.Dickerson@da.ks.gov</a:t>
            </a:r>
            <a:r>
              <a:rPr lang="en-US" sz="2800" dirty="0" smtClean="0"/>
              <a:t> in Payroll Services so that the personal reimbursement will be recorded to satisfy the arrearage amount.</a:t>
            </a: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Arrearage Balances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fontScale="92500"/>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lvl="1" indent="-285750">
              <a:spcBef>
                <a:spcPct val="20000"/>
              </a:spcBef>
              <a:buFont typeface="Arial" pitchFamily="34" charset="0"/>
              <a:buChar char="–"/>
            </a:pPr>
            <a:r>
              <a:rPr lang="en-US" sz="2800" dirty="0" smtClean="0"/>
              <a:t>If the arrearage is determined to be uncollectible and is delinquent, please follow the procedures in Informational Circular 00-P-020, submitting the debt to Setoff.</a:t>
            </a:r>
          </a:p>
          <a:p>
            <a:pPr marL="742950" lvl="1" indent="-285750">
              <a:spcBef>
                <a:spcPct val="20000"/>
              </a:spcBef>
              <a:buFont typeface="Arial" pitchFamily="34" charset="0"/>
              <a:buChar char="–"/>
            </a:pPr>
            <a:endParaRPr lang="en-US" sz="1500" dirty="0" smtClean="0"/>
          </a:p>
          <a:p>
            <a:pPr marL="742950" lvl="1" indent="-285750">
              <a:spcBef>
                <a:spcPct val="20000"/>
              </a:spcBef>
              <a:buFont typeface="Arial" pitchFamily="34" charset="0"/>
              <a:buChar char="–"/>
            </a:pPr>
            <a:r>
              <a:rPr lang="en-US" sz="2800" dirty="0" smtClean="0"/>
              <a:t>Arrearage balances that have been submitted to Setoff will be removed from the arrearage balances in SHARP by Payroll Services.   If the agency has previously submitted an arrearage balance to Setoff and the balance still remains on the PAY007 report, please submit the documentation to </a:t>
            </a:r>
            <a:r>
              <a:rPr lang="en-US" sz="2800" u="sng" dirty="0" smtClean="0">
                <a:hlinkClick r:id="rId3"/>
              </a:rPr>
              <a:t>Amanda.Entress@da.ks.gov</a:t>
            </a:r>
            <a:r>
              <a:rPr lang="en-US" sz="2800" dirty="0" smtClean="0"/>
              <a:t> in order for the arrearage balance to be removed.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Arrearage Balances</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3200" dirty="0" smtClean="0"/>
              <a:t>Balances should generally not go uncollected for over six months unless the circumstances are unusual.</a:t>
            </a:r>
          </a:p>
          <a:p>
            <a:pPr marL="342900" indent="-342900">
              <a:spcBef>
                <a:spcPct val="20000"/>
              </a:spcBef>
              <a:buFont typeface="Arial" pitchFamily="34" charset="0"/>
              <a:buChar char="•"/>
            </a:pPr>
            <a:endParaRPr lang="en-US" sz="1400" dirty="0" smtClean="0"/>
          </a:p>
          <a:p>
            <a:pPr marL="342900" indent="-342900">
              <a:spcBef>
                <a:spcPct val="20000"/>
              </a:spcBef>
              <a:buFont typeface="Arial" pitchFamily="34" charset="0"/>
              <a:buChar char="•"/>
            </a:pPr>
            <a:r>
              <a:rPr lang="en-US" sz="3200" dirty="0" smtClean="0"/>
              <a:t>Please communicate with Payroll Services if you need assistance with an arrearage balance that is over 5 years old and details for the transaction that generated the arrearage are not available.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6000" dirty="0" smtClean="0">
                <a:solidFill>
                  <a:srgbClr val="FFC000"/>
                </a:solidFill>
              </a:rPr>
              <a:t>Fiscal Year End</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4"/>
          <p:cNvSpPr txBox="1">
            <a:spLocks/>
          </p:cNvSpPr>
          <p:nvPr/>
        </p:nvSpPr>
        <p:spPr>
          <a:xfrm>
            <a:off x="304800" y="1752600"/>
            <a:ext cx="87630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Calibri" pitchFamily="34" charset="0"/>
              <a:buChar char="–"/>
            </a:pPr>
            <a:endParaRPr lang="en-US" sz="2400" dirty="0" smtClean="0"/>
          </a:p>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C000"/>
                </a:solidFill>
              </a:rPr>
              <a:t>Fiscal Year End</a:t>
            </a:r>
            <a:endParaRPr lang="en-US" b="1" dirty="0">
              <a:solidFill>
                <a:srgbClr val="FFC000"/>
              </a:solidFill>
            </a:endParaRPr>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2400" dirty="0" smtClean="0"/>
          </a:p>
          <a:p>
            <a:pPr lvl="0">
              <a:buNone/>
            </a:pPr>
            <a:r>
              <a:rPr lang="en-US" sz="2800" u="sng" dirty="0" smtClean="0"/>
              <a:t>Fiscal Year End</a:t>
            </a:r>
          </a:p>
          <a:p>
            <a:pPr lvl="0">
              <a:buNone/>
            </a:pPr>
            <a:endParaRPr lang="en-US" sz="1600" i="1" dirty="0" smtClean="0"/>
          </a:p>
          <a:p>
            <a:pPr lvl="0">
              <a:buFont typeface="Courier New" pitchFamily="49" charset="0"/>
              <a:buChar char="o"/>
            </a:pPr>
            <a:r>
              <a:rPr lang="en-US" sz="2000" dirty="0" smtClean="0"/>
              <a:t>The last on-cycle paycheck for FY12 is for the pay period 5/27/12 to 6/9/12 paid on 6/22/12</a:t>
            </a:r>
          </a:p>
          <a:p>
            <a:pPr>
              <a:buFont typeface="Courier New" pitchFamily="49" charset="0"/>
              <a:buChar char="o"/>
            </a:pPr>
            <a:r>
              <a:rPr lang="en-US" sz="2000" dirty="0" smtClean="0"/>
              <a:t>The last off-cycle paycheck for FY12 will be processed 6/25/12 paid on 6/28/12 for the 6/9/12 PPED .  </a:t>
            </a:r>
            <a:r>
              <a:rPr lang="en-US" sz="2000" b="1" dirty="0" smtClean="0"/>
              <a:t>Note:  This will be the last opportunity to process a paycheck adjustment charged to FY12 expenditures</a:t>
            </a:r>
          </a:p>
          <a:p>
            <a:pPr lvl="0">
              <a:buFont typeface="Courier New" pitchFamily="49" charset="0"/>
              <a:buChar char="o"/>
            </a:pPr>
            <a:r>
              <a:rPr lang="en-US" sz="2000" dirty="0" smtClean="0"/>
              <a:t>The process to create new FY13 funding rows in the Department Budget tables will be run during the batch cycle the night of June 17, 2012.  The new FY13 row will have an effective date of 6/10/12.  Agencies should not enter any rows in the Department Budget tables with an effective date greater than or equal to 6/10/12 until after the FY13 insert has been completed</a:t>
            </a:r>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solidFill>
                  <a:srgbClr val="FFC000"/>
                </a:solidFill>
              </a:rPr>
              <a:t>Fiscal Year End</a:t>
            </a:r>
            <a:endParaRPr lang="en-US" b="1" dirty="0">
              <a:solidFill>
                <a:srgbClr val="FFC000"/>
              </a:solidFill>
            </a:endParaRPr>
          </a:p>
        </p:txBody>
      </p:sp>
      <p:sp>
        <p:nvSpPr>
          <p:cNvPr id="3" name="Content Placeholder 2"/>
          <p:cNvSpPr>
            <a:spLocks noGrp="1"/>
          </p:cNvSpPr>
          <p:nvPr>
            <p:ph idx="1"/>
          </p:nvPr>
        </p:nvSpPr>
        <p:spPr>
          <a:xfrm>
            <a:off x="533400" y="1371600"/>
            <a:ext cx="8229600" cy="5181600"/>
          </a:xfrm>
        </p:spPr>
        <p:txBody>
          <a:bodyPr>
            <a:normAutofit fontScale="85000" lnSpcReduction="20000"/>
          </a:bodyPr>
          <a:lstStyle/>
          <a:p>
            <a:pPr lvl="0">
              <a:buNone/>
            </a:pPr>
            <a:endParaRPr lang="en-US" sz="2400" dirty="0" smtClean="0"/>
          </a:p>
          <a:p>
            <a:pPr lvl="0">
              <a:buNone/>
            </a:pPr>
            <a:r>
              <a:rPr lang="en-US" sz="3600" u="sng" dirty="0" smtClean="0"/>
              <a:t>Fiscal Year End (continued)</a:t>
            </a:r>
          </a:p>
          <a:p>
            <a:pPr lvl="0">
              <a:buNone/>
            </a:pPr>
            <a:endParaRPr lang="en-US" sz="2000" i="1" dirty="0" smtClean="0"/>
          </a:p>
          <a:p>
            <a:pPr lvl="0">
              <a:buFont typeface="Courier New" pitchFamily="49" charset="0"/>
              <a:buChar char="o"/>
            </a:pPr>
            <a:r>
              <a:rPr lang="en-US" sz="2800" dirty="0" smtClean="0"/>
              <a:t>Refer to OGS Payroll informational circular 12-P-027 published on May 15, 2012 for more information regarding FY12 year end payroll processing</a:t>
            </a:r>
          </a:p>
          <a:p>
            <a:pPr>
              <a:buFont typeface="Courier New" pitchFamily="49" charset="0"/>
              <a:buChar char="o"/>
            </a:pPr>
            <a:r>
              <a:rPr lang="en-US" sz="2800" dirty="0" smtClean="0"/>
              <a:t>Another OGS Payroll informational circular regarding FY13 payroll contribution rates will be issued as soon as the information becomes available</a:t>
            </a:r>
          </a:p>
          <a:p>
            <a:pPr>
              <a:buFont typeface="Courier New" pitchFamily="49" charset="0"/>
              <a:buChar char="o"/>
            </a:pPr>
            <a:r>
              <a:rPr lang="en-US" sz="2800" dirty="0" smtClean="0"/>
              <a:t>Reminder: the current KPERS death and disability insurance contributions moratorium will expire after the end of the fiscal year.  Beginning with on-cycle paychecks dated July 6, 2012, the employer portion of KPERS death and disability insurance contributions will be collected and remitted again by Payroll services</a:t>
            </a:r>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2400" dirty="0" smtClean="0"/>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7000" dirty="0" smtClean="0">
                <a:solidFill>
                  <a:srgbClr val="FFC000"/>
                </a:solidFill>
              </a:rPr>
              <a:t>SHARP Upgrade</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b="1" dirty="0" smtClean="0">
                <a:solidFill>
                  <a:srgbClr val="FFC000"/>
                </a:solidFill>
              </a:rPr>
              <a:t>SHARP Upgrade</a:t>
            </a:r>
            <a:endParaRPr lang="en-US" b="1" dirty="0">
              <a:solidFill>
                <a:srgbClr val="FFC000"/>
              </a:solidFill>
            </a:endParaRPr>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2400" dirty="0" smtClean="0"/>
          </a:p>
          <a:p>
            <a:pPr lvl="0">
              <a:buNone/>
            </a:pPr>
            <a:r>
              <a:rPr lang="en-US" sz="2800" u="sng" dirty="0" smtClean="0"/>
              <a:t>SHARP Upgrade</a:t>
            </a:r>
          </a:p>
          <a:p>
            <a:pPr lvl="0">
              <a:buNone/>
            </a:pPr>
            <a:r>
              <a:rPr lang="en-US" sz="2800" dirty="0" smtClean="0"/>
              <a:t>	Primary Reasons for Upgrade:</a:t>
            </a:r>
          </a:p>
          <a:p>
            <a:pPr lvl="0">
              <a:buNone/>
            </a:pPr>
            <a:endParaRPr lang="en-US" sz="1600" i="1" dirty="0" smtClean="0"/>
          </a:p>
          <a:p>
            <a:pPr lvl="0">
              <a:buFont typeface="Courier New" pitchFamily="49" charset="0"/>
              <a:buChar char="o"/>
            </a:pPr>
            <a:r>
              <a:rPr lang="en-US" sz="2000" dirty="0" smtClean="0"/>
              <a:t>Extended support for Oracle PeopleSoft Enterprise 8.9 ends December 31, 2012. Under current support schedules, upgrading to 9.1 provides the opportunity for extended support through September, 2017</a:t>
            </a:r>
          </a:p>
          <a:p>
            <a:pPr>
              <a:buFont typeface="Courier New" pitchFamily="49" charset="0"/>
              <a:buChar char="o"/>
            </a:pPr>
            <a:r>
              <a:rPr lang="en-US" sz="2000" dirty="0" smtClean="0"/>
              <a:t>Completes transition </a:t>
            </a:r>
            <a:r>
              <a:rPr lang="en-US" sz="2000" dirty="0" smtClean="0">
                <a:cs typeface="Arial" charset="0"/>
              </a:rPr>
              <a:t>of all non-regent State agencies to PeopleSoft Time and Labor</a:t>
            </a:r>
            <a:endParaRPr lang="en-US" sz="2000" b="1" dirty="0" smtClean="0"/>
          </a:p>
          <a:p>
            <a:pPr lvl="0">
              <a:buFont typeface="Courier New" pitchFamily="49" charset="0"/>
              <a:buChar char="o"/>
            </a:pPr>
            <a:r>
              <a:rPr lang="en-US" sz="2000" dirty="0" smtClean="0"/>
              <a:t>Provides opportunity for increased efficiencies including the ability to issue electronic W-2s</a:t>
            </a:r>
          </a:p>
          <a:p>
            <a:pPr lvl="0">
              <a:buFont typeface="Courier New" pitchFamily="49" charset="0"/>
              <a:buChar char="o"/>
            </a:pPr>
            <a:r>
              <a:rPr lang="en-US" sz="2000" dirty="0" smtClean="0"/>
              <a:t>New </a:t>
            </a:r>
            <a:r>
              <a:rPr lang="en-US" sz="2000" dirty="0" smtClean="0">
                <a:cs typeface="Arial" pitchFamily="34" charset="0"/>
              </a:rPr>
              <a:t>‘look and feel’ with </a:t>
            </a:r>
            <a:r>
              <a:rPr lang="en-US" sz="2000" dirty="0" err="1" smtClean="0">
                <a:cs typeface="Arial" pitchFamily="34" charset="0"/>
              </a:rPr>
              <a:t>PeopleTools</a:t>
            </a:r>
            <a:r>
              <a:rPr lang="en-US" sz="2000" dirty="0" smtClean="0">
                <a:cs typeface="Arial" pitchFamily="34" charset="0"/>
              </a:rPr>
              <a:t> upgrade including navigation changes</a:t>
            </a:r>
            <a:endParaRPr lang="en-US" sz="2000" dirty="0" smtClean="0"/>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Presenters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lvl="0">
              <a:buNone/>
            </a:pPr>
            <a:r>
              <a:rPr lang="en-US" sz="3600" b="1" dirty="0" smtClean="0"/>
              <a:t>Nancy Haufler</a:t>
            </a:r>
          </a:p>
          <a:p>
            <a:pPr lvl="0">
              <a:buNone/>
            </a:pPr>
            <a:r>
              <a:rPr lang="en-US" sz="3600" b="1" dirty="0" smtClean="0"/>
              <a:t>	</a:t>
            </a:r>
            <a:r>
              <a:rPr lang="en-US" sz="3600" dirty="0" smtClean="0"/>
              <a:t>Reconciliation and Remittance Team Lead</a:t>
            </a:r>
          </a:p>
          <a:p>
            <a:pPr lvl="0">
              <a:buNone/>
            </a:pPr>
            <a:endParaRPr lang="en-US" sz="2600" dirty="0" smtClean="0"/>
          </a:p>
          <a:p>
            <a:pPr lvl="0">
              <a:buNone/>
            </a:pPr>
            <a:r>
              <a:rPr lang="en-US" sz="3600" b="1" dirty="0" smtClean="0"/>
              <a:t>Nancy Ruoff</a:t>
            </a:r>
          </a:p>
          <a:p>
            <a:pPr lvl="0">
              <a:buNone/>
            </a:pPr>
            <a:r>
              <a:rPr lang="en-US" sz="3600" dirty="0" smtClean="0"/>
              <a:t>	Payroll Services Manager</a:t>
            </a:r>
          </a:p>
          <a:p>
            <a:pPr lvl="0">
              <a:buNone/>
            </a:pPr>
            <a:endParaRPr lang="en-US" sz="2600" dirty="0" smtClean="0"/>
          </a:p>
          <a:p>
            <a:pPr lvl="0">
              <a:buNone/>
            </a:pPr>
            <a:r>
              <a:rPr lang="en-US" sz="3600" b="1" dirty="0" smtClean="0"/>
              <a:t>Earl Brynds</a:t>
            </a:r>
          </a:p>
          <a:p>
            <a:pPr lvl="0">
              <a:buNone/>
            </a:pPr>
            <a:r>
              <a:rPr lang="en-US" sz="3600" dirty="0" smtClean="0"/>
              <a:t>	Systems Team Lead</a:t>
            </a:r>
          </a:p>
          <a:p>
            <a:pPr lvl="0">
              <a:buNone/>
            </a:pPr>
            <a:endParaRPr lang="en-US" sz="2600" dirty="0" smtClean="0"/>
          </a:p>
          <a:p>
            <a:pPr lvl="0">
              <a:buNone/>
            </a:pPr>
            <a:r>
              <a:rPr lang="en-US" sz="3600" b="1" dirty="0" smtClean="0"/>
              <a:t>Sunni Zentner </a:t>
            </a:r>
          </a:p>
          <a:p>
            <a:pPr lvl="0">
              <a:buNone/>
            </a:pPr>
            <a:r>
              <a:rPr lang="en-US" sz="3600" dirty="0" smtClean="0"/>
              <a:t>	Processing Team Lead</a:t>
            </a:r>
          </a:p>
          <a:p>
            <a:pPr lvl="0">
              <a:buNone/>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9"/>
          <p:cNvSpPr>
            <a:spLocks noChangeArrowheads="1"/>
          </p:cNvSpPr>
          <p:nvPr/>
        </p:nvSpPr>
        <p:spPr bwMode="auto">
          <a:xfrm>
            <a:off x="3284538" y="3863975"/>
            <a:ext cx="254000" cy="274638"/>
          </a:xfrm>
          <a:prstGeom prst="rect">
            <a:avLst/>
          </a:prstGeom>
          <a:noFill/>
          <a:ln w="9525">
            <a:noFill/>
            <a:miter lim="800000"/>
            <a:headEnd/>
            <a:tailEnd/>
          </a:ln>
        </p:spPr>
        <p:txBody>
          <a:bodyPr wrap="none" lIns="92075" tIns="46038" rIns="92075" bIns="46038">
            <a:spAutoFit/>
          </a:bodyPr>
          <a:lstStyle/>
          <a:p>
            <a:pPr eaLnBrk="0" hangingPunct="0"/>
            <a:r>
              <a:rPr lang="en-US" sz="1200">
                <a:solidFill>
                  <a:srgbClr val="000000"/>
                </a:solidFill>
                <a:latin typeface="Arial Narrow" pitchFamily="34" charset="0"/>
              </a:rPr>
              <a:t>  </a:t>
            </a:r>
          </a:p>
        </p:txBody>
      </p:sp>
      <p:graphicFrame>
        <p:nvGraphicFramePr>
          <p:cNvPr id="75" name="Table 74"/>
          <p:cNvGraphicFramePr>
            <a:graphicFrameLocks noGrp="1"/>
          </p:cNvGraphicFramePr>
          <p:nvPr/>
        </p:nvGraphicFramePr>
        <p:xfrm>
          <a:off x="341313" y="1668463"/>
          <a:ext cx="8394699" cy="4546212"/>
        </p:xfrm>
        <a:graphic>
          <a:graphicData uri="http://schemas.openxmlformats.org/drawingml/2006/table">
            <a:tbl>
              <a:tblPr/>
              <a:tblGrid>
                <a:gridCol w="354374"/>
                <a:gridCol w="283317"/>
                <a:gridCol w="361473"/>
                <a:gridCol w="312625"/>
                <a:gridCol w="361473"/>
                <a:gridCol w="312625"/>
                <a:gridCol w="273548"/>
                <a:gridCol w="351703"/>
                <a:gridCol w="283317"/>
                <a:gridCol w="341933"/>
                <a:gridCol w="351703"/>
                <a:gridCol w="302854"/>
                <a:gridCol w="341933"/>
                <a:gridCol w="283317"/>
                <a:gridCol w="361473"/>
                <a:gridCol w="312625"/>
                <a:gridCol w="361473"/>
                <a:gridCol w="312625"/>
                <a:gridCol w="273548"/>
                <a:gridCol w="351703"/>
                <a:gridCol w="283317"/>
                <a:gridCol w="341933"/>
                <a:gridCol w="351703"/>
                <a:gridCol w="302854"/>
                <a:gridCol w="341933"/>
                <a:gridCol w="283317"/>
              </a:tblGrid>
              <a:tr h="348162">
                <a:tc gridSpan="26">
                  <a:txBody>
                    <a:bodyPr/>
                    <a:lstStyle/>
                    <a:p>
                      <a:pPr algn="ctr" fontAlgn="b"/>
                      <a:endParaRPr lang="en-US" sz="2400" b="1" i="0" u="none" strike="noStrike" dirty="0">
                        <a:solidFill>
                          <a:srgbClr val="000099"/>
                        </a:solidFill>
                        <a:latin typeface="Calibri"/>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6054">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800" b="0" i="0" u="none" strike="noStrike" dirty="0">
                        <a:solidFill>
                          <a:srgbClr val="000000"/>
                        </a:solidFill>
                        <a:latin typeface="Calibri"/>
                      </a:endParaRPr>
                    </a:p>
                  </a:txBody>
                  <a:tcPr marL="0" marR="0" marT="0" marB="0" anchor="b">
                    <a:lnL>
                      <a:noFill/>
                    </a:lnL>
                    <a:lnR>
                      <a:noFill/>
                    </a:lnR>
                    <a:lnT>
                      <a:noFill/>
                    </a:lnT>
                    <a:lnB>
                      <a:noFill/>
                    </a:lnB>
                  </a:tcPr>
                </a:tc>
              </a:tr>
              <a:tr h="215307">
                <a:tc>
                  <a:txBody>
                    <a:bodyPr/>
                    <a:lstStyle/>
                    <a:p>
                      <a:pPr algn="r" fontAlgn="b"/>
                      <a:r>
                        <a:rPr lang="en-US" sz="1300" b="1" i="0" u="none" strike="noStrike" dirty="0">
                          <a:solidFill>
                            <a:srgbClr val="000000"/>
                          </a:solidFill>
                          <a:latin typeface="Calibri"/>
                        </a:rPr>
                        <a:t>2011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1" i="0" u="none" strike="noStrike" dirty="0">
                          <a:solidFill>
                            <a:srgbClr val="000000"/>
                          </a:solidFill>
                          <a:latin typeface="Calibri"/>
                        </a:rPr>
                        <a:t>2012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300" b="1" i="0" u="none" strike="noStrike" dirty="0">
                          <a:solidFill>
                            <a:srgbClr val="000000"/>
                          </a:solidFill>
                          <a:latin typeface="Calibri"/>
                        </a:rPr>
                        <a:t>2013</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300" b="1" i="0" u="none" strike="noStrike" dirty="0">
                        <a:solidFill>
                          <a:srgbClr val="000000"/>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215307">
                <a:tc>
                  <a:txBody>
                    <a:bodyPr/>
                    <a:lstStyle/>
                    <a:p>
                      <a:pPr algn="ctr" fontAlgn="b"/>
                      <a:r>
                        <a:rPr lang="en-US" sz="1100" b="1" i="0" u="none" strike="noStrike" dirty="0">
                          <a:solidFill>
                            <a:srgbClr val="000000"/>
                          </a:solidFill>
                          <a:latin typeface="Calibri"/>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OCT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MAR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APR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MAY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JUN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AUG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SEP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OCT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NOV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DEC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JAN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FEB</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90664">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5307">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15307">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pSp>
        <p:nvGrpSpPr>
          <p:cNvPr id="2" name="Group 75"/>
          <p:cNvGrpSpPr>
            <a:grpSpLocks/>
          </p:cNvGrpSpPr>
          <p:nvPr/>
        </p:nvGrpSpPr>
        <p:grpSpPr bwMode="auto">
          <a:xfrm>
            <a:off x="246063" y="3030538"/>
            <a:ext cx="8489950" cy="3581400"/>
            <a:chOff x="94841" y="0"/>
            <a:chExt cx="7925209" cy="2552700"/>
          </a:xfrm>
        </p:grpSpPr>
        <p:sp>
          <p:nvSpPr>
            <p:cNvPr id="77" name="TextBox 8"/>
            <p:cNvSpPr txBox="1"/>
            <p:nvPr/>
          </p:nvSpPr>
          <p:spPr>
            <a:xfrm>
              <a:off x="7148692" y="488815"/>
              <a:ext cx="862467" cy="28401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en-US" dirty="0"/>
                <a:t>Convert to Production</a:t>
              </a:r>
            </a:p>
          </p:txBody>
        </p:sp>
        <p:grpSp>
          <p:nvGrpSpPr>
            <p:cNvPr id="3" name="Group 77"/>
            <p:cNvGrpSpPr>
              <a:grpSpLocks/>
            </p:cNvGrpSpPr>
            <p:nvPr/>
          </p:nvGrpSpPr>
          <p:grpSpPr bwMode="auto">
            <a:xfrm>
              <a:off x="94841" y="0"/>
              <a:ext cx="7925209" cy="2552700"/>
              <a:chOff x="94841" y="0"/>
              <a:chExt cx="7925209" cy="2552700"/>
            </a:xfrm>
          </p:grpSpPr>
          <p:sp>
            <p:nvSpPr>
              <p:cNvPr id="79" name="Pentagon 78"/>
              <p:cNvSpPr/>
              <p:nvPr/>
            </p:nvSpPr>
            <p:spPr>
              <a:xfrm>
                <a:off x="94841" y="0"/>
                <a:ext cx="1778282" cy="237618"/>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dirty="0">
                    <a:solidFill>
                      <a:schemeClr val="bg1"/>
                    </a:solidFill>
                  </a:rPr>
                  <a:t>Build</a:t>
                </a:r>
                <a:r>
                  <a:rPr lang="en-US" dirty="0">
                    <a:solidFill>
                      <a:schemeClr val="tx1"/>
                    </a:solidFill>
                  </a:rPr>
                  <a:t> </a:t>
                </a:r>
                <a:r>
                  <a:rPr lang="en-US" dirty="0">
                    <a:solidFill>
                      <a:schemeClr val="bg1"/>
                    </a:solidFill>
                  </a:rPr>
                  <a:t>Technical Platform</a:t>
                </a:r>
              </a:p>
            </p:txBody>
          </p:sp>
          <p:sp>
            <p:nvSpPr>
              <p:cNvPr id="80" name="Pentagon 79"/>
              <p:cNvSpPr/>
              <p:nvPr/>
            </p:nvSpPr>
            <p:spPr>
              <a:xfrm>
                <a:off x="1553032" y="371137"/>
                <a:ext cx="2074662" cy="238750"/>
              </a:xfrm>
              <a:prstGeom prst="homePlat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Configure</a:t>
                </a:r>
                <a:r>
                  <a:rPr lang="en-US" sz="1200" dirty="0">
                    <a:solidFill>
                      <a:schemeClr val="tx1"/>
                    </a:solidFill>
                  </a:rPr>
                  <a:t> </a:t>
                </a:r>
                <a:r>
                  <a:rPr lang="en-US" sz="1200" dirty="0">
                    <a:solidFill>
                      <a:schemeClr val="bg1"/>
                    </a:solidFill>
                  </a:rPr>
                  <a:t>Environments</a:t>
                </a:r>
              </a:p>
            </p:txBody>
          </p:sp>
          <p:sp>
            <p:nvSpPr>
              <p:cNvPr id="81" name="Pentagon 80"/>
              <p:cNvSpPr/>
              <p:nvPr/>
            </p:nvSpPr>
            <p:spPr>
              <a:xfrm>
                <a:off x="912851" y="1171119"/>
                <a:ext cx="748361" cy="23875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Fit/Gap</a:t>
                </a:r>
              </a:p>
            </p:txBody>
          </p:sp>
          <p:sp>
            <p:nvSpPr>
              <p:cNvPr id="82" name="Pentagon 81"/>
              <p:cNvSpPr/>
              <p:nvPr/>
            </p:nvSpPr>
            <p:spPr>
              <a:xfrm>
                <a:off x="1553032" y="761511"/>
                <a:ext cx="5607515" cy="238750"/>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Data Conversions to Environments (</a:t>
                </a:r>
                <a:r>
                  <a:rPr lang="en-US" sz="1200" dirty="0" smtClean="0">
                    <a:solidFill>
                      <a:schemeClr val="bg1"/>
                    </a:solidFill>
                  </a:rPr>
                  <a:t>Multiple </a:t>
                </a:r>
                <a:r>
                  <a:rPr lang="en-US" sz="1200" dirty="0">
                    <a:solidFill>
                      <a:schemeClr val="bg1"/>
                    </a:solidFill>
                  </a:rPr>
                  <a:t>Test Passes)</a:t>
                </a:r>
              </a:p>
            </p:txBody>
          </p:sp>
          <p:sp>
            <p:nvSpPr>
              <p:cNvPr id="83" name="Pentagon 82"/>
              <p:cNvSpPr/>
              <p:nvPr/>
            </p:nvSpPr>
            <p:spPr>
              <a:xfrm>
                <a:off x="1588598" y="1162067"/>
                <a:ext cx="2477739" cy="237618"/>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Design, Program, Unit Test</a:t>
                </a:r>
              </a:p>
            </p:txBody>
          </p:sp>
          <p:sp>
            <p:nvSpPr>
              <p:cNvPr id="84" name="Pentagon 83"/>
              <p:cNvSpPr/>
              <p:nvPr/>
            </p:nvSpPr>
            <p:spPr>
              <a:xfrm>
                <a:off x="7772573" y="761511"/>
                <a:ext cx="247477" cy="238750"/>
              </a:xfrm>
              <a:prstGeom prst="homePlat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dirty="0">
                  <a:solidFill>
                    <a:sysClr val="windowText" lastClr="000000"/>
                  </a:solidFill>
                </a:endParaRPr>
              </a:p>
            </p:txBody>
          </p:sp>
          <p:sp>
            <p:nvSpPr>
              <p:cNvPr id="85" name="Pentagon 84"/>
              <p:cNvSpPr/>
              <p:nvPr/>
            </p:nvSpPr>
            <p:spPr>
              <a:xfrm>
                <a:off x="201538" y="2315082"/>
                <a:ext cx="7818512" cy="237618"/>
              </a:xfrm>
              <a:prstGeom prst="homePlat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Change Management/Communications</a:t>
                </a:r>
              </a:p>
            </p:txBody>
          </p:sp>
          <p:sp>
            <p:nvSpPr>
              <p:cNvPr id="86" name="Pentagon 85"/>
              <p:cNvSpPr/>
              <p:nvPr/>
            </p:nvSpPr>
            <p:spPr>
              <a:xfrm>
                <a:off x="6472945" y="1524152"/>
                <a:ext cx="1287773" cy="237618"/>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Deployment Prep</a:t>
                </a:r>
              </a:p>
            </p:txBody>
          </p:sp>
          <p:sp>
            <p:nvSpPr>
              <p:cNvPr id="87" name="Pentagon 86"/>
              <p:cNvSpPr/>
              <p:nvPr/>
            </p:nvSpPr>
            <p:spPr>
              <a:xfrm>
                <a:off x="3838124" y="1543388"/>
                <a:ext cx="2542943" cy="237618"/>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Execute</a:t>
                </a:r>
                <a:r>
                  <a:rPr lang="en-US" sz="1200" dirty="0">
                    <a:solidFill>
                      <a:schemeClr val="tx1"/>
                    </a:solidFill>
                  </a:rPr>
                  <a:t> </a:t>
                </a:r>
                <a:r>
                  <a:rPr lang="en-US" sz="1200" dirty="0">
                    <a:solidFill>
                      <a:schemeClr val="bg1"/>
                    </a:solidFill>
                  </a:rPr>
                  <a:t>System Test</a:t>
                </a:r>
              </a:p>
            </p:txBody>
          </p:sp>
          <p:sp>
            <p:nvSpPr>
              <p:cNvPr id="88" name="Pentagon 87"/>
              <p:cNvSpPr/>
              <p:nvPr/>
            </p:nvSpPr>
            <p:spPr>
              <a:xfrm>
                <a:off x="2738553" y="1923577"/>
                <a:ext cx="5214812" cy="238750"/>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r>
                  <a:rPr lang="en-US" sz="1200" dirty="0">
                    <a:solidFill>
                      <a:schemeClr val="bg1"/>
                    </a:solidFill>
                  </a:rPr>
                  <a:t>Training Updates/End User Training</a:t>
                </a:r>
              </a:p>
            </p:txBody>
          </p:sp>
        </p:grpSp>
      </p:grpSp>
      <p:sp>
        <p:nvSpPr>
          <p:cNvPr id="28100" name="TextBox 17"/>
          <p:cNvSpPr txBox="1">
            <a:spLocks noChangeArrowheads="1"/>
          </p:cNvSpPr>
          <p:nvPr/>
        </p:nvSpPr>
        <p:spPr bwMode="auto">
          <a:xfrm>
            <a:off x="381000" y="457200"/>
            <a:ext cx="7288213" cy="1261884"/>
          </a:xfrm>
          <a:prstGeom prst="rect">
            <a:avLst/>
          </a:prstGeom>
          <a:noFill/>
          <a:ln w="9525">
            <a:noFill/>
            <a:miter lim="800000"/>
            <a:headEnd/>
            <a:tailEnd/>
          </a:ln>
        </p:spPr>
        <p:txBody>
          <a:bodyPr>
            <a:spAutoFit/>
          </a:bodyPr>
          <a:lstStyle/>
          <a:p>
            <a:pPr>
              <a:tabLst>
                <a:tab pos="3541713" algn="l"/>
                <a:tab pos="3598863" algn="l"/>
              </a:tabLst>
            </a:pPr>
            <a:r>
              <a:rPr lang="en-US" sz="4400" b="1" dirty="0" smtClean="0">
                <a:solidFill>
                  <a:srgbClr val="FFC000"/>
                </a:solidFill>
              </a:rPr>
              <a:t>SHARP </a:t>
            </a:r>
            <a:r>
              <a:rPr lang="en-US" sz="4400" b="1" dirty="0" err="1" smtClean="0">
                <a:solidFill>
                  <a:srgbClr val="FFC000"/>
                </a:solidFill>
              </a:rPr>
              <a:t>Upgrade</a:t>
            </a:r>
            <a:r>
              <a:rPr lang="en-US" sz="3200" b="1" dirty="0" err="1" smtClean="0">
                <a:solidFill>
                  <a:schemeClr val="bg1"/>
                </a:solidFill>
              </a:rPr>
              <a:t>eopleSoft</a:t>
            </a:r>
            <a:r>
              <a:rPr lang="en-US" sz="3200" b="1" dirty="0" smtClean="0">
                <a:solidFill>
                  <a:schemeClr val="bg1"/>
                </a:solidFill>
              </a:rPr>
              <a:t> </a:t>
            </a:r>
            <a:r>
              <a:rPr lang="en-US" sz="3200" b="1" dirty="0">
                <a:solidFill>
                  <a:schemeClr val="bg1"/>
                </a:solidFill>
              </a:rPr>
              <a:t>9.1 Upgrade Project Timeline</a:t>
            </a:r>
          </a:p>
        </p:txBody>
      </p:sp>
      <p:pic>
        <p:nvPicPr>
          <p:cNvPr id="18" name="Picture 17"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C000"/>
                </a:solidFill>
              </a:rPr>
              <a:t>SHARP Upgrade</a:t>
            </a:r>
            <a:endParaRPr lang="en-US" b="1" dirty="0"/>
          </a:p>
        </p:txBody>
      </p:sp>
      <p:sp>
        <p:nvSpPr>
          <p:cNvPr id="3" name="Content Placeholder 2"/>
          <p:cNvSpPr>
            <a:spLocks noGrp="1"/>
          </p:cNvSpPr>
          <p:nvPr>
            <p:ph idx="1"/>
          </p:nvPr>
        </p:nvSpPr>
        <p:spPr>
          <a:xfrm>
            <a:off x="457200" y="1447800"/>
            <a:ext cx="8229600" cy="5181600"/>
          </a:xfrm>
        </p:spPr>
        <p:txBody>
          <a:bodyPr>
            <a:normAutofit fontScale="92500" lnSpcReduction="20000"/>
          </a:bodyPr>
          <a:lstStyle/>
          <a:p>
            <a:pPr lvl="0">
              <a:buNone/>
            </a:pPr>
            <a:endParaRPr lang="en-US" sz="2400" dirty="0" smtClean="0"/>
          </a:p>
          <a:p>
            <a:pPr lvl="0">
              <a:buNone/>
            </a:pPr>
            <a:r>
              <a:rPr lang="en-US" sz="2800" u="sng" dirty="0" smtClean="0"/>
              <a:t>SHARP Upgrade</a:t>
            </a:r>
          </a:p>
          <a:p>
            <a:pPr lvl="0">
              <a:buNone/>
            </a:pPr>
            <a:r>
              <a:rPr lang="en-US" sz="2800" dirty="0" smtClean="0"/>
              <a:t>	Current Status:</a:t>
            </a:r>
          </a:p>
          <a:p>
            <a:pPr lvl="0">
              <a:buNone/>
            </a:pPr>
            <a:endParaRPr lang="en-US" sz="1600" i="1" dirty="0" smtClean="0"/>
          </a:p>
          <a:p>
            <a:pPr lvl="0">
              <a:buFont typeface="Courier New" pitchFamily="49" charset="0"/>
              <a:buChar char="o"/>
            </a:pPr>
            <a:r>
              <a:rPr lang="en-US" sz="2000" dirty="0" smtClean="0"/>
              <a:t>Working through the second of four scheduled system test cycles.  System test is scheduled to be completed by August 14, 2012</a:t>
            </a:r>
          </a:p>
          <a:p>
            <a:pPr>
              <a:buFont typeface="Courier New" pitchFamily="49" charset="0"/>
              <a:buChar char="o"/>
            </a:pPr>
            <a:r>
              <a:rPr lang="en-US" sz="2000" dirty="0" smtClean="0"/>
              <a:t>Computer Based Training (CBT) materials are being updated to include 9.1 screen shots/navigation.  Agencies will be notified when the CBT materials are ready to be used for training</a:t>
            </a:r>
            <a:endParaRPr lang="en-US" sz="2000" b="1" dirty="0" smtClean="0"/>
          </a:p>
          <a:p>
            <a:pPr lvl="0">
              <a:buFont typeface="Courier New" pitchFamily="49" charset="0"/>
              <a:buChar char="o"/>
            </a:pPr>
            <a:r>
              <a:rPr lang="en-US" sz="2000" dirty="0" smtClean="0"/>
              <a:t>Researching and testing the ability to process non-pay affecting transactions (e.g. changing REG to VAC) in payroll without using the current  payroll adjustment process</a:t>
            </a:r>
          </a:p>
          <a:p>
            <a:pPr>
              <a:buFont typeface="Courier New" pitchFamily="49" charset="0"/>
              <a:buChar char="o"/>
            </a:pPr>
            <a:r>
              <a:rPr lang="en-US" sz="2000" dirty="0" smtClean="0"/>
              <a:t>Agencies should be managing their task list downloaded from the SHARP website at </a:t>
            </a:r>
            <a:r>
              <a:rPr lang="en-US" sz="2000" u="sng" dirty="0" smtClean="0">
                <a:solidFill>
                  <a:srgbClr val="000099"/>
                </a:solidFill>
                <a:cs typeface="Times New Roman"/>
                <a:hlinkClick r:id="rId2"/>
              </a:rPr>
              <a:t>http://www.da.ks.gov/sharp</a:t>
            </a:r>
            <a:r>
              <a:rPr lang="en-US" sz="2000" u="sng" dirty="0" smtClean="0">
                <a:solidFill>
                  <a:srgbClr val="000099"/>
                </a:solidFill>
                <a:cs typeface="Times New Roman"/>
              </a:rPr>
              <a:t>.</a:t>
            </a:r>
            <a:r>
              <a:rPr lang="en-US" sz="2000" dirty="0" smtClean="0">
                <a:solidFill>
                  <a:srgbClr val="000099"/>
                </a:solidFill>
                <a:cs typeface="Times New Roman"/>
              </a:rPr>
              <a:t>   </a:t>
            </a:r>
            <a:r>
              <a:rPr lang="en-US" sz="2000" dirty="0" smtClean="0">
                <a:cs typeface="Times New Roman"/>
              </a:rPr>
              <a:t>The Agency task list is a </a:t>
            </a:r>
            <a:r>
              <a:rPr lang="en-US" sz="2000" dirty="0" smtClean="0">
                <a:cs typeface="Arial" charset="0"/>
              </a:rPr>
              <a:t>detailed list of </a:t>
            </a:r>
            <a:r>
              <a:rPr lang="en-GB" sz="2000" dirty="0" smtClean="0">
                <a:cs typeface="Arial" charset="0"/>
              </a:rPr>
              <a:t>transition and deployment related activities for agencies to complete during the months leading up to, during, and beyond go-live that you are responsible to complete</a:t>
            </a:r>
            <a:r>
              <a:rPr lang="en-US" sz="2000" dirty="0" smtClean="0"/>
              <a:t>.   Please monitor, plan ahead and ensure tasks are completed by the end dates as noted on the task list</a:t>
            </a:r>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solidFill>
                  <a:srgbClr val="FFC000"/>
                </a:solidFill>
              </a:rPr>
              <a:t>SHARP Upgrade</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2400" dirty="0" smtClean="0"/>
          </a:p>
          <a:p>
            <a:pPr lvl="0">
              <a:buNone/>
            </a:pPr>
            <a:r>
              <a:rPr lang="en-US" sz="2800" u="sng" dirty="0" smtClean="0"/>
              <a:t>SHARP Upgrade</a:t>
            </a:r>
          </a:p>
          <a:p>
            <a:pPr lvl="0">
              <a:buNone/>
            </a:pPr>
            <a:r>
              <a:rPr lang="en-US" sz="2800" dirty="0" smtClean="0"/>
              <a:t>	Upcoming Events:</a:t>
            </a:r>
          </a:p>
          <a:p>
            <a:pPr lvl="0">
              <a:buNone/>
            </a:pPr>
            <a:endParaRPr lang="en-US" sz="1600" i="1" dirty="0" smtClean="0"/>
          </a:p>
          <a:p>
            <a:pPr lvl="0">
              <a:buFont typeface="Courier New" pitchFamily="49" charset="0"/>
              <a:buChar char="o"/>
            </a:pPr>
            <a:r>
              <a:rPr lang="en-US" sz="2000" dirty="0" smtClean="0"/>
              <a:t>Mock conversions will be processed by technical and functional staff from June 4, 2012 to October 22, 2012</a:t>
            </a:r>
          </a:p>
          <a:p>
            <a:pPr lvl="0">
              <a:buFont typeface="Courier New" pitchFamily="49" charset="0"/>
              <a:buChar char="o"/>
            </a:pPr>
            <a:r>
              <a:rPr lang="en-US" sz="2000" dirty="0" smtClean="0"/>
              <a:t>Operational Readiness Testing (ORT) will be conducted by central staff from November 27, 2012 to January 1, 2013 using new agency submitted task files</a:t>
            </a:r>
          </a:p>
          <a:p>
            <a:pPr>
              <a:buFont typeface="Courier New" pitchFamily="49" charset="0"/>
              <a:buChar char="o"/>
            </a:pPr>
            <a:r>
              <a:rPr lang="en-US" sz="2000" dirty="0" smtClean="0"/>
              <a:t>The next Time and Labor informational meeting will be held Tuesday, September 18, 2012.  Further details regarding this meeting will be sent to agencies as the date approaches</a:t>
            </a:r>
          </a:p>
          <a:p>
            <a:pPr lvl="0">
              <a:buFont typeface="Courier New" pitchFamily="49" charset="0"/>
              <a:buChar char="o"/>
            </a:pPr>
            <a:r>
              <a:rPr lang="en-US" sz="2000" dirty="0" smtClean="0"/>
              <a:t>Current go-live proposed schedule is for the 8.9 to 9.1 conversion to occur in </a:t>
            </a:r>
            <a:r>
              <a:rPr lang="en-US" sz="2000" smtClean="0"/>
              <a:t>early February, 2013</a:t>
            </a:r>
            <a:endParaRPr lang="en-US" sz="2000" dirty="0" smtClean="0"/>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6000" dirty="0" smtClean="0">
                <a:solidFill>
                  <a:srgbClr val="FFC000"/>
                </a:solidFill>
              </a:rPr>
              <a:t>Payroll Calculation Tool</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1"/>
                </a:solidFill>
                <a:effectLst/>
                <a:uLnTx/>
                <a:uFillTx/>
                <a:latin typeface="+mn-lt"/>
                <a:ea typeface="+mn-ea"/>
                <a:cs typeface="+mn-cs"/>
              </a:rPr>
              <a:t>A payroll calculation</a:t>
            </a:r>
            <a:r>
              <a:rPr kumimoji="0" lang="en-US" sz="3000" b="1" i="0" u="none" strike="noStrike" kern="1200" cap="none" spc="0" normalizeH="0" noProof="0" dirty="0" smtClean="0">
                <a:ln>
                  <a:noFill/>
                </a:ln>
                <a:solidFill>
                  <a:schemeClr val="tx1"/>
                </a:solidFill>
                <a:effectLst/>
                <a:uLnTx/>
                <a:uFillTx/>
                <a:latin typeface="+mn-lt"/>
                <a:ea typeface="+mn-ea"/>
                <a:cs typeface="+mn-cs"/>
              </a:rPr>
              <a:t> tool was developed to assist employees and agencies with paycheck modeling outside of SHARP.</a:t>
            </a:r>
            <a:endParaRPr kumimoji="0" lang="en-US" sz="3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 typeface="Arial" pitchFamily="34" charset="0"/>
              <a:buChar char="•"/>
            </a:pPr>
            <a:r>
              <a:rPr lang="en-US" sz="2400" dirty="0" smtClean="0"/>
              <a:t>Employees can easily use the tool to calculate what their paycheck amounts would be using different tax and benefit options.   This allows employees to make the best use of their dollars earned.</a:t>
            </a:r>
          </a:p>
          <a:p>
            <a:pPr marL="342900" indent="-342900">
              <a:spcBef>
                <a:spcPct val="20000"/>
              </a:spcBef>
              <a:buFont typeface="Arial" pitchFamily="34" charset="0"/>
              <a:buChar char="•"/>
            </a:pPr>
            <a:endParaRPr lang="en-US" sz="2400" dirty="0" smtClean="0"/>
          </a:p>
          <a:p>
            <a:pPr marL="342900" indent="-342900">
              <a:spcBef>
                <a:spcPct val="20000"/>
              </a:spcBef>
              <a:buFont typeface="Arial" pitchFamily="34" charset="0"/>
              <a:buChar char="•"/>
            </a:pPr>
            <a:r>
              <a:rPr lang="en-US" sz="2400" dirty="0" smtClean="0"/>
              <a:t>We strongly encourage agency staff to refer retiring and terminating employees to the tool when trying to determine what tax and benefit options the employee use for their final paycheck.  </a:t>
            </a:r>
          </a:p>
          <a:p>
            <a:pPr marL="342900" indent="-342900">
              <a:spcBef>
                <a:spcPct val="20000"/>
              </a:spcBef>
              <a:buFont typeface="Arial" pitchFamily="34" charset="0"/>
              <a:buChar char="•"/>
            </a:pPr>
            <a:endParaRPr lang="en-US" sz="2400" dirty="0" smtClean="0"/>
          </a:p>
          <a:p>
            <a:pPr marL="342900" indent="-342900">
              <a:spcBef>
                <a:spcPct val="20000"/>
              </a:spcBef>
              <a:buFont typeface="Arial" pitchFamily="34" charset="0"/>
              <a:buChar char="•"/>
            </a:pPr>
            <a:r>
              <a:rPr lang="en-US" sz="2400" dirty="0" smtClean="0"/>
              <a:t>The tool can be accessed through </a:t>
            </a:r>
            <a:r>
              <a:rPr lang="en-US" sz="2400" u="sng" dirty="0" smtClean="0">
                <a:hlinkClick r:id="rId3"/>
              </a:rPr>
              <a:t>http://www.kansas.gov/employee/</a:t>
            </a:r>
            <a:r>
              <a:rPr lang="en-US" sz="2400" dirty="0" smtClean="0"/>
              <a:t>.</a:t>
            </a:r>
          </a:p>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609600" y="1600200"/>
            <a:ext cx="7924800" cy="4814169"/>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2400" dirty="0" smtClean="0"/>
              <a:t>The tool contains three tabs:</a:t>
            </a:r>
          </a:p>
          <a:p>
            <a:pPr marL="800100" lvl="1" indent="-342900">
              <a:spcBef>
                <a:spcPct val="20000"/>
              </a:spcBef>
              <a:buFont typeface="Calibri" pitchFamily="34" charset="0"/>
              <a:buChar char="–"/>
            </a:pPr>
            <a:endParaRPr lang="en-US" sz="2400" dirty="0" smtClean="0"/>
          </a:p>
          <a:p>
            <a:pPr marL="800100" lvl="1" indent="-342900">
              <a:spcBef>
                <a:spcPct val="20000"/>
              </a:spcBef>
              <a:buFont typeface="Calibri" pitchFamily="34" charset="0"/>
              <a:buChar char="–"/>
            </a:pPr>
            <a:r>
              <a:rPr lang="en-US" sz="2400" dirty="0" smtClean="0"/>
              <a:t>Information – provides basic information about use.</a:t>
            </a:r>
          </a:p>
          <a:p>
            <a:pPr marL="800100" lvl="1" indent="-342900">
              <a:spcBef>
                <a:spcPct val="20000"/>
              </a:spcBef>
              <a:buFont typeface="Calibri" pitchFamily="34" charset="0"/>
              <a:buChar char="–"/>
            </a:pPr>
            <a:endParaRPr lang="en-US" sz="2400" dirty="0" smtClean="0"/>
          </a:p>
          <a:p>
            <a:pPr marL="800100" lvl="1" indent="-342900">
              <a:spcBef>
                <a:spcPct val="20000"/>
              </a:spcBef>
              <a:buFont typeface="Calibri" pitchFamily="34" charset="0"/>
              <a:buChar char="–"/>
            </a:pPr>
            <a:r>
              <a:rPr lang="en-US" sz="2400" dirty="0" smtClean="0"/>
              <a:t>Data Entry – where the user enters all information necessary for the calculation.  It is helpful to have a paycheck stub/screen print  for reference.</a:t>
            </a:r>
          </a:p>
          <a:p>
            <a:pPr marL="800100" lvl="1" indent="-342900">
              <a:spcBef>
                <a:spcPct val="20000"/>
              </a:spcBef>
              <a:buFont typeface="Calibri" pitchFamily="34" charset="0"/>
              <a:buChar char="–"/>
            </a:pPr>
            <a:endParaRPr lang="en-US" sz="2400" dirty="0" smtClean="0"/>
          </a:p>
          <a:p>
            <a:pPr marL="800100" lvl="1" indent="-342900">
              <a:spcBef>
                <a:spcPct val="20000"/>
              </a:spcBef>
              <a:buFont typeface="Calibri" pitchFamily="34" charset="0"/>
              <a:buChar char="–"/>
            </a:pPr>
            <a:r>
              <a:rPr lang="en-US" sz="2400" dirty="0" smtClean="0"/>
              <a:t>Estimated Payroll Calculation – shows the result.</a:t>
            </a:r>
          </a:p>
          <a:p>
            <a:pPr marL="342900" indent="-342900">
              <a:spcBef>
                <a:spcPct val="20000"/>
              </a:spcBef>
              <a:buFont typeface="Arial" pitchFamily="34" charset="0"/>
              <a:buChar char="•"/>
            </a:pPr>
            <a:endParaRPr lang="en-US" sz="2400" dirty="0" smtClean="0"/>
          </a:p>
          <a:p>
            <a:pPr marL="342900" indent="-342900">
              <a:spcBef>
                <a:spcPct val="20000"/>
              </a:spcBef>
              <a:buFont typeface="Arial" pitchFamily="34" charset="0"/>
              <a:buChar char="•"/>
            </a:pPr>
            <a:endParaRPr lang="en-US" sz="2400" dirty="0" smtClean="0"/>
          </a:p>
          <a:p>
            <a:pPr marL="342900" lvl="0" indent="-342900">
              <a:spcBef>
                <a:spcPct val="20000"/>
              </a:spcBef>
              <a:buFont typeface="Arial" pitchFamily="34" charset="0"/>
              <a:buChar char="•"/>
            </a:pPr>
            <a:r>
              <a:rPr lang="en-US" sz="2400" dirty="0" smtClean="0"/>
              <a:t>The user can easily navigate between the Data Entry and Estimated Payroll Calculation tabs to change the data entered and view the new calculation.</a:t>
            </a:r>
          </a:p>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685800" y="1447800"/>
            <a:ext cx="7620000" cy="51054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304800" y="1371600"/>
            <a:ext cx="8458200" cy="51054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p:cNvPicPr>
            <a:picLocks noChangeAspect="1" noChangeArrowheads="1"/>
          </p:cNvPicPr>
          <p:nvPr/>
        </p:nvPicPr>
        <p:blipFill>
          <a:blip r:embed="rId3" cstate="print"/>
          <a:srcRect/>
          <a:stretch>
            <a:fillRect/>
          </a:stretch>
        </p:blipFill>
        <p:spPr bwMode="auto">
          <a:xfrm>
            <a:off x="533400" y="1447800"/>
            <a:ext cx="7991475" cy="50292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4800" dirty="0" smtClean="0">
                <a:solidFill>
                  <a:srgbClr val="FFC000"/>
                </a:solidFill>
              </a:rPr>
              <a:t>Department of Administration</a:t>
            </a:r>
          </a:p>
          <a:p>
            <a:pPr lvl="0" algn="ctr">
              <a:buNone/>
            </a:pPr>
            <a:r>
              <a:rPr lang="en-US" sz="5400" dirty="0" smtClean="0">
                <a:solidFill>
                  <a:srgbClr val="FFC000"/>
                </a:solidFill>
              </a:rPr>
              <a:t>Reorganization and Contacts</a:t>
            </a: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Payroll Calculation Tool</a:t>
            </a:r>
            <a:endParaRPr lang="en-US" dirty="0"/>
          </a:p>
        </p:txBody>
      </p:sp>
      <p:sp>
        <p:nvSpPr>
          <p:cNvPr id="3" name="Content Placeholder 2"/>
          <p:cNvSpPr>
            <a:spLocks noGrp="1"/>
          </p:cNvSpPr>
          <p:nvPr>
            <p:ph idx="1"/>
          </p:nvPr>
        </p:nvSpPr>
        <p:spPr/>
        <p:txBody>
          <a:bodyPr>
            <a:normAutofit fontScale="85000" lnSpcReduction="20000"/>
          </a:bodyPr>
          <a:lstStyle/>
          <a:p>
            <a:pPr lvl="0">
              <a:buNone/>
            </a:pPr>
            <a:r>
              <a:rPr lang="en-US" dirty="0" smtClean="0"/>
              <a:t>Example 1</a:t>
            </a:r>
          </a:p>
          <a:p>
            <a:pPr lvl="0">
              <a:buNone/>
            </a:pPr>
            <a:r>
              <a:rPr lang="en-US" dirty="0" smtClean="0"/>
              <a:t>Here is the calculation for an employee with the following attributes:</a:t>
            </a:r>
          </a:p>
          <a:p>
            <a:pPr lvl="0"/>
            <a:r>
              <a:rPr lang="en-US" dirty="0" smtClean="0"/>
              <a:t>Bi-weekly pay = $2,000</a:t>
            </a:r>
          </a:p>
          <a:p>
            <a:pPr lvl="0"/>
            <a:r>
              <a:rPr lang="en-US" dirty="0" smtClean="0"/>
              <a:t>Tax Status 	Federal = Married, 3 Allowances, 			State = Joint, 1 Allowance</a:t>
            </a:r>
          </a:p>
          <a:p>
            <a:pPr lvl="0"/>
            <a:r>
              <a:rPr lang="en-US" dirty="0" smtClean="0"/>
              <a:t>Deferred Comp = 2%</a:t>
            </a:r>
          </a:p>
          <a:p>
            <a:pPr lvl="0"/>
            <a:r>
              <a:rPr lang="en-US" dirty="0" smtClean="0"/>
              <a:t>KPERS = 4%</a:t>
            </a:r>
          </a:p>
          <a:p>
            <a:pPr lvl="0"/>
            <a:r>
              <a:rPr lang="en-US" dirty="0" smtClean="0"/>
              <a:t>Date of Birth = January 1, 1972 (Used in the taxable group life computation)</a:t>
            </a:r>
          </a:p>
          <a:p>
            <a:pPr lvl="0"/>
            <a:r>
              <a:rPr lang="en-US" dirty="0" smtClean="0"/>
              <a:t>No health insurance</a:t>
            </a:r>
          </a:p>
          <a:p>
            <a:pPr lvl="0">
              <a:buNone/>
            </a:pPr>
            <a:endParaRPr lang="en-US" dirty="0" smtClean="0"/>
          </a:p>
          <a:p>
            <a:pPr lvl="0"/>
            <a:endParaRPr lang="en-US" dirty="0" smtClean="0"/>
          </a:p>
          <a:p>
            <a:pPr lvl="0"/>
            <a:endParaRPr lang="en-US" dirty="0" smtClean="0"/>
          </a:p>
          <a:p>
            <a:endParaRPr lang="en-US" dirty="0" smtClean="0"/>
          </a:p>
          <a:p>
            <a:pPr lvl="0"/>
            <a:endParaRPr lang="en-US" dirty="0" smtClean="0"/>
          </a:p>
          <a:p>
            <a:pPr lvl="0"/>
            <a:endParaRPr lang="en-US"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497558" y="1447800"/>
            <a:ext cx="8117804" cy="48768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Payroll Calculation Tool</a:t>
            </a:r>
            <a:endParaRPr lang="en-US" dirty="0"/>
          </a:p>
        </p:txBody>
      </p:sp>
      <p:sp>
        <p:nvSpPr>
          <p:cNvPr id="3" name="Content Placeholder 2"/>
          <p:cNvSpPr>
            <a:spLocks noGrp="1"/>
          </p:cNvSpPr>
          <p:nvPr>
            <p:ph idx="1"/>
          </p:nvPr>
        </p:nvSpPr>
        <p:spPr/>
        <p:txBody>
          <a:bodyPr>
            <a:normAutofit/>
          </a:bodyPr>
          <a:lstStyle/>
          <a:p>
            <a:pPr lvl="0">
              <a:buNone/>
            </a:pPr>
            <a:r>
              <a:rPr lang="en-US" dirty="0" smtClean="0"/>
              <a:t>Example 2</a:t>
            </a:r>
          </a:p>
          <a:p>
            <a:pPr lvl="0">
              <a:buNone/>
            </a:pPr>
            <a:r>
              <a:rPr lang="en-US" dirty="0" smtClean="0"/>
              <a:t>Now, the same employee wants to see the following changes:</a:t>
            </a:r>
          </a:p>
          <a:p>
            <a:pPr lvl="0"/>
            <a:r>
              <a:rPr lang="en-US" dirty="0" smtClean="0"/>
              <a:t>Longevity Pay  = $600</a:t>
            </a:r>
          </a:p>
          <a:p>
            <a:pPr lvl="0"/>
            <a:r>
              <a:rPr lang="en-US" dirty="0" smtClean="0"/>
              <a:t>Deferred Comp = $500</a:t>
            </a:r>
          </a:p>
          <a:p>
            <a:pPr lvl="0"/>
            <a:r>
              <a:rPr lang="en-US" dirty="0" smtClean="0"/>
              <a:t>Tax Status 	Federal = Single, 4 Allowances 			State = Single, 1 Allowance</a:t>
            </a:r>
          </a:p>
          <a:p>
            <a:pPr lvl="0">
              <a:buNone/>
            </a:pPr>
            <a:endParaRPr lang="en-US" dirty="0" smtClean="0"/>
          </a:p>
          <a:p>
            <a:pPr lvl="0"/>
            <a:endParaRPr lang="en-US" dirty="0" smtClean="0"/>
          </a:p>
          <a:p>
            <a:pPr lvl="0"/>
            <a:endParaRPr lang="en-US" dirty="0" smtClean="0"/>
          </a:p>
          <a:p>
            <a:endParaRPr lang="en-US" dirty="0" smtClean="0"/>
          </a:p>
          <a:p>
            <a:pPr lvl="0"/>
            <a:endParaRPr lang="en-US" dirty="0" smtClean="0"/>
          </a:p>
          <a:p>
            <a:pPr lvl="0"/>
            <a:endParaRPr lang="en-US"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p:cNvPicPr>
            <a:picLocks noChangeAspect="1" noChangeArrowheads="1"/>
          </p:cNvPicPr>
          <p:nvPr/>
        </p:nvPicPr>
        <p:blipFill>
          <a:blip r:embed="rId3" cstate="print"/>
          <a:srcRect/>
          <a:stretch>
            <a:fillRect/>
          </a:stretch>
        </p:blipFill>
        <p:spPr bwMode="auto">
          <a:xfrm>
            <a:off x="533400" y="1447800"/>
            <a:ext cx="8005762" cy="4953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Payroll Calculation Tool</a:t>
            </a:r>
            <a:endParaRPr lang="en-US" dirty="0"/>
          </a:p>
        </p:txBody>
      </p:sp>
      <p:sp>
        <p:nvSpPr>
          <p:cNvPr id="3" name="Content Placeholder 2"/>
          <p:cNvSpPr>
            <a:spLocks noGrp="1"/>
          </p:cNvSpPr>
          <p:nvPr>
            <p:ph idx="1"/>
          </p:nvPr>
        </p:nvSpPr>
        <p:spPr/>
        <p:txBody>
          <a:bodyPr>
            <a:normAutofit/>
          </a:bodyPr>
          <a:lstStyle/>
          <a:p>
            <a:pPr lvl="0">
              <a:buNone/>
            </a:pPr>
            <a:r>
              <a:rPr lang="en-US" dirty="0" smtClean="0"/>
              <a:t>Example 3</a:t>
            </a:r>
          </a:p>
          <a:p>
            <a:pPr lvl="0">
              <a:buNone/>
            </a:pPr>
            <a:r>
              <a:rPr lang="en-US" dirty="0" smtClean="0"/>
              <a:t>Now, the same employee will be resigning and wants to see the following changes:</a:t>
            </a:r>
          </a:p>
          <a:p>
            <a:pPr lvl="0"/>
            <a:r>
              <a:rPr lang="en-US" dirty="0" smtClean="0"/>
              <a:t>Leave Payout = $6,000</a:t>
            </a:r>
          </a:p>
          <a:p>
            <a:pPr lvl="0"/>
            <a:r>
              <a:rPr lang="en-US" dirty="0" smtClean="0"/>
              <a:t>Deferred Comp = $3,000</a:t>
            </a:r>
          </a:p>
          <a:p>
            <a:pPr lvl="0"/>
            <a:r>
              <a:rPr lang="en-US" dirty="0" smtClean="0"/>
              <a:t>Tax Status 	Federal = Single, 15 Allowances			State = Single, 10 Allowances</a:t>
            </a:r>
          </a:p>
          <a:p>
            <a:pPr lvl="0">
              <a:buNone/>
            </a:pPr>
            <a:endParaRPr lang="en-US" dirty="0" smtClean="0"/>
          </a:p>
          <a:p>
            <a:pPr lvl="0"/>
            <a:endParaRPr lang="en-US" dirty="0" smtClean="0"/>
          </a:p>
          <a:p>
            <a:pPr lvl="0"/>
            <a:endParaRPr lang="en-US" dirty="0" smtClean="0"/>
          </a:p>
          <a:p>
            <a:endParaRPr lang="en-US" dirty="0" smtClean="0"/>
          </a:p>
          <a:p>
            <a:pPr lvl="0"/>
            <a:endParaRPr lang="en-US" dirty="0" smtClean="0"/>
          </a:p>
          <a:p>
            <a:pPr lvl="0"/>
            <a:endParaRPr lang="en-US"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3" cstate="print"/>
          <a:srcRect/>
          <a:stretch>
            <a:fillRect/>
          </a:stretch>
        </p:blipFill>
        <p:spPr bwMode="auto">
          <a:xfrm>
            <a:off x="533400" y="1447800"/>
            <a:ext cx="8015287" cy="50292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Calculation Tool</a:t>
            </a:r>
            <a:endParaRPr lang="en-US" b="1" dirty="0"/>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7" name="Content Placeholder 4"/>
          <p:cNvSpPr txBox="1">
            <a:spLocks/>
          </p:cNvSpPr>
          <p:nvPr/>
        </p:nvSpPr>
        <p:spPr>
          <a:xfrm>
            <a:off x="152400" y="1600200"/>
            <a:ext cx="8763000" cy="4953000"/>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4"/>
          <p:cNvSpPr txBox="1">
            <a:spLocks/>
          </p:cNvSpPr>
          <p:nvPr/>
        </p:nvSpPr>
        <p:spPr>
          <a:xfrm>
            <a:off x="304800" y="1752600"/>
            <a:ext cx="87630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2400" dirty="0" smtClean="0"/>
              <a:t>Questions regarding the Payroll Calculation tool can be directed to </a:t>
            </a:r>
            <a:r>
              <a:rPr lang="en-US" sz="2400" dirty="0" smtClean="0">
                <a:hlinkClick r:id="rId3"/>
              </a:rPr>
              <a:t>Sunni.Zentner@da.ks.gov</a:t>
            </a:r>
            <a:r>
              <a:rPr lang="en-US" sz="2400" dirty="0" smtClean="0"/>
              <a:t>.</a:t>
            </a:r>
          </a:p>
          <a:p>
            <a:pPr marL="800100" lvl="1" indent="-342900">
              <a:spcBef>
                <a:spcPct val="20000"/>
              </a:spcBef>
              <a:buFont typeface="Calibri" pitchFamily="34" charset="0"/>
              <a:buChar char="–"/>
            </a:pPr>
            <a:endParaRPr lang="en-US" sz="2400" dirty="0" smtClean="0"/>
          </a:p>
          <a:p>
            <a:pPr marL="342900" indent="-342900">
              <a:spcBef>
                <a:spcPct val="20000"/>
              </a:spcBef>
              <a:buFont typeface="Arial" pitchFamily="34" charset="0"/>
              <a:buChar char="•"/>
            </a:pPr>
            <a:endParaRPr lang="en-US" sz="2400" dirty="0" smtClean="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1800" b="1" u="sng"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lgn="ctr">
              <a:buNone/>
            </a:pPr>
            <a:r>
              <a:rPr lang="en-US" sz="7000" b="1" dirty="0" smtClean="0">
                <a:solidFill>
                  <a:srgbClr val="FFC000"/>
                </a:solidFill>
              </a:rPr>
              <a:t>KPAYGL5C Report</a:t>
            </a:r>
          </a:p>
          <a:p>
            <a:pPr lvl="0">
              <a:buNone/>
            </a:pPr>
            <a:endParaRPr lang="en-US" sz="2400" dirty="0" smtClean="0"/>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Background</a:t>
            </a:r>
            <a:endParaRPr lang="en-US" dirty="0"/>
          </a:p>
        </p:txBody>
      </p:sp>
      <p:sp>
        <p:nvSpPr>
          <p:cNvPr id="3" name="Content Placeholder 2"/>
          <p:cNvSpPr>
            <a:spLocks noGrp="1"/>
          </p:cNvSpPr>
          <p:nvPr>
            <p:ph idx="1"/>
          </p:nvPr>
        </p:nvSpPr>
        <p:spPr>
          <a:xfrm>
            <a:off x="457200" y="1447800"/>
            <a:ext cx="8229600" cy="4876800"/>
          </a:xfrm>
        </p:spPr>
        <p:txBody>
          <a:bodyPr>
            <a:normAutofit/>
          </a:bodyPr>
          <a:lstStyle/>
          <a:p>
            <a:pPr lvl="0">
              <a:buFont typeface="Calibri" pitchFamily="34" charset="0"/>
              <a:buChar char="–"/>
            </a:pPr>
            <a:endParaRPr lang="en-US" sz="2400" dirty="0" smtClean="0"/>
          </a:p>
          <a:p>
            <a:pPr lvl="0">
              <a:buFont typeface="Calibri" pitchFamily="34" charset="0"/>
              <a:buChar char="–"/>
            </a:pPr>
            <a:r>
              <a:rPr lang="en-US" sz="2400" dirty="0" smtClean="0"/>
              <a:t>The SHARP KPAYGL5C is a data file that has existed since 1996, when SHARP was first implemented.   Until now, only specific agencies have been receiving this file. </a:t>
            </a:r>
          </a:p>
          <a:p>
            <a:pPr lvl="0">
              <a:buFont typeface="Calibri" pitchFamily="34" charset="0"/>
              <a:buChar char="–"/>
            </a:pPr>
            <a:endParaRPr lang="en-US" sz="2400" dirty="0" smtClean="0"/>
          </a:p>
          <a:p>
            <a:pPr lvl="0">
              <a:buFont typeface="Calibri" pitchFamily="34" charset="0"/>
              <a:buChar char="–"/>
            </a:pPr>
            <a:r>
              <a:rPr lang="en-US" sz="2400" dirty="0" smtClean="0"/>
              <a:t>The purpose of this file is to provide agencies with all their payroll charges in a format that can be imported in Excel, Access, or other spreadsheet software.</a:t>
            </a:r>
          </a:p>
          <a:p>
            <a:pPr lvl="0">
              <a:buFont typeface="Calibri" pitchFamily="34" charset="0"/>
              <a:buChar char="–"/>
            </a:pPr>
            <a:endParaRPr lang="en-US" sz="2400" dirty="0" smtClean="0"/>
          </a:p>
          <a:p>
            <a:pPr lvl="0">
              <a:buFont typeface="Calibri" pitchFamily="34" charset="0"/>
              <a:buChar char="–"/>
            </a:pPr>
            <a:r>
              <a:rPr lang="en-US" sz="2400" dirty="0" smtClean="0"/>
              <a:t>The layout changed significantly in July, 2010 at the time of the SMART implementation.</a:t>
            </a:r>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Overview</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85000" lnSpcReduction="20000"/>
          </a:bodyPr>
          <a:lstStyle/>
          <a:p>
            <a:pPr>
              <a:buFont typeface="Calibri" pitchFamily="34" charset="0"/>
              <a:buChar char="–"/>
            </a:pPr>
            <a:endParaRPr lang="en-US" sz="1700" dirty="0" smtClean="0"/>
          </a:p>
          <a:p>
            <a:pPr>
              <a:buFont typeface="Calibri" pitchFamily="34" charset="0"/>
              <a:buChar char="–"/>
            </a:pPr>
            <a:r>
              <a:rPr lang="en-US" dirty="0" smtClean="0"/>
              <a:t>KPAYGL5C is distributed to agencies through Core FTP Pro, similar to other payroll and HR files.</a:t>
            </a:r>
          </a:p>
          <a:p>
            <a:pPr>
              <a:buFont typeface="Calibri" pitchFamily="34" charset="0"/>
              <a:buChar char="–"/>
            </a:pPr>
            <a:endParaRPr lang="en-US" sz="2200" dirty="0" smtClean="0"/>
          </a:p>
          <a:p>
            <a:pPr>
              <a:buFont typeface="Calibri" pitchFamily="34" charset="0"/>
              <a:buChar char="–"/>
            </a:pPr>
            <a:r>
              <a:rPr lang="en-US" dirty="0" smtClean="0"/>
              <a:t>The file is retained in Core FTP Pro for 30 days.   </a:t>
            </a:r>
          </a:p>
          <a:p>
            <a:pPr>
              <a:buFont typeface="Calibri" pitchFamily="34" charset="0"/>
              <a:buChar char="–"/>
            </a:pPr>
            <a:endParaRPr lang="en-US" sz="2200" dirty="0" smtClean="0"/>
          </a:p>
          <a:p>
            <a:pPr>
              <a:buFont typeface="Calibri" pitchFamily="34" charset="0"/>
              <a:buChar char="–"/>
            </a:pPr>
            <a:r>
              <a:rPr lang="en-US" dirty="0" smtClean="0"/>
              <a:t>The information reflects the accounting transactions created in SHARP that correspond to every paycheck that is funded by an agency.</a:t>
            </a:r>
          </a:p>
          <a:p>
            <a:pPr>
              <a:buFont typeface="Calibri" pitchFamily="34" charset="0"/>
              <a:buChar char="–"/>
            </a:pPr>
            <a:endParaRPr lang="en-US" sz="2200" dirty="0" smtClean="0"/>
          </a:p>
          <a:p>
            <a:pPr>
              <a:buFont typeface="Calibri" pitchFamily="34" charset="0"/>
              <a:buChar char="–"/>
            </a:pPr>
            <a:r>
              <a:rPr lang="en-US" dirty="0" smtClean="0"/>
              <a:t>When paychecks are split-funded between multiple agencies, program logic splits and sends the funding lines to only the funding agency.   </a:t>
            </a:r>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1026" name="Picture 2"/>
          <p:cNvPicPr>
            <a:picLocks noGrp="1" noChangeAspect="1" noChangeArrowheads="1"/>
          </p:cNvPicPr>
          <p:nvPr>
            <p:ph idx="1"/>
          </p:nvPr>
        </p:nvPicPr>
        <p:blipFill>
          <a:blip r:embed="rId3" cstate="print"/>
          <a:srcRect/>
          <a:stretch>
            <a:fillRect/>
          </a:stretch>
        </p:blipFill>
        <p:spPr bwMode="auto">
          <a:xfrm>
            <a:off x="70338" y="1281545"/>
            <a:ext cx="8921262" cy="5271655"/>
          </a:xfrm>
          <a:prstGeom prst="rect">
            <a:avLst/>
          </a:prstGeom>
          <a:noFill/>
          <a:ln w="9525">
            <a:noFill/>
            <a:miter lim="800000"/>
            <a:headEnd/>
            <a:tailEnd/>
          </a:ln>
        </p:spPr>
      </p:pic>
      <p:sp>
        <p:nvSpPr>
          <p:cNvPr id="6" name="Rectangle 5"/>
          <p:cNvSpPr/>
          <p:nvPr/>
        </p:nvSpPr>
        <p:spPr>
          <a:xfrm>
            <a:off x="2209800" y="4800600"/>
            <a:ext cx="762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Overview</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lvl="1"/>
            <a:endParaRPr lang="en-US" sz="2100" dirty="0" smtClean="0"/>
          </a:p>
          <a:p>
            <a:pPr>
              <a:buFont typeface="Calibri" pitchFamily="34" charset="0"/>
              <a:buChar char="–"/>
            </a:pPr>
            <a:r>
              <a:rPr lang="en-US" sz="3500" dirty="0" smtClean="0"/>
              <a:t>Journal IDs on the funding lines are the same Journal IDs processed in SMART for payroll.</a:t>
            </a:r>
          </a:p>
          <a:p>
            <a:pPr>
              <a:buFont typeface="Calibri" pitchFamily="34" charset="0"/>
              <a:buChar char="–"/>
            </a:pPr>
            <a:endParaRPr lang="en-US" sz="2500" dirty="0" smtClean="0"/>
          </a:p>
          <a:p>
            <a:pPr>
              <a:buFont typeface="Calibri" pitchFamily="34" charset="0"/>
              <a:buChar char="–"/>
            </a:pPr>
            <a:r>
              <a:rPr lang="en-US" sz="3500" dirty="0" smtClean="0"/>
              <a:t>KPAYGL5C contains the detail rows for the journals that are summarized (by matching </a:t>
            </a:r>
            <a:r>
              <a:rPr lang="en-US" sz="3500" dirty="0" err="1" smtClean="0"/>
              <a:t>chartfields</a:t>
            </a:r>
            <a:r>
              <a:rPr lang="en-US" sz="3500" dirty="0" smtClean="0"/>
              <a:t>) and sent to SMART.</a:t>
            </a:r>
          </a:p>
          <a:p>
            <a:pPr>
              <a:buFont typeface="Calibri" pitchFamily="34" charset="0"/>
              <a:buChar char="–"/>
            </a:pPr>
            <a:endParaRPr lang="en-US" sz="2500" dirty="0" smtClean="0"/>
          </a:p>
          <a:p>
            <a:pPr>
              <a:buFont typeface="Calibri" pitchFamily="34" charset="0"/>
              <a:buChar char="–"/>
            </a:pPr>
            <a:r>
              <a:rPr lang="en-US" sz="3500" dirty="0" smtClean="0"/>
              <a:t>When funding information is changed in SMART due to journal edit errors or budget errors, these changes are not reflected on the KPAYGL5C.</a:t>
            </a:r>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a:bodyPr>
          <a:lstStyle/>
          <a:p>
            <a:endParaRPr lang="en-US" sz="3000" dirty="0" smtClean="0">
              <a:solidFill>
                <a:schemeClr val="accent3">
                  <a:lumMod val="40000"/>
                  <a:lumOff val="60000"/>
                </a:schemeClr>
              </a:solidFill>
            </a:endParaRPr>
          </a:p>
          <a:p>
            <a:pPr lvl="0">
              <a:buFont typeface="Calibri" pitchFamily="34" charset="0"/>
              <a:buChar char="–"/>
            </a:pPr>
            <a:r>
              <a:rPr lang="en-US" sz="3100" dirty="0" smtClean="0"/>
              <a:t>KPAYGL5C is created two times each pay period</a:t>
            </a:r>
          </a:p>
          <a:p>
            <a:pPr lvl="1">
              <a:buFont typeface="Arial" pitchFamily="34" charset="0"/>
              <a:buChar char="•"/>
            </a:pPr>
            <a:r>
              <a:rPr lang="en-US" sz="3100" dirty="0" smtClean="0"/>
              <a:t>Following the on-cycle</a:t>
            </a:r>
          </a:p>
          <a:p>
            <a:pPr lvl="1">
              <a:buFont typeface="Arial" pitchFamily="34" charset="0"/>
              <a:buChar char="•"/>
            </a:pPr>
            <a:r>
              <a:rPr lang="en-US" sz="3100" dirty="0" smtClean="0"/>
              <a:t>Following the completion of Off-Cycle ‘C’</a:t>
            </a:r>
          </a:p>
          <a:p>
            <a:pPr lvl="0">
              <a:buFont typeface="Calibri" pitchFamily="34" charset="0"/>
              <a:buChar char="–"/>
            </a:pPr>
            <a:endParaRPr lang="en-US" sz="3100" dirty="0" smtClean="0"/>
          </a:p>
          <a:p>
            <a:pPr>
              <a:buFont typeface="Calibri" pitchFamily="34" charset="0"/>
              <a:buChar char="–"/>
            </a:pPr>
            <a:r>
              <a:rPr lang="en-US" sz="3100" dirty="0" smtClean="0"/>
              <a:t>The timing for this file could be slightly different when holidays alter the processing schedule.</a:t>
            </a:r>
          </a:p>
          <a:p>
            <a:pPr lvl="1">
              <a:buNone/>
            </a:pPr>
            <a:endParaRPr lang="en-US" sz="2500" dirty="0" smtClean="0"/>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endParaRPr lang="en-US" sz="3000" dirty="0" smtClean="0">
              <a:solidFill>
                <a:schemeClr val="accent3">
                  <a:lumMod val="40000"/>
                  <a:lumOff val="60000"/>
                </a:schemeClr>
              </a:solidFill>
            </a:endParaRPr>
          </a:p>
          <a:p>
            <a:pPr lvl="0">
              <a:buNone/>
            </a:pPr>
            <a:r>
              <a:rPr lang="en-US" sz="3300" b="1" dirty="0" smtClean="0"/>
              <a:t>First File:  The weekend of payroll confirm</a:t>
            </a:r>
          </a:p>
          <a:p>
            <a:pPr lvl="0">
              <a:buFontTx/>
              <a:buChar char="-"/>
            </a:pPr>
            <a:endParaRPr lang="en-US" sz="2600" dirty="0" smtClean="0"/>
          </a:p>
          <a:p>
            <a:pPr>
              <a:buFont typeface="Calibri" pitchFamily="34" charset="0"/>
              <a:buChar char="–"/>
            </a:pPr>
            <a:r>
              <a:rPr lang="en-US" sz="3100" dirty="0" smtClean="0"/>
              <a:t>Example:  For the pay period ending April 28</a:t>
            </a:r>
            <a:r>
              <a:rPr lang="en-US" sz="3100" baseline="30000" dirty="0" smtClean="0"/>
              <a:t>th</a:t>
            </a:r>
            <a:r>
              <a:rPr lang="en-US" sz="3100" dirty="0" smtClean="0"/>
              <a:t>, 2012, the first file was generated on Saturday, May 5</a:t>
            </a:r>
            <a:r>
              <a:rPr lang="en-US" sz="3100" baseline="30000" dirty="0" smtClean="0"/>
              <a:t>th</a:t>
            </a:r>
            <a:r>
              <a:rPr lang="en-US" sz="3100" dirty="0" smtClean="0"/>
              <a:t>.</a:t>
            </a:r>
          </a:p>
          <a:p>
            <a:pPr>
              <a:buNone/>
            </a:pPr>
            <a:r>
              <a:rPr lang="en-US" sz="3100" dirty="0" smtClean="0"/>
              <a:t> </a:t>
            </a:r>
          </a:p>
          <a:p>
            <a:pPr>
              <a:buFont typeface="Calibri" pitchFamily="34" charset="0"/>
              <a:buChar char="–"/>
            </a:pPr>
            <a:r>
              <a:rPr lang="en-US" sz="3100" dirty="0" smtClean="0"/>
              <a:t>The first file does </a:t>
            </a:r>
            <a:r>
              <a:rPr lang="en-US" sz="3100" u="sng" dirty="0" smtClean="0"/>
              <a:t>not</a:t>
            </a:r>
            <a:r>
              <a:rPr lang="en-US" sz="3100" dirty="0" smtClean="0"/>
              <a:t> include Journal IDs since the file is created prior to sending the data to SMART.</a:t>
            </a:r>
          </a:p>
          <a:p>
            <a:pPr>
              <a:buFont typeface="Calibri" pitchFamily="34" charset="0"/>
              <a:buChar char="–"/>
            </a:pPr>
            <a:endParaRPr lang="en-US" sz="3100" dirty="0" smtClean="0"/>
          </a:p>
          <a:p>
            <a:pPr>
              <a:buFont typeface="Calibri" pitchFamily="34" charset="0"/>
              <a:buChar char="–"/>
            </a:pPr>
            <a:r>
              <a:rPr lang="en-US" sz="3100" dirty="0" smtClean="0"/>
              <a:t>The first file includes only on-cycle paychecks.</a:t>
            </a:r>
          </a:p>
          <a:p>
            <a:pPr>
              <a:buFont typeface="Calibri" pitchFamily="34" charset="0"/>
              <a:buChar char="–"/>
            </a:pPr>
            <a:endParaRPr lang="en-US" sz="3100" dirty="0" smtClean="0"/>
          </a:p>
          <a:p>
            <a:pPr>
              <a:buFont typeface="Calibri" pitchFamily="34" charset="0"/>
              <a:buChar char="–"/>
            </a:pPr>
            <a:r>
              <a:rPr lang="en-US" sz="3100" dirty="0" smtClean="0"/>
              <a:t>Some agencies use this first file to get total expenditures for federal funds in order to request federal draw-downs.</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pPr algn="l"/>
            <a:r>
              <a:rPr lang="en-US" dirty="0" smtClean="0">
                <a:solidFill>
                  <a:srgbClr val="FFC000"/>
                </a:solidFill>
              </a:rPr>
              <a:t>KPAYGL5C – Timing of Files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fontScale="77500" lnSpcReduction="20000"/>
          </a:bodyPr>
          <a:lstStyle/>
          <a:p>
            <a:endParaRPr lang="en-US" sz="1900" dirty="0" smtClean="0">
              <a:solidFill>
                <a:schemeClr val="accent3">
                  <a:lumMod val="40000"/>
                  <a:lumOff val="60000"/>
                </a:schemeClr>
              </a:solidFill>
            </a:endParaRPr>
          </a:p>
          <a:p>
            <a:pPr lvl="0">
              <a:buNone/>
            </a:pPr>
            <a:r>
              <a:rPr lang="en-US" sz="3300" b="1" dirty="0" smtClean="0"/>
              <a:t>Second File:  Two days after Off-Cycle ‘C’ for the pay period</a:t>
            </a:r>
          </a:p>
          <a:p>
            <a:pPr lvl="1">
              <a:buNone/>
            </a:pPr>
            <a:endParaRPr lang="en-US" sz="2000" dirty="0" smtClean="0"/>
          </a:p>
          <a:p>
            <a:pPr>
              <a:buFont typeface="Calibri" pitchFamily="34" charset="0"/>
              <a:buChar char="–"/>
            </a:pPr>
            <a:r>
              <a:rPr lang="en-US" dirty="0" smtClean="0"/>
              <a:t>Example:  For the pay period ending April 28</a:t>
            </a:r>
            <a:r>
              <a:rPr lang="en-US" baseline="30000" dirty="0" smtClean="0"/>
              <a:t>th</a:t>
            </a:r>
            <a:r>
              <a:rPr lang="en-US" dirty="0" smtClean="0"/>
              <a:t>, 2012, the second file was generated on Wednesday evening, May 16</a:t>
            </a:r>
            <a:r>
              <a:rPr lang="en-US" baseline="30000" dirty="0" smtClean="0"/>
              <a:t>th</a:t>
            </a:r>
            <a:r>
              <a:rPr lang="en-US" dirty="0" smtClean="0"/>
              <a:t>.  Off-cycle ‘C’ was processed on Monday night, May 14</a:t>
            </a:r>
            <a:r>
              <a:rPr lang="en-US" baseline="30000" dirty="0" smtClean="0"/>
              <a:t>th</a:t>
            </a:r>
            <a:r>
              <a:rPr lang="en-US" dirty="0" smtClean="0"/>
              <a:t>.</a:t>
            </a:r>
          </a:p>
          <a:p>
            <a:pPr>
              <a:buFont typeface="Calibri" pitchFamily="34" charset="0"/>
              <a:buChar char="–"/>
            </a:pPr>
            <a:endParaRPr lang="en-US" dirty="0" smtClean="0"/>
          </a:p>
          <a:p>
            <a:pPr>
              <a:buFont typeface="Calibri" pitchFamily="34" charset="0"/>
              <a:buChar char="–"/>
            </a:pPr>
            <a:r>
              <a:rPr lang="en-US" dirty="0" smtClean="0"/>
              <a:t>This file includes all activity for the pay period.  It includes all transactions for the on-cycle and off-cycles A, B, and C.</a:t>
            </a:r>
          </a:p>
          <a:p>
            <a:pPr>
              <a:buFont typeface="Calibri" pitchFamily="34" charset="0"/>
              <a:buChar char="–"/>
            </a:pPr>
            <a:endParaRPr lang="en-US" dirty="0" smtClean="0"/>
          </a:p>
          <a:p>
            <a:pPr>
              <a:buFont typeface="Calibri" pitchFamily="34" charset="0"/>
              <a:buChar char="–"/>
            </a:pPr>
            <a:r>
              <a:rPr lang="en-US" dirty="0" smtClean="0"/>
              <a:t>Journal ID is included for all transactions.</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File Versions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25000" lnSpcReduction="20000"/>
          </a:bodyPr>
          <a:lstStyle/>
          <a:p>
            <a:pPr>
              <a:buNone/>
            </a:pPr>
            <a:r>
              <a:rPr lang="en-US" sz="8600" b="1" dirty="0" smtClean="0"/>
              <a:t>Older Version:</a:t>
            </a:r>
          </a:p>
          <a:p>
            <a:endParaRPr lang="en-US" sz="2000" b="1" dirty="0" smtClean="0"/>
          </a:p>
          <a:p>
            <a:pPr>
              <a:buFont typeface="Calibri" pitchFamily="34" charset="0"/>
              <a:buChar char="–"/>
            </a:pPr>
            <a:r>
              <a:rPr lang="en-US" sz="7600" dirty="0" smtClean="0"/>
              <a:t>Generated in a flat file format.</a:t>
            </a:r>
          </a:p>
          <a:p>
            <a:pPr>
              <a:buFont typeface="Calibri" pitchFamily="34" charset="0"/>
              <a:buChar char="–"/>
            </a:pPr>
            <a:endParaRPr lang="en-US" sz="7600" dirty="0" smtClean="0"/>
          </a:p>
          <a:p>
            <a:pPr>
              <a:buFont typeface="Calibri" pitchFamily="34" charset="0"/>
              <a:buChar char="–"/>
            </a:pPr>
            <a:r>
              <a:rPr lang="en-US" sz="7600" dirty="0" smtClean="0"/>
              <a:t>Does not contain column labels on the top row of the file.</a:t>
            </a:r>
          </a:p>
          <a:p>
            <a:pPr>
              <a:buFont typeface="Calibri" pitchFamily="34" charset="0"/>
              <a:buChar char="–"/>
            </a:pPr>
            <a:endParaRPr lang="en-US" sz="7600" dirty="0" smtClean="0"/>
          </a:p>
          <a:p>
            <a:pPr>
              <a:buFont typeface="Calibri" pitchFamily="34" charset="0"/>
              <a:buChar char="–"/>
            </a:pPr>
            <a:r>
              <a:rPr lang="en-US" sz="7600" dirty="0" smtClean="0"/>
              <a:t>Contains ALL accounting transactions, including expenditure, liability, and cash rows.</a:t>
            </a:r>
          </a:p>
          <a:p>
            <a:pPr>
              <a:buFont typeface="Calibri" pitchFamily="34" charset="0"/>
              <a:buChar char="–"/>
            </a:pPr>
            <a:endParaRPr lang="en-US" sz="7600" dirty="0" smtClean="0"/>
          </a:p>
          <a:p>
            <a:pPr>
              <a:buFont typeface="Calibri" pitchFamily="34" charset="0"/>
              <a:buChar char="–"/>
            </a:pPr>
            <a:r>
              <a:rPr lang="en-US" sz="7600" dirty="0" smtClean="0"/>
              <a:t>Contains every data field that is on the payroll accounting table, including many fields that are empty, and some fields that are not needed for agency use.</a:t>
            </a:r>
          </a:p>
          <a:p>
            <a:pPr>
              <a:buFont typeface="Calibri" pitchFamily="34" charset="0"/>
              <a:buChar char="–"/>
            </a:pPr>
            <a:endParaRPr lang="en-US" sz="7600" dirty="0" smtClean="0"/>
          </a:p>
          <a:p>
            <a:pPr>
              <a:buFont typeface="Calibri" pitchFamily="34" charset="0"/>
              <a:buChar char="–"/>
            </a:pPr>
            <a:r>
              <a:rPr lang="en-US" sz="7600" dirty="0" smtClean="0"/>
              <a:t>Many agencies using this version of the file have created macros in Excel to open and format the file, and even to eliminate some of the fields they don’t need.</a:t>
            </a:r>
          </a:p>
          <a:p>
            <a:pPr>
              <a:buFont typeface="Calibri" pitchFamily="34" charset="0"/>
              <a:buChar char="–"/>
            </a:pPr>
            <a:endParaRPr lang="en-US" sz="7600" dirty="0" smtClean="0"/>
          </a:p>
          <a:p>
            <a:pPr>
              <a:buFont typeface="Calibri" pitchFamily="34" charset="0"/>
              <a:buChar char="–"/>
            </a:pPr>
            <a:r>
              <a:rPr lang="en-US" sz="7600" dirty="0" smtClean="0"/>
              <a:t>Opening the file manually using Excel can be tedious.  It is helpful to have the file layout to refer to in order to determine where column breaks need to be inserted.</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File Versions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92500" lnSpcReduction="10000"/>
          </a:bodyPr>
          <a:lstStyle/>
          <a:p>
            <a:pPr>
              <a:buNone/>
            </a:pPr>
            <a:r>
              <a:rPr lang="en-US" sz="2900" b="1" dirty="0" smtClean="0"/>
              <a:t>Newer Version:</a:t>
            </a:r>
          </a:p>
          <a:p>
            <a:pPr>
              <a:buNone/>
            </a:pPr>
            <a:endParaRPr lang="en-US" sz="2400" b="1" dirty="0" smtClean="0"/>
          </a:p>
          <a:p>
            <a:pPr>
              <a:buFont typeface="Calibri" pitchFamily="34" charset="0"/>
              <a:buChar char="–"/>
            </a:pPr>
            <a:r>
              <a:rPr lang="en-US" sz="2400" dirty="0" smtClean="0"/>
              <a:t>Generated in a comma delimited (CSV) file format. </a:t>
            </a:r>
          </a:p>
          <a:p>
            <a:pPr>
              <a:buFont typeface="Calibri" pitchFamily="34" charset="0"/>
              <a:buChar char="–"/>
            </a:pPr>
            <a:endParaRPr lang="en-US" sz="2400" dirty="0" smtClean="0"/>
          </a:p>
          <a:p>
            <a:pPr>
              <a:buFont typeface="Calibri" pitchFamily="34" charset="0"/>
              <a:buChar char="–"/>
            </a:pPr>
            <a:r>
              <a:rPr lang="en-US" sz="2400" dirty="0" smtClean="0"/>
              <a:t>Contains column labels in the top row for each data element.</a:t>
            </a:r>
          </a:p>
          <a:p>
            <a:pPr>
              <a:buFont typeface="Calibri" pitchFamily="34" charset="0"/>
              <a:buChar char="–"/>
            </a:pPr>
            <a:endParaRPr lang="en-US" sz="2400" dirty="0" smtClean="0"/>
          </a:p>
          <a:p>
            <a:pPr>
              <a:buFont typeface="Calibri" pitchFamily="34" charset="0"/>
              <a:buChar char="–"/>
            </a:pPr>
            <a:r>
              <a:rPr lang="en-US" sz="2400" dirty="0" smtClean="0"/>
              <a:t>Contains only expenditure accounting transactions.</a:t>
            </a:r>
          </a:p>
          <a:p>
            <a:pPr>
              <a:buFont typeface="Calibri" pitchFamily="34" charset="0"/>
              <a:buChar char="–"/>
            </a:pPr>
            <a:endParaRPr lang="en-US" sz="2400" dirty="0" smtClean="0"/>
          </a:p>
          <a:p>
            <a:pPr>
              <a:buFont typeface="Calibri" pitchFamily="34" charset="0"/>
              <a:buChar char="–"/>
            </a:pPr>
            <a:r>
              <a:rPr lang="en-US" sz="2400" dirty="0" smtClean="0"/>
              <a:t>Contains a subset of the data fields from the payroll accounting table.  The fields that were eliminated in this version of the file were fields typically not needed by agencies.</a:t>
            </a:r>
          </a:p>
          <a:p>
            <a:pPr>
              <a:buFont typeface="Calibri" pitchFamily="34" charset="0"/>
              <a:buChar char="–"/>
            </a:pPr>
            <a:endParaRPr lang="en-US" sz="2400" dirty="0" smtClean="0"/>
          </a:p>
          <a:p>
            <a:pPr>
              <a:buFont typeface="Calibri" pitchFamily="34" charset="0"/>
              <a:buChar char="–"/>
            </a:pPr>
            <a:r>
              <a:rPr lang="en-US" sz="2400" dirty="0" smtClean="0"/>
              <a:t>Simple to open using Excel.  Since the file is comma delimited, column dividers are inserted automatically.</a:t>
            </a: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Roll-Out</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pPr>
              <a:buNone/>
            </a:pPr>
            <a:r>
              <a:rPr lang="en-US" sz="3600" b="1" dirty="0" smtClean="0"/>
              <a:t>Roll-out for new agencies is May 17th </a:t>
            </a:r>
          </a:p>
          <a:p>
            <a:pPr lvl="1">
              <a:buNone/>
            </a:pPr>
            <a:endParaRPr lang="en-US" sz="2200" dirty="0" smtClean="0"/>
          </a:p>
          <a:p>
            <a:pPr>
              <a:buFont typeface="Calibri" pitchFamily="34" charset="0"/>
              <a:buChar char="–"/>
            </a:pPr>
            <a:r>
              <a:rPr lang="en-US" sz="2900" dirty="0" smtClean="0"/>
              <a:t>Agencies previously not receiving this file will begin receiving it May 17</a:t>
            </a:r>
            <a:r>
              <a:rPr lang="en-US" sz="2900" baseline="30000" dirty="0" smtClean="0"/>
              <a:t>th</a:t>
            </a:r>
            <a:r>
              <a:rPr lang="en-US" sz="2900" dirty="0" smtClean="0"/>
              <a:t> in the newer CSV format.</a:t>
            </a:r>
          </a:p>
          <a:p>
            <a:pPr>
              <a:buFont typeface="Calibri" pitchFamily="34" charset="0"/>
              <a:buChar char="–"/>
            </a:pPr>
            <a:endParaRPr lang="en-US" sz="2600" dirty="0" smtClean="0"/>
          </a:p>
          <a:p>
            <a:pPr>
              <a:buFont typeface="Calibri" pitchFamily="34" charset="0"/>
              <a:buChar char="–"/>
            </a:pPr>
            <a:r>
              <a:rPr lang="en-US" sz="2900" dirty="0" smtClean="0"/>
              <a:t>The new file appearing in Core FTP Pro on May 17</a:t>
            </a:r>
            <a:r>
              <a:rPr lang="en-US" sz="2900" baseline="30000" dirty="0" smtClean="0"/>
              <a:t>th</a:t>
            </a:r>
            <a:r>
              <a:rPr lang="en-US" sz="2900" dirty="0" smtClean="0"/>
              <a:t> was processed during the May 16</a:t>
            </a:r>
            <a:r>
              <a:rPr lang="en-US" sz="2900" baseline="30000" dirty="0" smtClean="0"/>
              <a:t>th</a:t>
            </a:r>
            <a:r>
              <a:rPr lang="en-US" sz="2900" dirty="0" smtClean="0"/>
              <a:t> SHARP batch cycle.   This report includes </a:t>
            </a:r>
            <a:r>
              <a:rPr lang="en-US" sz="2900" b="1" dirty="0" smtClean="0"/>
              <a:t>all</a:t>
            </a:r>
            <a:r>
              <a:rPr lang="en-US" sz="2900" dirty="0" smtClean="0"/>
              <a:t> payroll expenditures for the PPED 4/28/2012.</a:t>
            </a:r>
          </a:p>
          <a:p>
            <a:pPr>
              <a:buFont typeface="Calibri" pitchFamily="34" charset="0"/>
              <a:buChar char="–"/>
            </a:pPr>
            <a:endParaRPr lang="en-US" sz="2600" dirty="0" smtClean="0"/>
          </a:p>
          <a:p>
            <a:pPr>
              <a:buFont typeface="Calibri" pitchFamily="34" charset="0"/>
              <a:buChar char="–"/>
            </a:pPr>
            <a:r>
              <a:rPr lang="en-US" sz="2900" dirty="0" smtClean="0"/>
              <a:t>Agencies receiving KPAYGL5C prior to May 17</a:t>
            </a:r>
            <a:r>
              <a:rPr lang="en-US" sz="2900" baseline="30000" dirty="0" smtClean="0"/>
              <a:t>th</a:t>
            </a:r>
            <a:r>
              <a:rPr lang="en-US" sz="2900" dirty="0" smtClean="0"/>
              <a:t> will continue to receive it in the format previously selected by the agency.</a:t>
            </a:r>
          </a:p>
          <a:p>
            <a:pPr>
              <a:buFont typeface="Calibri" pitchFamily="34" charset="0"/>
              <a:buChar char="–"/>
            </a:pPr>
            <a:endParaRPr lang="en-US" sz="2600" dirty="0" smtClean="0"/>
          </a:p>
          <a:p>
            <a:pPr>
              <a:buFont typeface="Calibri" pitchFamily="34" charset="0"/>
              <a:buChar char="–"/>
            </a:pPr>
            <a:r>
              <a:rPr lang="en-US" sz="2900" dirty="0" smtClean="0"/>
              <a:t>Any agency receiving the older version may request to switch to the CSV version of the file.</a:t>
            </a:r>
          </a:p>
          <a:p>
            <a:pPr lvl="2">
              <a:buNone/>
            </a:pPr>
            <a:endParaRPr lang="en-US" sz="2000" dirty="0" smtClean="0"/>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Use of File</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fontScale="77500" lnSpcReduction="20000"/>
          </a:bodyPr>
          <a:lstStyle/>
          <a:p>
            <a:endParaRPr lang="en-US" sz="1900" dirty="0" smtClean="0">
              <a:solidFill>
                <a:schemeClr val="accent3">
                  <a:lumMod val="40000"/>
                  <a:lumOff val="60000"/>
                </a:schemeClr>
              </a:solidFill>
            </a:endParaRPr>
          </a:p>
          <a:p>
            <a:pPr>
              <a:buNone/>
            </a:pPr>
            <a:r>
              <a:rPr lang="en-US" b="1" dirty="0" smtClean="0"/>
              <a:t>Suggested uses for the KPAYGL5C:</a:t>
            </a:r>
          </a:p>
          <a:p>
            <a:pPr>
              <a:buFont typeface="Calibri" pitchFamily="34" charset="0"/>
              <a:buChar char="–"/>
            </a:pPr>
            <a:endParaRPr lang="en-US" sz="2200" dirty="0" smtClean="0"/>
          </a:p>
          <a:p>
            <a:pPr>
              <a:buFont typeface="Calibri" pitchFamily="34" charset="0"/>
              <a:buChar char="–"/>
            </a:pPr>
            <a:r>
              <a:rPr lang="en-US" sz="2900" dirty="0" smtClean="0"/>
              <a:t>Information from the on-cycle payroll file can be used to help determine federal drawdown amounts.</a:t>
            </a:r>
          </a:p>
          <a:p>
            <a:pPr>
              <a:buFont typeface="Calibri" pitchFamily="34" charset="0"/>
              <a:buChar char="–"/>
            </a:pPr>
            <a:endParaRPr lang="en-US" sz="1500" dirty="0" smtClean="0"/>
          </a:p>
          <a:p>
            <a:pPr>
              <a:buFont typeface="Calibri" pitchFamily="34" charset="0"/>
              <a:buChar char="–"/>
            </a:pPr>
            <a:r>
              <a:rPr lang="en-US" sz="2900" dirty="0" smtClean="0"/>
              <a:t>Using this file in Excel, Access, or a similar application, agencies can sort, filter, and subtotal for any data element or group of data elements to meet the agency’s financial or budgetary needs. </a:t>
            </a:r>
          </a:p>
          <a:p>
            <a:pPr>
              <a:buFont typeface="Calibri" pitchFamily="34" charset="0"/>
              <a:buChar char="–"/>
            </a:pPr>
            <a:endParaRPr lang="en-US" sz="1500" dirty="0" smtClean="0"/>
          </a:p>
          <a:p>
            <a:pPr>
              <a:buFont typeface="Calibri" pitchFamily="34" charset="0"/>
              <a:buChar char="–"/>
            </a:pPr>
            <a:r>
              <a:rPr lang="en-US" sz="2900" dirty="0" smtClean="0"/>
              <a:t>KPAYGL5C replaces KPAYWAGE to get wage and fringe information by position number for a particular program code/funding source.</a:t>
            </a:r>
          </a:p>
          <a:p>
            <a:pPr>
              <a:buFont typeface="Calibri" pitchFamily="34" charset="0"/>
              <a:buChar char="–"/>
            </a:pPr>
            <a:endParaRPr lang="en-US" sz="1600" dirty="0" smtClean="0"/>
          </a:p>
          <a:p>
            <a:pPr>
              <a:buFont typeface="Calibri" pitchFamily="34" charset="0"/>
              <a:buChar char="–"/>
            </a:pPr>
            <a:r>
              <a:rPr lang="en-US" sz="2900" dirty="0" smtClean="0"/>
              <a:t>Filter information by Project ID to assist with special reporting needs associated with a project or grant.</a:t>
            </a:r>
          </a:p>
          <a:p>
            <a:pPr>
              <a:buFont typeface="Calibri" pitchFamily="34" charset="0"/>
              <a:buChar char="–"/>
            </a:pPr>
            <a:endParaRPr lang="en-US" sz="1600" dirty="0" smtClean="0"/>
          </a:p>
          <a:p>
            <a:pPr>
              <a:buFont typeface="Calibri" pitchFamily="34" charset="0"/>
              <a:buChar char="–"/>
            </a:pPr>
            <a:r>
              <a:rPr lang="en-US" sz="2900" dirty="0" smtClean="0"/>
              <a:t>Accumulate all KPAYGL5C files for the fiscal year to assist with obtaining Fiscal Year-To-Date budget information.</a:t>
            </a:r>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pPr algn="ctr">
              <a:buNone/>
            </a:pPr>
            <a:endParaRPr lang="en-US" sz="2800" dirty="0" smtClean="0"/>
          </a:p>
          <a:p>
            <a:pPr algn="ctr">
              <a:buNone/>
            </a:pPr>
            <a:endParaRPr lang="en-US" sz="2800" dirty="0" smtClean="0"/>
          </a:p>
          <a:p>
            <a:pPr algn="ctr">
              <a:buNone/>
            </a:pPr>
            <a:endParaRPr lang="en-US" sz="2800" dirty="0" smtClean="0"/>
          </a:p>
          <a:p>
            <a:pPr algn="ctr">
              <a:buNone/>
            </a:pPr>
            <a:r>
              <a:rPr lang="en-US" sz="2800" dirty="0" smtClean="0"/>
              <a:t>The next set of slides shows how to download and open the KPAYGL5C file using Excel</a:t>
            </a:r>
            <a:r>
              <a:rPr lang="en-US" sz="4400" dirty="0" smtClean="0"/>
              <a:t>.</a:t>
            </a: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1031" name="Picture 7"/>
          <p:cNvPicPr>
            <a:picLocks noGrp="1" noChangeAspect="1" noChangeArrowheads="1"/>
          </p:cNvPicPr>
          <p:nvPr>
            <p:ph idx="1"/>
          </p:nvPr>
        </p:nvPicPr>
        <p:blipFill>
          <a:blip r:embed="rId4" cstate="print"/>
          <a:srcRect/>
          <a:stretch>
            <a:fillRect/>
          </a:stretch>
        </p:blipFill>
        <p:spPr bwMode="auto">
          <a:xfrm>
            <a:off x="457200" y="1600200"/>
            <a:ext cx="8077199" cy="48006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6146" name="Picture 2"/>
          <p:cNvPicPr>
            <a:picLocks noGrp="1" noChangeAspect="1" noChangeArrowheads="1"/>
          </p:cNvPicPr>
          <p:nvPr>
            <p:ph idx="1"/>
          </p:nvPr>
        </p:nvPicPr>
        <p:blipFill>
          <a:blip r:embed="rId3" cstate="print"/>
          <a:srcRect/>
          <a:stretch>
            <a:fillRect/>
          </a:stretch>
        </p:blipFill>
        <p:spPr bwMode="auto">
          <a:xfrm>
            <a:off x="228600" y="1371600"/>
            <a:ext cx="8746564" cy="5297800"/>
          </a:xfrm>
          <a:prstGeom prst="rect">
            <a:avLst/>
          </a:prstGeom>
          <a:noFill/>
          <a:ln w="9525">
            <a:noFill/>
            <a:miter lim="800000"/>
            <a:headEnd/>
            <a:tailEnd/>
          </a:ln>
        </p:spPr>
      </p:pic>
      <p:cxnSp>
        <p:nvCxnSpPr>
          <p:cNvPr id="7" name="Straight Arrow Connector 6"/>
          <p:cNvCxnSpPr/>
          <p:nvPr/>
        </p:nvCxnSpPr>
        <p:spPr>
          <a:xfrm>
            <a:off x="4038600" y="5715000"/>
            <a:ext cx="1524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5638800"/>
            <a:ext cx="76200"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828800" y="2514600"/>
            <a:ext cx="9906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0800000" flipV="1">
            <a:off x="304800" y="6044684"/>
            <a:ext cx="1981200" cy="369332"/>
          </a:xfrm>
          <a:prstGeom prst="rect">
            <a:avLst/>
          </a:prstGeom>
          <a:noFill/>
        </p:spPr>
        <p:txBody>
          <a:bodyPr wrap="square" rtlCol="0">
            <a:spAutoFit/>
          </a:bodyPr>
          <a:lstStyle/>
          <a:p>
            <a:r>
              <a:rPr lang="en-US" u="sng" dirty="0" smtClean="0"/>
              <a:t>www.da.ks.gov</a:t>
            </a:r>
            <a:endParaRPr lang="en-US" u="sng"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2050" name="Picture 2"/>
          <p:cNvPicPr>
            <a:picLocks noChangeAspect="1" noChangeArrowheads="1"/>
          </p:cNvPicPr>
          <p:nvPr/>
        </p:nvPicPr>
        <p:blipFill>
          <a:blip r:embed="rId4" cstate="print"/>
          <a:srcRect/>
          <a:stretch>
            <a:fillRect/>
          </a:stretch>
        </p:blipFill>
        <p:spPr bwMode="auto">
          <a:xfrm>
            <a:off x="381000" y="1600200"/>
            <a:ext cx="8234704" cy="48768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48768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3074" name="Picture 2"/>
          <p:cNvPicPr>
            <a:picLocks noChangeAspect="1" noChangeArrowheads="1"/>
          </p:cNvPicPr>
          <p:nvPr/>
        </p:nvPicPr>
        <p:blipFill>
          <a:blip r:embed="rId4" cstate="print"/>
          <a:srcRect/>
          <a:stretch>
            <a:fillRect/>
          </a:stretch>
        </p:blipFill>
        <p:spPr bwMode="auto">
          <a:xfrm>
            <a:off x="457200" y="1524000"/>
            <a:ext cx="8153400" cy="5018777"/>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4098" name="Picture 2"/>
          <p:cNvPicPr>
            <a:picLocks noChangeAspect="1" noChangeArrowheads="1"/>
          </p:cNvPicPr>
          <p:nvPr/>
        </p:nvPicPr>
        <p:blipFill>
          <a:blip r:embed="rId4" cstate="print"/>
          <a:srcRect/>
          <a:stretch>
            <a:fillRect/>
          </a:stretch>
        </p:blipFill>
        <p:spPr bwMode="auto">
          <a:xfrm>
            <a:off x="457200" y="1524000"/>
            <a:ext cx="8153400" cy="4878063"/>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5122" name="Picture 2"/>
          <p:cNvPicPr>
            <a:picLocks noChangeAspect="1" noChangeArrowheads="1"/>
          </p:cNvPicPr>
          <p:nvPr/>
        </p:nvPicPr>
        <p:blipFill>
          <a:blip r:embed="rId4" cstate="print"/>
          <a:srcRect/>
          <a:stretch>
            <a:fillRect/>
          </a:stretch>
        </p:blipFill>
        <p:spPr bwMode="auto">
          <a:xfrm>
            <a:off x="381000" y="1524000"/>
            <a:ext cx="8229600" cy="4800600"/>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6147" name="Picture 3"/>
          <p:cNvPicPr>
            <a:picLocks noChangeAspect="1" noChangeArrowheads="1"/>
          </p:cNvPicPr>
          <p:nvPr/>
        </p:nvPicPr>
        <p:blipFill>
          <a:blip r:embed="rId4" cstate="print"/>
          <a:srcRect/>
          <a:stretch>
            <a:fillRect/>
          </a:stretch>
        </p:blipFill>
        <p:spPr bwMode="auto">
          <a:xfrm>
            <a:off x="381000" y="1524000"/>
            <a:ext cx="8208963" cy="4953000"/>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7170" name="Picture 2"/>
          <p:cNvPicPr>
            <a:picLocks noChangeAspect="1" noChangeArrowheads="1"/>
          </p:cNvPicPr>
          <p:nvPr/>
        </p:nvPicPr>
        <p:blipFill>
          <a:blip r:embed="rId4" cstate="print"/>
          <a:srcRect/>
          <a:stretch>
            <a:fillRect/>
          </a:stretch>
        </p:blipFill>
        <p:spPr bwMode="auto">
          <a:xfrm>
            <a:off x="381000" y="1447800"/>
            <a:ext cx="8229600" cy="5105400"/>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8194" name="Picture 2"/>
          <p:cNvPicPr>
            <a:picLocks noChangeAspect="1" noChangeArrowheads="1"/>
          </p:cNvPicPr>
          <p:nvPr/>
        </p:nvPicPr>
        <p:blipFill>
          <a:blip r:embed="rId4" cstate="print"/>
          <a:srcRect/>
          <a:stretch>
            <a:fillRect/>
          </a:stretch>
        </p:blipFill>
        <p:spPr bwMode="auto">
          <a:xfrm>
            <a:off x="381000" y="1524000"/>
            <a:ext cx="8229490" cy="5018088"/>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l"/>
            <a:r>
              <a:rPr lang="en-US" dirty="0" smtClean="0">
                <a:solidFill>
                  <a:srgbClr val="FFC000"/>
                </a:solidFill>
              </a:rPr>
              <a:t>KPAYGL5C - Instructions</a:t>
            </a:r>
            <a:endParaRPr lang="en-US" dirty="0">
              <a:solidFill>
                <a:srgbClr val="FFC000"/>
              </a:solidFill>
            </a:endParaRPr>
          </a:p>
        </p:txBody>
      </p:sp>
      <p:sp>
        <p:nvSpPr>
          <p:cNvPr id="3" name="Content Placeholder 2"/>
          <p:cNvSpPr>
            <a:spLocks noGrp="1"/>
          </p:cNvSpPr>
          <p:nvPr>
            <p:ph idx="1"/>
          </p:nvPr>
        </p:nvSpPr>
        <p:spPr>
          <a:xfrm>
            <a:off x="457200" y="1447800"/>
            <a:ext cx="8229600" cy="5105400"/>
          </a:xfrm>
        </p:spPr>
        <p:txBody>
          <a:bodyPr>
            <a:normAutofit/>
          </a:bodyPr>
          <a:lstStyle/>
          <a:p>
            <a:endParaRPr lang="en-US" sz="3000" dirty="0" smtClean="0">
              <a:solidFill>
                <a:schemeClr val="accent3">
                  <a:lumMod val="40000"/>
                  <a:lumOff val="60000"/>
                </a:schemeClr>
              </a:solidFill>
            </a:endParaRPr>
          </a:p>
          <a:p>
            <a:pPr lvl="2">
              <a:buNone/>
            </a:pPr>
            <a:endParaRPr lang="en-US" sz="2000" dirty="0" smtClean="0"/>
          </a:p>
          <a:p>
            <a:pPr lvl="2">
              <a:buNone/>
            </a:pPr>
            <a:endParaRPr lang="en-US" sz="2000" dirty="0" smtClean="0"/>
          </a:p>
          <a:p>
            <a:pPr lvl="1">
              <a:buNone/>
            </a:pPr>
            <a:endParaRPr lang="en-US" sz="2400" dirty="0" smtClean="0"/>
          </a:p>
          <a:p>
            <a:endParaRPr lang="en-US" dirty="0">
              <a:solidFill>
                <a:schemeClr val="accent3">
                  <a:lumMod val="40000"/>
                  <a:lumOff val="60000"/>
                </a:schemeClr>
              </a:solidFill>
            </a:endParaRPr>
          </a:p>
        </p:txBody>
      </p:sp>
      <p:pic>
        <p:nvPicPr>
          <p:cNvPr id="4" name="Picture 3"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pic>
        <p:nvPicPr>
          <p:cNvPr id="5" name="Picture 2"/>
          <p:cNvPicPr>
            <a:picLocks noChangeAspect="1" noChangeArrowheads="1"/>
          </p:cNvPicPr>
          <p:nvPr/>
        </p:nvPicPr>
        <p:blipFill>
          <a:blip r:embed="rId4" cstate="print"/>
          <a:srcRect/>
          <a:stretch>
            <a:fillRect/>
          </a:stretch>
        </p:blipFill>
        <p:spPr bwMode="auto">
          <a:xfrm>
            <a:off x="381000" y="1524000"/>
            <a:ext cx="8229600" cy="48768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Data Elements</a:t>
            </a:r>
            <a:endParaRPr lang="en-US" dirty="0">
              <a:solidFill>
                <a:srgbClr val="FFC000"/>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3074" name="Picture 2"/>
          <p:cNvPicPr>
            <a:picLocks noGrp="1" noChangeAspect="1" noChangeArrowheads="1"/>
          </p:cNvPicPr>
          <p:nvPr>
            <p:ph idx="1"/>
          </p:nvPr>
        </p:nvPicPr>
        <p:blipFill>
          <a:blip r:embed="rId3" cstate="print"/>
          <a:srcRect/>
          <a:stretch>
            <a:fillRect/>
          </a:stretch>
        </p:blipFill>
        <p:spPr bwMode="auto">
          <a:xfrm>
            <a:off x="381001" y="1447800"/>
            <a:ext cx="8229600" cy="5105400"/>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Tips &amp; Tricks</a:t>
            </a:r>
            <a:endParaRPr lang="en-US" dirty="0">
              <a:solidFill>
                <a:srgbClr val="FFC000"/>
              </a:solidFill>
            </a:endParaRPr>
          </a:p>
        </p:txBody>
      </p:sp>
      <p:sp>
        <p:nvSpPr>
          <p:cNvPr id="3" name="Content Placeholder 2"/>
          <p:cNvSpPr>
            <a:spLocks noGrp="1"/>
          </p:cNvSpPr>
          <p:nvPr>
            <p:ph idx="1"/>
          </p:nvPr>
        </p:nvSpPr>
        <p:spPr>
          <a:xfrm>
            <a:off x="228600" y="1447800"/>
            <a:ext cx="8686800" cy="5105400"/>
          </a:xfrm>
        </p:spPr>
        <p:txBody>
          <a:bodyPr>
            <a:normAutofit fontScale="77500" lnSpcReduction="20000"/>
          </a:bodyPr>
          <a:lstStyle/>
          <a:p>
            <a:pPr>
              <a:buFont typeface="Calibri" pitchFamily="34" charset="0"/>
              <a:buChar char="–"/>
              <a:defRPr/>
            </a:pPr>
            <a:r>
              <a:rPr lang="en-US" sz="3100" dirty="0" smtClean="0"/>
              <a:t>Download the file within 30 days of the date the file was generated.  The file will be deleted from Core FTP Pro after 30 days.  </a:t>
            </a:r>
          </a:p>
          <a:p>
            <a:pPr>
              <a:buFont typeface="Calibri" pitchFamily="34" charset="0"/>
              <a:buChar char="–"/>
              <a:defRPr/>
            </a:pPr>
            <a:endParaRPr lang="en-US" sz="1800" dirty="0" smtClean="0"/>
          </a:p>
          <a:p>
            <a:pPr>
              <a:buFont typeface="Calibri" pitchFamily="34" charset="0"/>
              <a:buChar char="–"/>
              <a:defRPr/>
            </a:pPr>
            <a:r>
              <a:rPr lang="en-US" sz="3100" dirty="0" smtClean="0"/>
              <a:t>Use Outlook to set-up calendar reminders for the days the file needs to be downloaded.   Agencies will be billed for special requests to re-generate old pay period files. </a:t>
            </a:r>
          </a:p>
          <a:p>
            <a:pPr>
              <a:buFont typeface="Calibri" pitchFamily="34" charset="0"/>
              <a:buChar char="–"/>
              <a:defRPr/>
            </a:pPr>
            <a:endParaRPr lang="en-US" sz="2200" dirty="0" smtClean="0"/>
          </a:p>
          <a:p>
            <a:pPr>
              <a:buFont typeface="Calibri" pitchFamily="34" charset="0"/>
              <a:buChar char="–"/>
              <a:defRPr/>
            </a:pPr>
            <a:r>
              <a:rPr lang="en-US" sz="3100" dirty="0" smtClean="0"/>
              <a:t>Save the original file in a secure location and create a working copy to store in a different folder.  Use the working copy for any manipulation of the data.</a:t>
            </a:r>
          </a:p>
          <a:p>
            <a:pPr>
              <a:buFont typeface="Calibri" pitchFamily="34" charset="0"/>
              <a:buChar char="–"/>
              <a:defRPr/>
            </a:pPr>
            <a:endParaRPr lang="en-US" sz="1800" dirty="0" smtClean="0"/>
          </a:p>
          <a:p>
            <a:pPr>
              <a:buFont typeface="Calibri" pitchFamily="34" charset="0"/>
              <a:buChar char="–"/>
              <a:defRPr/>
            </a:pPr>
            <a:r>
              <a:rPr lang="en-US" sz="3100" dirty="0" smtClean="0"/>
              <a:t>Accumulate the KPAYGL5C files for fiscal year reporting and budgeting.</a:t>
            </a:r>
          </a:p>
          <a:p>
            <a:pPr>
              <a:buFont typeface="Calibri" pitchFamily="34" charset="0"/>
              <a:buChar char="–"/>
              <a:defRPr/>
            </a:pPr>
            <a:endParaRPr lang="en-US" sz="1800" dirty="0" smtClean="0"/>
          </a:p>
          <a:p>
            <a:pPr>
              <a:buFont typeface="Calibri" pitchFamily="34" charset="0"/>
              <a:buChar char="–"/>
              <a:defRPr/>
            </a:pPr>
            <a:r>
              <a:rPr lang="en-US" sz="3100" dirty="0" smtClean="0"/>
              <a:t>Import the file into Access where specific reports can be developed and maintained.</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sp>
        <p:nvSpPr>
          <p:cNvPr id="3" name="Content Placeholder 2"/>
          <p:cNvSpPr>
            <a:spLocks noGrp="1"/>
          </p:cNvSpPr>
          <p:nvPr>
            <p:ph idx="1"/>
          </p:nvPr>
        </p:nvSpPr>
        <p:spPr>
          <a:xfrm>
            <a:off x="457200" y="1447800"/>
            <a:ext cx="8229600" cy="5181600"/>
          </a:xfrm>
        </p:spPr>
        <p:txBody>
          <a:bodyPr>
            <a:normAutofit/>
          </a:bodyPr>
          <a:lstStyle/>
          <a:p>
            <a:pPr lvl="0">
              <a:buNone/>
            </a:pPr>
            <a:endParaRPr lang="en-US" sz="2400" dirty="0" smtClean="0"/>
          </a:p>
          <a:p>
            <a:pPr lvl="0">
              <a:buNone/>
            </a:pPr>
            <a:r>
              <a:rPr lang="en-US" sz="2800" dirty="0" smtClean="0"/>
              <a:t>Department of Administration website:</a:t>
            </a:r>
          </a:p>
          <a:p>
            <a:pPr lvl="0">
              <a:buNone/>
            </a:pPr>
            <a:r>
              <a:rPr lang="en-US" sz="2800" dirty="0" smtClean="0">
                <a:hlinkClick r:id="rId2"/>
              </a:rPr>
              <a:t>http://www.da.ks.gov/</a:t>
            </a:r>
            <a:endParaRPr lang="en-US" sz="2800" dirty="0" smtClean="0"/>
          </a:p>
          <a:p>
            <a:pPr lvl="0">
              <a:buFont typeface="Courier New" pitchFamily="49" charset="0"/>
              <a:buChar char="o"/>
            </a:pPr>
            <a:endParaRPr lang="en-US" sz="1600" i="1" dirty="0" smtClean="0"/>
          </a:p>
          <a:p>
            <a:pPr lvl="0">
              <a:buFont typeface="Courier New" pitchFamily="49" charset="0"/>
              <a:buChar char="o"/>
            </a:pPr>
            <a:r>
              <a:rPr lang="en-US" sz="2400" i="1" dirty="0" smtClean="0"/>
              <a:t>Contact Info </a:t>
            </a:r>
            <a:r>
              <a:rPr lang="en-US" sz="2400" dirty="0" smtClean="0"/>
              <a:t>link</a:t>
            </a:r>
          </a:p>
          <a:p>
            <a:pPr lvl="1">
              <a:buFont typeface="Courier New" pitchFamily="49" charset="0"/>
              <a:buChar char="o"/>
            </a:pPr>
            <a:r>
              <a:rPr lang="en-US" sz="2000" dirty="0" smtClean="0"/>
              <a:t>list of Offices, Directors and Contact phone numbers</a:t>
            </a:r>
          </a:p>
          <a:p>
            <a:pPr lvl="0">
              <a:buFont typeface="Courier New" pitchFamily="49" charset="0"/>
              <a:buChar char="o"/>
            </a:pPr>
            <a:r>
              <a:rPr lang="en-US" sz="2400" i="1" dirty="0" smtClean="0"/>
              <a:t>Offices</a:t>
            </a:r>
            <a:r>
              <a:rPr lang="en-US" sz="2400" dirty="0" smtClean="0"/>
              <a:t> link</a:t>
            </a:r>
          </a:p>
          <a:p>
            <a:pPr lvl="1">
              <a:buFont typeface="Courier New" pitchFamily="49" charset="0"/>
              <a:buChar char="o"/>
            </a:pPr>
            <a:r>
              <a:rPr lang="en-US" sz="2000" dirty="0" smtClean="0"/>
              <a:t>list of Divisions as of January 2011 compared to Offices as of January 2012</a:t>
            </a:r>
          </a:p>
          <a:p>
            <a:pPr lvl="0">
              <a:buFont typeface="Courier New" pitchFamily="49" charset="0"/>
              <a:buChar char="o"/>
            </a:pPr>
            <a:r>
              <a:rPr lang="en-US" sz="2400" dirty="0" smtClean="0"/>
              <a:t>Offices Links</a:t>
            </a:r>
          </a:p>
          <a:p>
            <a:pPr lvl="1">
              <a:buFont typeface="Courier New" pitchFamily="49" charset="0"/>
              <a:buChar char="o"/>
            </a:pPr>
            <a:r>
              <a:rPr lang="en-US" sz="2000" dirty="0" smtClean="0"/>
              <a:t>link directly to Office websites</a:t>
            </a:r>
          </a:p>
          <a:p>
            <a:pPr lvl="0">
              <a:buNone/>
            </a:pPr>
            <a:endParaRPr lang="en-US" sz="1600" dirty="0" smtClean="0"/>
          </a:p>
          <a:p>
            <a:pPr lvl="0">
              <a:buNone/>
            </a:pPr>
            <a:endParaRPr lang="en-US" sz="1600" dirty="0" smtClean="0"/>
          </a:p>
          <a:p>
            <a:pPr>
              <a:buFont typeface="Courier New" pitchFamily="49" charset="0"/>
              <a:buChar char="o"/>
            </a:pPr>
            <a:endParaRPr lang="en-US" sz="1400" dirty="0" smtClean="0"/>
          </a:p>
          <a:p>
            <a:pPr lvl="0">
              <a:buNone/>
            </a:pPr>
            <a:endParaRPr lang="en-US" sz="1600" dirty="0" smtClean="0"/>
          </a:p>
          <a:p>
            <a:pPr lvl="0">
              <a:buFont typeface="Courier New" pitchFamily="49" charset="0"/>
              <a:buChar char="o"/>
            </a:pPr>
            <a:endParaRPr lang="en-US" sz="2400" dirty="0" smtClean="0"/>
          </a:p>
        </p:txBody>
      </p:sp>
      <p:pic>
        <p:nvPicPr>
          <p:cNvPr id="5" name="Picture 4" descr="SHARP_Logo_with_label.gif"/>
          <p:cNvPicPr>
            <a:picLocks noChangeAspect="1"/>
          </p:cNvPicPr>
          <p:nvPr/>
        </p:nvPicPr>
        <p:blipFill>
          <a:blip r:embed="rId3"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Tips &amp; Tricks</a:t>
            </a:r>
            <a:endParaRPr lang="en-US" dirty="0">
              <a:solidFill>
                <a:srgbClr val="FFC000"/>
              </a:solidFill>
            </a:endParaRPr>
          </a:p>
        </p:txBody>
      </p:sp>
      <p:sp>
        <p:nvSpPr>
          <p:cNvPr id="3" name="Content Placeholder 2"/>
          <p:cNvSpPr>
            <a:spLocks noGrp="1"/>
          </p:cNvSpPr>
          <p:nvPr>
            <p:ph idx="1"/>
          </p:nvPr>
        </p:nvSpPr>
        <p:spPr>
          <a:xfrm>
            <a:off x="228600" y="1447800"/>
            <a:ext cx="8686800" cy="5029200"/>
          </a:xfrm>
        </p:spPr>
        <p:txBody>
          <a:bodyPr>
            <a:normAutofit fontScale="85000" lnSpcReduction="10000"/>
          </a:bodyPr>
          <a:lstStyle/>
          <a:p>
            <a:pPr>
              <a:buNone/>
              <a:defRPr/>
            </a:pPr>
            <a:endParaRPr lang="en-US" sz="1500" dirty="0" smtClean="0"/>
          </a:p>
          <a:p>
            <a:pPr>
              <a:buFont typeface="Calibri" pitchFamily="34" charset="0"/>
              <a:buChar char="–"/>
              <a:defRPr/>
            </a:pPr>
            <a:r>
              <a:rPr lang="en-US" sz="2500" dirty="0" smtClean="0"/>
              <a:t>Optional:  Track all changes (due to journal/budget errors) that are made to payroll journals in SMART and update KPAYGL5C to reflect those changes. </a:t>
            </a:r>
          </a:p>
          <a:p>
            <a:pPr>
              <a:buFont typeface="Calibri" pitchFamily="34" charset="0"/>
              <a:buChar char="–"/>
              <a:defRPr/>
            </a:pPr>
            <a:endParaRPr lang="en-US" sz="1600" dirty="0" smtClean="0"/>
          </a:p>
          <a:p>
            <a:pPr>
              <a:buFont typeface="Calibri" pitchFamily="34" charset="0"/>
              <a:buChar char="–"/>
              <a:defRPr/>
            </a:pPr>
            <a:r>
              <a:rPr lang="en-US" sz="2500" dirty="0" smtClean="0"/>
              <a:t>Optional:  Track other journals that are processed in SMART to change funding for payroll expenditures, then add rows to KPAYGL5C for those journals.</a:t>
            </a:r>
          </a:p>
          <a:p>
            <a:pPr>
              <a:buNone/>
              <a:defRPr/>
            </a:pPr>
            <a:endParaRPr lang="en-US" sz="1600" dirty="0" smtClean="0"/>
          </a:p>
          <a:p>
            <a:pPr>
              <a:buFont typeface="Calibri" pitchFamily="34" charset="0"/>
              <a:buChar char="–"/>
              <a:defRPr/>
            </a:pPr>
            <a:r>
              <a:rPr lang="en-US" sz="2800" dirty="0" smtClean="0"/>
              <a:t>Optional: Run query KS_GL_SALARIES_WAGES_EXPENSES  in SMART to review/compare all payroll expenditures (account codes 51000-519900).  Query results include journals for all expenditures detailed in KPAYGL5C file in addition to any online or spreadsheet journals entered for account codes 510000-519900.</a:t>
            </a:r>
          </a:p>
          <a:p>
            <a:pPr>
              <a:buNone/>
              <a:defRPr/>
            </a:pPr>
            <a:endParaRPr lang="en-US" sz="1600" dirty="0" smtClean="0"/>
          </a:p>
          <a:p>
            <a:pPr>
              <a:buFont typeface="Calibri" pitchFamily="34" charset="0"/>
              <a:buChar char="–"/>
              <a:defRPr/>
            </a:pPr>
            <a:r>
              <a:rPr lang="en-US" sz="2500" dirty="0" smtClean="0"/>
              <a:t>Consider additional Excel or Access training for staff in order to utilize more sophisticated functions for data manipulation. </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KPAYGL5C – Info/Contacts</a:t>
            </a:r>
            <a:endParaRPr lang="en-US" dirty="0">
              <a:solidFill>
                <a:srgbClr val="FFC000"/>
              </a:solidFill>
            </a:endParaRPr>
          </a:p>
        </p:txBody>
      </p:sp>
      <p:sp>
        <p:nvSpPr>
          <p:cNvPr id="3" name="Content Placeholder 2"/>
          <p:cNvSpPr>
            <a:spLocks noGrp="1"/>
          </p:cNvSpPr>
          <p:nvPr>
            <p:ph idx="1"/>
          </p:nvPr>
        </p:nvSpPr>
        <p:spPr>
          <a:xfrm>
            <a:off x="228600" y="1447800"/>
            <a:ext cx="8686800" cy="4876800"/>
          </a:xfrm>
        </p:spPr>
        <p:txBody>
          <a:bodyPr>
            <a:normAutofit fontScale="92500" lnSpcReduction="20000"/>
          </a:bodyPr>
          <a:lstStyle/>
          <a:p>
            <a:endParaRPr lang="en-US" sz="1600" dirty="0" smtClean="0">
              <a:solidFill>
                <a:schemeClr val="accent3">
                  <a:lumMod val="40000"/>
                  <a:lumOff val="60000"/>
                </a:schemeClr>
              </a:solidFill>
            </a:endParaRPr>
          </a:p>
          <a:p>
            <a:pPr>
              <a:buFont typeface="Calibri" pitchFamily="34" charset="0"/>
              <a:buChar char="–"/>
              <a:defRPr/>
            </a:pPr>
            <a:r>
              <a:rPr lang="en-US" sz="2800" dirty="0" smtClean="0"/>
              <a:t>See Office of General Services Informational Circular          12-P-026 located at</a:t>
            </a:r>
          </a:p>
          <a:p>
            <a:pPr algn="ctr">
              <a:buNone/>
              <a:defRPr/>
            </a:pPr>
            <a:r>
              <a:rPr lang="en-US" sz="2800" dirty="0" smtClean="0">
                <a:hlinkClick r:id="rId2"/>
              </a:rPr>
              <a:t>http://www.da.ks.gov/ar/infocirc/fy2012/IC12p026.htm</a:t>
            </a:r>
            <a:endParaRPr lang="en-US" sz="2800" dirty="0" smtClean="0"/>
          </a:p>
          <a:p>
            <a:pPr lvl="1">
              <a:buFont typeface="Arial" pitchFamily="34" charset="0"/>
              <a:buChar char="•"/>
              <a:defRPr/>
            </a:pPr>
            <a:endParaRPr lang="en-US" sz="2400" dirty="0" smtClean="0"/>
          </a:p>
          <a:p>
            <a:pPr lvl="1">
              <a:buFont typeface="Arial" pitchFamily="34" charset="0"/>
              <a:buChar char="•"/>
              <a:defRPr/>
            </a:pPr>
            <a:r>
              <a:rPr lang="en-US" sz="2400" dirty="0" smtClean="0"/>
              <a:t>The informational circular includes a layout of the data elements contained in the file.</a:t>
            </a:r>
          </a:p>
          <a:p>
            <a:pPr>
              <a:buFont typeface="Calibri" pitchFamily="34" charset="0"/>
              <a:buChar char="–"/>
              <a:defRPr/>
            </a:pPr>
            <a:endParaRPr lang="en-US" sz="2400" dirty="0" smtClean="0"/>
          </a:p>
          <a:p>
            <a:pPr>
              <a:buFont typeface="Calibri" pitchFamily="34" charset="0"/>
              <a:buChar char="–"/>
              <a:defRPr/>
            </a:pPr>
            <a:r>
              <a:rPr lang="en-US" sz="2800" dirty="0" smtClean="0"/>
              <a:t>Further assistance is available by contacting </a:t>
            </a:r>
          </a:p>
          <a:p>
            <a:pPr lvl="1">
              <a:buFont typeface="Calibri" pitchFamily="34" charset="0"/>
              <a:buChar char="–"/>
              <a:defRPr/>
            </a:pPr>
            <a:r>
              <a:rPr lang="en-US" dirty="0" smtClean="0"/>
              <a:t>Sunni Zentner, at </a:t>
            </a:r>
            <a:r>
              <a:rPr lang="en-US" dirty="0" smtClean="0">
                <a:hlinkClick r:id="rId3"/>
              </a:rPr>
              <a:t>Sunni.Zentner@da.ks.gov</a:t>
            </a:r>
            <a:r>
              <a:rPr lang="en-US" dirty="0" smtClean="0"/>
              <a:t> or </a:t>
            </a:r>
          </a:p>
          <a:p>
            <a:pPr lvl="1">
              <a:buFont typeface="Calibri" pitchFamily="34" charset="0"/>
              <a:buChar char="–"/>
              <a:defRPr/>
            </a:pPr>
            <a:r>
              <a:rPr lang="en-US" dirty="0" smtClean="0"/>
              <a:t>Lisa Kraus, at </a:t>
            </a:r>
            <a:r>
              <a:rPr lang="en-US" dirty="0" smtClean="0">
                <a:hlinkClick r:id="rId4"/>
              </a:rPr>
              <a:t>Lisa.Kraus@da.ks.gov</a:t>
            </a:r>
            <a:endParaRPr lang="en-US" dirty="0" smtClean="0"/>
          </a:p>
          <a:p>
            <a:pPr>
              <a:buNone/>
              <a:defRPr/>
            </a:pPr>
            <a:endParaRPr lang="en-US" sz="2400" dirty="0" smtClean="0"/>
          </a:p>
          <a:p>
            <a:pPr marL="571500" lvl="2" indent="-571500">
              <a:buFontTx/>
              <a:buNone/>
              <a:defRPr/>
            </a:pPr>
            <a:r>
              <a:rPr lang="en-US" sz="2400" dirty="0" smtClean="0"/>
              <a:t>       </a:t>
            </a:r>
          </a:p>
        </p:txBody>
      </p:sp>
      <p:pic>
        <p:nvPicPr>
          <p:cNvPr id="4" name="Picture 3" descr="SHARP_Logo_with_label.gif"/>
          <p:cNvPicPr>
            <a:picLocks noChangeAspect="1"/>
          </p:cNvPicPr>
          <p:nvPr/>
        </p:nvPicPr>
        <p:blipFill>
          <a:blip r:embed="rId5" cstate="print"/>
          <a:stretch>
            <a:fillRect/>
          </a:stretch>
        </p:blipFill>
        <p:spPr>
          <a:xfrm>
            <a:off x="6705600" y="152400"/>
            <a:ext cx="1820840" cy="1178707"/>
          </a:xfrm>
          <a:prstGeom prst="rect">
            <a:avLst/>
          </a:prstGeom>
          <a:solidFill>
            <a:schemeClr val="bg2"/>
          </a:solid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FFC000"/>
                </a:solidFill>
              </a:rPr>
              <a:t>Payroll Services Contacts</a:t>
            </a:r>
            <a:endParaRPr lang="en-US" dirty="0">
              <a:solidFill>
                <a:srgbClr val="FFC000"/>
              </a:solidFill>
            </a:endParaRP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
        <p:nvSpPr>
          <p:cNvPr id="5" name="Content Placeholder 4"/>
          <p:cNvSpPr>
            <a:spLocks noGrp="1"/>
          </p:cNvSpPr>
          <p:nvPr>
            <p:ph idx="1"/>
          </p:nvPr>
        </p:nvSpPr>
        <p:spPr>
          <a:xfrm>
            <a:off x="228600" y="1524000"/>
            <a:ext cx="8686800" cy="5029200"/>
          </a:xfrm>
        </p:spPr>
        <p:txBody>
          <a:bodyPr>
            <a:normAutofit fontScale="77500" lnSpcReduction="20000"/>
          </a:bodyPr>
          <a:lstStyle/>
          <a:p>
            <a:pPr>
              <a:buNone/>
            </a:pPr>
            <a:r>
              <a:rPr lang="en-US" dirty="0" smtClean="0"/>
              <a:t>Payroll Services Help Line:			785.368.8000</a:t>
            </a:r>
          </a:p>
          <a:p>
            <a:pPr>
              <a:buNone/>
            </a:pPr>
            <a:endParaRPr lang="en-US" dirty="0" smtClean="0"/>
          </a:p>
          <a:p>
            <a:pPr>
              <a:buNone/>
            </a:pPr>
            <a:r>
              <a:rPr lang="en-US" dirty="0" smtClean="0"/>
              <a:t>Payroll Processing – Sunni Zentner:  </a:t>
            </a:r>
          </a:p>
          <a:p>
            <a:pPr>
              <a:buNone/>
            </a:pPr>
            <a:r>
              <a:rPr lang="en-US" dirty="0" smtClean="0"/>
              <a:t>		</a:t>
            </a:r>
            <a:r>
              <a:rPr lang="en-US" dirty="0" smtClean="0">
                <a:hlinkClick r:id="rId3"/>
              </a:rPr>
              <a:t>Sunni.Zentner@da.ks.gov</a:t>
            </a:r>
            <a:r>
              <a:rPr lang="en-US" dirty="0" smtClean="0"/>
              <a:t>		785.296.7058</a:t>
            </a:r>
          </a:p>
          <a:p>
            <a:pPr>
              <a:buNone/>
            </a:pPr>
            <a:endParaRPr lang="en-US" dirty="0" smtClean="0"/>
          </a:p>
          <a:p>
            <a:pPr>
              <a:buNone/>
            </a:pPr>
            <a:r>
              <a:rPr lang="en-US" dirty="0" smtClean="0"/>
              <a:t>Payroll Recon &amp; Remittance – Nancy Haufler:</a:t>
            </a:r>
          </a:p>
          <a:p>
            <a:pPr>
              <a:buNone/>
            </a:pPr>
            <a:r>
              <a:rPr lang="en-US" dirty="0" smtClean="0"/>
              <a:t>		</a:t>
            </a:r>
            <a:r>
              <a:rPr lang="en-US" dirty="0" smtClean="0">
                <a:hlinkClick r:id="rId4"/>
              </a:rPr>
              <a:t>Nancy.Haufler@da.ks.gov</a:t>
            </a:r>
            <a:r>
              <a:rPr lang="en-US" dirty="0" smtClean="0"/>
              <a:t>		785.296.5368</a:t>
            </a:r>
          </a:p>
          <a:p>
            <a:pPr>
              <a:buNone/>
            </a:pPr>
            <a:endParaRPr lang="en-US" dirty="0" smtClean="0"/>
          </a:p>
          <a:p>
            <a:pPr>
              <a:buNone/>
            </a:pPr>
            <a:r>
              <a:rPr lang="en-US" dirty="0" smtClean="0"/>
              <a:t>Payroll Systems – Earl Brynds:</a:t>
            </a:r>
          </a:p>
          <a:p>
            <a:pPr>
              <a:buNone/>
            </a:pPr>
            <a:r>
              <a:rPr lang="en-US" dirty="0" smtClean="0"/>
              <a:t>		</a:t>
            </a:r>
            <a:r>
              <a:rPr lang="en-US" dirty="0" smtClean="0">
                <a:hlinkClick r:id="rId5"/>
              </a:rPr>
              <a:t>Earl.Brynds@da.ks.gov</a:t>
            </a:r>
            <a:r>
              <a:rPr lang="en-US" dirty="0" smtClean="0"/>
              <a:t>		785.296.5376</a:t>
            </a:r>
          </a:p>
          <a:p>
            <a:pPr>
              <a:buNone/>
            </a:pPr>
            <a:endParaRPr lang="en-US" dirty="0" smtClean="0"/>
          </a:p>
          <a:p>
            <a:pPr>
              <a:buNone/>
            </a:pPr>
            <a:r>
              <a:rPr lang="en-US" dirty="0" smtClean="0"/>
              <a:t>Payroll Services – Nancy Ruoff:</a:t>
            </a:r>
          </a:p>
          <a:p>
            <a:pPr>
              <a:buNone/>
            </a:pPr>
            <a:r>
              <a:rPr lang="en-US" dirty="0" smtClean="0"/>
              <a:t>		</a:t>
            </a:r>
            <a:r>
              <a:rPr lang="en-US" dirty="0" smtClean="0">
                <a:hlinkClick r:id="rId6"/>
              </a:rPr>
              <a:t>Nancy.Ruoff@da.ks.gov</a:t>
            </a:r>
            <a:r>
              <a:rPr lang="en-US" dirty="0" smtClean="0"/>
              <a:t>		785.296.2853</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FC000"/>
                </a:solidFill>
              </a:rPr>
              <a:t>Questions</a:t>
            </a:r>
            <a:endParaRPr lang="en-US" dirty="0">
              <a:solidFill>
                <a:srgbClr val="FFC000"/>
              </a:solidFill>
            </a:endParaRPr>
          </a:p>
        </p:txBody>
      </p:sp>
      <p:sp>
        <p:nvSpPr>
          <p:cNvPr id="3" name="Content Placeholder 2"/>
          <p:cNvSpPr>
            <a:spLocks noGrp="1"/>
          </p:cNvSpPr>
          <p:nvPr>
            <p:ph idx="1"/>
          </p:nvPr>
        </p:nvSpPr>
        <p:spPr>
          <a:xfrm>
            <a:off x="457200" y="1447800"/>
            <a:ext cx="7010400" cy="4876800"/>
          </a:xfrm>
        </p:spPr>
        <p:txBody>
          <a:bodyPr>
            <a:normAutofit lnSpcReduction="10000"/>
          </a:bodyPr>
          <a:lstStyle/>
          <a:p>
            <a:endParaRPr lang="en-US" dirty="0" smtClean="0">
              <a:solidFill>
                <a:schemeClr val="accent3">
                  <a:lumMod val="40000"/>
                  <a:lumOff val="60000"/>
                </a:schemeClr>
              </a:solidFill>
            </a:endParaRPr>
          </a:p>
          <a:p>
            <a:pPr algn="ctr">
              <a:buNone/>
            </a:pPr>
            <a:r>
              <a:rPr lang="en-US" sz="25000" b="1" i="1" dirty="0" smtClean="0">
                <a:solidFill>
                  <a:srgbClr val="FFC000"/>
                </a:solidFill>
                <a:latin typeface="Algerian" pitchFamily="82" charset="0"/>
                <a:ea typeface="Arial Unicode MS" pitchFamily="34" charset="-128"/>
                <a:cs typeface="Arial Unicode MS" pitchFamily="34" charset="-128"/>
              </a:rPr>
              <a:t>?</a:t>
            </a:r>
          </a:p>
        </p:txBody>
      </p:sp>
      <p:pic>
        <p:nvPicPr>
          <p:cNvPr id="4" name="Picture 3"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solidFill>
                  <a:srgbClr val="FFC000"/>
                </a:solidFill>
              </a:rPr>
              <a:t>Reorganization and Contacts</a:t>
            </a:r>
            <a:endParaRPr lang="en-US" sz="4000" dirty="0">
              <a:solidFill>
                <a:srgbClr val="FFC000"/>
              </a:solidFill>
            </a:endParaRPr>
          </a:p>
        </p:txBody>
      </p:sp>
      <p:pic>
        <p:nvPicPr>
          <p:cNvPr id="5" name="Picture 4" descr="SHARP_Logo_with_label.gif"/>
          <p:cNvPicPr>
            <a:picLocks noChangeAspect="1"/>
          </p:cNvPicPr>
          <p:nvPr/>
        </p:nvPicPr>
        <p:blipFill>
          <a:blip r:embed="rId2" cstate="print"/>
          <a:stretch>
            <a:fillRect/>
          </a:stretch>
        </p:blipFill>
        <p:spPr>
          <a:xfrm>
            <a:off x="6705600" y="152400"/>
            <a:ext cx="1820840" cy="1178707"/>
          </a:xfrm>
          <a:prstGeom prst="rect">
            <a:avLst/>
          </a:prstGeom>
          <a:solidFill>
            <a:schemeClr val="bg2"/>
          </a:solidFill>
        </p:spPr>
      </p:pic>
      <p:pic>
        <p:nvPicPr>
          <p:cNvPr id="3076" name="Picture 4"/>
          <p:cNvPicPr>
            <a:picLocks noGrp="1" noChangeAspect="1" noChangeArrowheads="1"/>
          </p:cNvPicPr>
          <p:nvPr>
            <p:ph idx="1"/>
          </p:nvPr>
        </p:nvPicPr>
        <p:blipFill>
          <a:blip r:embed="rId3" cstate="print"/>
          <a:srcRect/>
          <a:stretch>
            <a:fillRect/>
          </a:stretch>
        </p:blipFill>
        <p:spPr bwMode="auto">
          <a:xfrm>
            <a:off x="457200" y="1524000"/>
            <a:ext cx="8332395" cy="5046937"/>
          </a:xfrm>
          <a:prstGeom prst="rect">
            <a:avLst/>
          </a:prstGeom>
          <a:noFill/>
          <a:ln w="9525">
            <a:noFill/>
            <a:miter lim="800000"/>
            <a:headEnd/>
            <a:tailEnd/>
          </a:ln>
        </p:spPr>
      </p:pic>
      <p:sp>
        <p:nvSpPr>
          <p:cNvPr id="16" name="Oval 15"/>
          <p:cNvSpPr/>
          <p:nvPr/>
        </p:nvSpPr>
        <p:spPr>
          <a:xfrm>
            <a:off x="5334000" y="3810000"/>
            <a:ext cx="9144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362200" y="42672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6019800"/>
            <a:ext cx="3048000" cy="369332"/>
          </a:xfrm>
          <a:prstGeom prst="rect">
            <a:avLst/>
          </a:prstGeom>
          <a:noFill/>
        </p:spPr>
        <p:txBody>
          <a:bodyPr wrap="square" rtlCol="0">
            <a:spAutoFit/>
          </a:bodyPr>
          <a:lstStyle/>
          <a:p>
            <a:r>
              <a:rPr lang="en-US" u="sng" dirty="0" smtClean="0"/>
              <a:t>www.da.ks.gov/ar</a:t>
            </a:r>
            <a:endParaRPr lang="en-US" u="sng"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3867</TotalTime>
  <Words>3456</Words>
  <Application>Microsoft Office PowerPoint</Application>
  <PresentationFormat>On-screen Show (4:3)</PresentationFormat>
  <Paragraphs>1061</Paragraphs>
  <Slides>83</Slides>
  <Notes>13</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SHARP Payroll Information</vt:lpstr>
      <vt:lpstr>Welcome</vt:lpstr>
      <vt:lpstr>Topics</vt:lpstr>
      <vt:lpstr>Presenters</vt:lpstr>
      <vt:lpstr>PowerPoint Presentation</vt:lpstr>
      <vt:lpstr>Reorganization and Contacts</vt:lpstr>
      <vt:lpstr>Reorganization and Contacts</vt:lpstr>
      <vt:lpstr>Reorganization and Contacts</vt:lpstr>
      <vt:lpstr>Reorganization and Contacts</vt:lpstr>
      <vt:lpstr>Reorganization and Contacts</vt:lpstr>
      <vt:lpstr>Reorganization and Contacts</vt:lpstr>
      <vt:lpstr>Reorganization and Contacts</vt:lpstr>
      <vt:lpstr>PowerPoint Presentation</vt:lpstr>
      <vt:lpstr>Efficiencies in Payroll</vt:lpstr>
      <vt:lpstr>Efficiencies in Payroll</vt:lpstr>
      <vt:lpstr>Efficiencies in Payroll</vt:lpstr>
      <vt:lpstr>Processing – Tips &amp; Tricks</vt:lpstr>
      <vt:lpstr>Processing – Tips &amp; Tricks</vt:lpstr>
      <vt:lpstr>Processing – Tips &amp; Tricks</vt:lpstr>
      <vt:lpstr>Processing – Tips &amp; Tricks</vt:lpstr>
      <vt:lpstr>Processing – Tips &amp; Tricks</vt:lpstr>
      <vt:lpstr>Processing – Tips &amp; Tricks</vt:lpstr>
      <vt:lpstr>Processing – Tips &amp; Tricks</vt:lpstr>
      <vt:lpstr>Processing – Tips &amp; Tricks</vt:lpstr>
      <vt:lpstr>Processing – Tips &amp; Tricks</vt:lpstr>
      <vt:lpstr>Efficiencies in Payroll</vt:lpstr>
      <vt:lpstr>Efficiencies in Payroll</vt:lpstr>
      <vt:lpstr>Efficiencies in Payroll</vt:lpstr>
      <vt:lpstr>PowerPoint Presentation</vt:lpstr>
      <vt:lpstr>Arrearage Balances</vt:lpstr>
      <vt:lpstr>Arrearage Balances</vt:lpstr>
      <vt:lpstr>Arrearage Balances</vt:lpstr>
      <vt:lpstr>Arrearage Balances</vt:lpstr>
      <vt:lpstr>Arrearage Balances</vt:lpstr>
      <vt:lpstr>PowerPoint Presentation</vt:lpstr>
      <vt:lpstr>Fiscal Year End</vt:lpstr>
      <vt:lpstr>Fiscal Year End</vt:lpstr>
      <vt:lpstr>PowerPoint Presentation</vt:lpstr>
      <vt:lpstr>SHARP Upgrade</vt:lpstr>
      <vt:lpstr>PowerPoint Presentation</vt:lpstr>
      <vt:lpstr>SHARP Upgrade</vt:lpstr>
      <vt:lpstr>SHARP Upgrade</vt:lpstr>
      <vt:lpstr>PowerPoint Presentation</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Payroll Calculation Tool</vt:lpstr>
      <vt:lpstr>PowerPoint Presentation</vt:lpstr>
      <vt:lpstr>KPAYGL5C - Background</vt:lpstr>
      <vt:lpstr>KPAYGL5C - Overview</vt:lpstr>
      <vt:lpstr>KPAYGL5C – Overview</vt:lpstr>
      <vt:lpstr>KPAYGL5C – Timing of Files</vt:lpstr>
      <vt:lpstr>KPAYGL5C – Timing of Files</vt:lpstr>
      <vt:lpstr>KPAYGL5C – Timing of Files</vt:lpstr>
      <vt:lpstr>KPAYGL5C – File Versions</vt:lpstr>
      <vt:lpstr>KPAYGL5C – File Versions</vt:lpstr>
      <vt:lpstr>KPAYGL5C – Roll-Out</vt:lpstr>
      <vt:lpstr>KPAYGL5C – Use of File</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Instructions</vt:lpstr>
      <vt:lpstr>KPAYGL5C – Data Elements</vt:lpstr>
      <vt:lpstr>KPAYGL5C – Tips &amp; Tricks</vt:lpstr>
      <vt:lpstr>KPAYGL5C – Tips &amp; Tricks</vt:lpstr>
      <vt:lpstr>KPAYGL5C – Info/Contacts</vt:lpstr>
      <vt:lpstr>Payroll Services Contacts</vt:lpstr>
      <vt:lpstr>Questions</vt:lpstr>
    </vt:vector>
  </TitlesOfParts>
  <Company>State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Kent Olson</dc:title>
  <dc:creator>George Vega</dc:creator>
  <cp:lastModifiedBy>Kristine Scott</cp:lastModifiedBy>
  <cp:revision>414</cp:revision>
  <dcterms:created xsi:type="dcterms:W3CDTF">2009-09-29T20:46:39Z</dcterms:created>
  <dcterms:modified xsi:type="dcterms:W3CDTF">2012-05-25T15:38:55Z</dcterms:modified>
</cp:coreProperties>
</file>