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2"/>
  </p:notesMasterIdLst>
  <p:sldIdLst>
    <p:sldId id="256" r:id="rId2"/>
    <p:sldId id="285" r:id="rId3"/>
    <p:sldId id="286" r:id="rId4"/>
    <p:sldId id="260" r:id="rId5"/>
    <p:sldId id="268" r:id="rId6"/>
    <p:sldId id="270" r:id="rId7"/>
    <p:sldId id="282" r:id="rId8"/>
    <p:sldId id="269" r:id="rId9"/>
    <p:sldId id="279" r:id="rId10"/>
    <p:sldId id="271" r:id="rId11"/>
    <p:sldId id="284" r:id="rId12"/>
    <p:sldId id="272" r:id="rId13"/>
    <p:sldId id="278" r:id="rId14"/>
    <p:sldId id="273" r:id="rId15"/>
    <p:sldId id="283" r:id="rId16"/>
    <p:sldId id="280" r:id="rId17"/>
    <p:sldId id="281" r:id="rId18"/>
    <p:sldId id="275" r:id="rId19"/>
    <p:sldId id="277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700" autoAdjust="0"/>
  </p:normalViewPr>
  <p:slideViewPr>
    <p:cSldViewPr snapToGrid="0">
      <p:cViewPr varScale="1">
        <p:scale>
          <a:sx n="103" d="100"/>
          <a:sy n="103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4EF9CE-5150-4A99-A9AD-A0129836F9FF}" type="datetimeFigureOut">
              <a:rPr lang="en-US" smtClean="0"/>
              <a:pPr/>
              <a:t>5/17/2011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9E5F54-C583-4D04-8F4E-3926F304B1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E5F54-C583-4D04-8F4E-3926F304B10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30610-59AF-4754-8E31-BA8394B7EDDC}" type="datetimeFigureOut">
              <a:rPr lang="en-US" smtClean="0"/>
              <a:pPr/>
              <a:t>5/17/2011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AD209-1E50-48FD-A722-86D8B7548B9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30610-59AF-4754-8E31-BA8394B7EDDC}" type="datetimeFigureOut">
              <a:rPr lang="en-US" smtClean="0"/>
              <a:pPr/>
              <a:t>5/17/2011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AD209-1E50-48FD-A722-86D8B7548B9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30610-59AF-4754-8E31-BA8394B7EDDC}" type="datetimeFigureOut">
              <a:rPr lang="en-US" smtClean="0"/>
              <a:pPr/>
              <a:t>5/17/2011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AD209-1E50-48FD-A722-86D8B7548B9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30610-59AF-4754-8E31-BA8394B7EDDC}" type="datetimeFigureOut">
              <a:rPr lang="en-US" smtClean="0"/>
              <a:pPr/>
              <a:t>5/17/2011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AD209-1E50-48FD-A722-86D8B7548B9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30610-59AF-4754-8E31-BA8394B7EDDC}" type="datetimeFigureOut">
              <a:rPr lang="en-US" smtClean="0"/>
              <a:pPr/>
              <a:t>5/17/2011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AD209-1E50-48FD-A722-86D8B7548B9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30610-59AF-4754-8E31-BA8394B7EDDC}" type="datetimeFigureOut">
              <a:rPr lang="en-US" smtClean="0"/>
              <a:pPr/>
              <a:t>5/17/2011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AD209-1E50-48FD-A722-86D8B7548B9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30610-59AF-4754-8E31-BA8394B7EDDC}" type="datetimeFigureOut">
              <a:rPr lang="en-US" smtClean="0"/>
              <a:pPr/>
              <a:t>5/17/2011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AD209-1E50-48FD-A722-86D8B7548B9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30610-59AF-4754-8E31-BA8394B7EDDC}" type="datetimeFigureOut">
              <a:rPr lang="en-US" smtClean="0"/>
              <a:pPr/>
              <a:t>5/17/2011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AD209-1E50-48FD-A722-86D8B7548B9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30610-59AF-4754-8E31-BA8394B7EDDC}" type="datetimeFigureOut">
              <a:rPr lang="en-US" smtClean="0"/>
              <a:pPr/>
              <a:t>5/17/2011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AD209-1E50-48FD-A722-86D8B7548B9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30610-59AF-4754-8E31-BA8394B7EDDC}" type="datetimeFigureOut">
              <a:rPr lang="en-US" smtClean="0"/>
              <a:pPr/>
              <a:t>5/17/2011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AD209-1E50-48FD-A722-86D8B7548B9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30610-59AF-4754-8E31-BA8394B7EDDC}" type="datetimeFigureOut">
              <a:rPr lang="en-US" smtClean="0"/>
              <a:pPr/>
              <a:t>5/17/2011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C2AD209-1E50-48FD-A722-86D8B7548B9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AE30610-59AF-4754-8E31-BA8394B7EDDC}" type="datetimeFigureOut">
              <a:rPr lang="en-US" smtClean="0"/>
              <a:pPr/>
              <a:t>5/17/2011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C2AD209-1E50-48FD-A722-86D8B7548B9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wip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200" y="762000"/>
            <a:ext cx="7638474" cy="14700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+mn-lt"/>
              </a:rPr>
              <a:t>KHPA:  SMART 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Fund Balance Report</a:t>
            </a:r>
            <a:br>
              <a:rPr lang="en-US" dirty="0" smtClean="0">
                <a:latin typeface="+mn-lt"/>
              </a:rPr>
            </a:br>
            <a:r>
              <a:rPr lang="en-US" sz="2700" dirty="0" smtClean="0">
                <a:latin typeface="+mn-lt"/>
              </a:rPr>
              <a:t>using fund 2556 for exhibit purposes</a:t>
            </a:r>
            <a:endParaRPr lang="en-US" sz="27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874" y="2895600"/>
            <a:ext cx="6400800" cy="3200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Budget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Balance: 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Commitment Control</a:t>
            </a: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Cash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Balance: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General Ledger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Month End Balance: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Cash Balance Report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4272" y="842818"/>
            <a:ext cx="8237537" cy="435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ular Callout 8"/>
          <p:cNvSpPr/>
          <p:nvPr/>
        </p:nvSpPr>
        <p:spPr>
          <a:xfrm>
            <a:off x="5049980" y="1847272"/>
            <a:ext cx="1554019" cy="665017"/>
          </a:xfrm>
          <a:prstGeom prst="wedgeRectCallout">
            <a:avLst>
              <a:gd name="adj1" fmla="val -21568"/>
              <a:gd name="adj2" fmla="val 107143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Beginning Fund </a:t>
            </a:r>
            <a:r>
              <a:rPr lang="en-US" sz="1200" dirty="0" smtClean="0">
                <a:solidFill>
                  <a:srgbClr val="FF0000"/>
                </a:solidFill>
              </a:rPr>
              <a:t>Balance = converted STARS balance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13" name="Oval Callout 12"/>
          <p:cNvSpPr/>
          <p:nvPr/>
        </p:nvSpPr>
        <p:spPr>
          <a:xfrm>
            <a:off x="6266873" y="3967018"/>
            <a:ext cx="2514600" cy="838200"/>
          </a:xfrm>
          <a:prstGeom prst="wedgeEllipseCallout">
            <a:avLst>
              <a:gd name="adj1" fmla="val -76787"/>
              <a:gd name="adj2" fmla="val -86364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accent5">
                    <a:lumMod val="75000"/>
                  </a:schemeClr>
                </a:solidFill>
              </a:rPr>
              <a:t>YTD total amount of accounts 4xxxxx and </a:t>
            </a:r>
            <a:r>
              <a:rPr lang="en-US" sz="1200" dirty="0" smtClean="0">
                <a:solidFill>
                  <a:schemeClr val="accent5">
                    <a:lumMod val="75000"/>
                  </a:schemeClr>
                </a:solidFill>
              </a:rPr>
              <a:t>76xxxx</a:t>
            </a:r>
            <a:endParaRPr lang="en-US" sz="1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5" name="Oval Callout 14"/>
          <p:cNvSpPr/>
          <p:nvPr/>
        </p:nvSpPr>
        <p:spPr>
          <a:xfrm>
            <a:off x="6673273" y="1106055"/>
            <a:ext cx="2286000" cy="1143000"/>
          </a:xfrm>
          <a:prstGeom prst="wedgeEllipseCallout">
            <a:avLst>
              <a:gd name="adj1" fmla="val -95022"/>
              <a:gd name="adj2" fmla="val 129279"/>
            </a:avLst>
          </a:prstGeom>
          <a:noFill/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FFC000"/>
                </a:solidFill>
              </a:rPr>
              <a:t>YTD total amount of </a:t>
            </a:r>
            <a:r>
              <a:rPr lang="en-US" sz="1200" b="1" dirty="0" smtClean="0">
                <a:solidFill>
                  <a:srgbClr val="FFC000"/>
                </a:solidFill>
              </a:rPr>
              <a:t>accounts 5xxxxx and 77xxxx</a:t>
            </a:r>
            <a:endParaRPr lang="en-US" sz="1200" b="1" dirty="0">
              <a:solidFill>
                <a:srgbClr val="FFC000"/>
              </a:solidFill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2964872" y="3368963"/>
            <a:ext cx="1371600" cy="304800"/>
          </a:xfrm>
          <a:prstGeom prst="wedgeRectCallout">
            <a:avLst>
              <a:gd name="adj1" fmla="val 9636"/>
              <a:gd name="adj2" fmla="val 122768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KK Fund Balance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60582" y="5218546"/>
            <a:ext cx="711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4213" indent="-684213"/>
            <a:r>
              <a:rPr lang="en-US" dirty="0" smtClean="0">
                <a:solidFill>
                  <a:srgbClr val="FF0000"/>
                </a:solidFill>
              </a:rPr>
              <a:t>Note:  The </a:t>
            </a:r>
            <a:r>
              <a:rPr lang="en-US" b="1" dirty="0" smtClean="0">
                <a:solidFill>
                  <a:srgbClr val="FF0000"/>
                </a:solidFill>
              </a:rPr>
              <a:t>beginning fund balance </a:t>
            </a:r>
            <a:r>
              <a:rPr lang="en-US" dirty="0" smtClean="0">
                <a:solidFill>
                  <a:srgbClr val="FF0000"/>
                </a:solidFill>
              </a:rPr>
              <a:t>will always be the converted STARS balance.  It </a:t>
            </a:r>
            <a:r>
              <a:rPr lang="en-US" u="sng" dirty="0" smtClean="0">
                <a:solidFill>
                  <a:srgbClr val="FF0000"/>
                </a:solidFill>
              </a:rPr>
              <a:t>will not change with the new fiscal year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 marL="684213" indent="-684213"/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b="1" dirty="0" smtClean="0">
                <a:solidFill>
                  <a:srgbClr val="FF0000"/>
                </a:solidFill>
              </a:rPr>
              <a:t>Expenses and Associated Revenues </a:t>
            </a:r>
            <a:r>
              <a:rPr lang="en-US" dirty="0" smtClean="0">
                <a:solidFill>
                  <a:srgbClr val="FF0000"/>
                </a:solidFill>
              </a:rPr>
              <a:t>will continue to be a running total. They </a:t>
            </a:r>
            <a:r>
              <a:rPr lang="en-US" u="sng" dirty="0" smtClean="0">
                <a:solidFill>
                  <a:srgbClr val="FF0000"/>
                </a:solidFill>
              </a:rPr>
              <a:t>do not start over with each new fiscal year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9036" y="960677"/>
            <a:ext cx="8121716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 Ledger Cash 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Balance</a:t>
            </a:r>
          </a:p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(This report shows the General Ledger fund balance as of EOB prior business day)</a:t>
            </a:r>
          </a:p>
          <a:p>
            <a:pPr algn="ctr"/>
            <a:endParaRPr lang="en-US" sz="1200" dirty="0" smtClean="0">
              <a:solidFill>
                <a:srgbClr val="FF0000"/>
              </a:solidFill>
            </a:endParaRPr>
          </a:p>
          <a:p>
            <a:pPr marL="230188" indent="-230188">
              <a:buFont typeface="Arial" pitchFamily="34" charset="0"/>
              <a:buChar char="•"/>
            </a:pPr>
            <a:endParaRPr lang="en-US" sz="22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230188" indent="-230188"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Run </a:t>
            </a:r>
            <a:r>
              <a:rPr lang="en-US" sz="2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Ledger Inquiry </a:t>
            </a:r>
            <a:r>
              <a:rPr lang="en-US" sz="2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for year-to-date fund balance – </a:t>
            </a:r>
          </a:p>
          <a:p>
            <a:pPr marL="230188" indent="-230188"/>
            <a:r>
              <a:rPr lang="en-US" sz="2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	</a:t>
            </a:r>
            <a:r>
              <a:rPr lang="en-US" sz="2200" dirty="0" smtClean="0">
                <a:solidFill>
                  <a:srgbClr val="FF0000"/>
                </a:solidFill>
              </a:rPr>
              <a:t>See Attachment C</a:t>
            </a:r>
          </a:p>
          <a:p>
            <a:pPr marL="230188" indent="-230188">
              <a:buFont typeface="Arial" pitchFamily="34" charset="0"/>
              <a:buChar char="•"/>
            </a:pPr>
            <a:endParaRPr lang="en-US" sz="14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230188" indent="-230188"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Use </a:t>
            </a:r>
            <a:r>
              <a:rPr lang="en-US" sz="2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“</a:t>
            </a:r>
            <a:r>
              <a:rPr lang="en-US" sz="22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Actuals</a:t>
            </a:r>
            <a:r>
              <a:rPr lang="en-US" sz="2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” </a:t>
            </a:r>
            <a:r>
              <a:rPr lang="en-US" sz="2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ledger </a:t>
            </a:r>
          </a:p>
          <a:p>
            <a:pPr marL="230188" indent="-230188">
              <a:buFont typeface="Arial" pitchFamily="34" charset="0"/>
              <a:buChar char="•"/>
            </a:pPr>
            <a:endParaRPr lang="en-US" sz="14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230188" indent="-230188"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Check </a:t>
            </a:r>
            <a:r>
              <a:rPr lang="en-US" sz="2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“Show YTD Balance” </a:t>
            </a:r>
            <a:r>
              <a:rPr lang="en-US" sz="2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box</a:t>
            </a:r>
          </a:p>
          <a:p>
            <a:pPr marL="230188" indent="-230188">
              <a:buFont typeface="Arial" pitchFamily="34" charset="0"/>
              <a:buChar char="•"/>
            </a:pPr>
            <a:endParaRPr lang="en-US" sz="14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230188" indent="-230188"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Use Account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“110100”</a:t>
            </a:r>
          </a:p>
          <a:p>
            <a:pPr marL="230188" indent="-230188">
              <a:buFont typeface="Arial" pitchFamily="34" charset="0"/>
              <a:buChar char="•"/>
            </a:pPr>
            <a:endParaRPr lang="en-US" sz="14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230188" indent="-230188"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If fund level fund cannot pull information by budget unit</a:t>
            </a:r>
          </a:p>
          <a:p>
            <a:pPr marL="230188" indent="-230188">
              <a:buFont typeface="Arial" pitchFamily="34" charset="0"/>
              <a:buChar char="•"/>
            </a:pPr>
            <a:endParaRPr lang="en-US" sz="14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230188" indent="-230188"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Amount shown = </a:t>
            </a:r>
            <a:r>
              <a:rPr lang="en-US" sz="2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general ledger fund </a:t>
            </a:r>
            <a:r>
              <a:rPr lang="en-US" sz="2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balance</a:t>
            </a:r>
            <a:endParaRPr lang="en-US" sz="1200" dirty="0" smtClean="0">
              <a:solidFill>
                <a:srgbClr val="FF0000"/>
              </a:solidFill>
            </a:endParaRPr>
          </a:p>
          <a:p>
            <a:endParaRPr lang="en-US" sz="1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838200"/>
            <a:ext cx="78486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230188" algn="l"/>
                <a:tab pos="461963" algn="l"/>
                <a:tab pos="684213" algn="l"/>
                <a:tab pos="914400" algn="l"/>
              </a:tabLst>
            </a:pPr>
            <a:r>
              <a:rPr lang="en-US" b="1" dirty="0" smtClean="0"/>
              <a:t>Ledger Inquiry</a:t>
            </a:r>
          </a:p>
          <a:p>
            <a:pPr algn="ctr">
              <a:tabLst>
                <a:tab pos="230188" algn="l"/>
                <a:tab pos="461963" algn="l"/>
                <a:tab pos="684213" algn="l"/>
                <a:tab pos="914400" algn="l"/>
              </a:tabLst>
            </a:pPr>
            <a:r>
              <a:rPr lang="en-US" sz="1200" dirty="0" smtClean="0"/>
              <a:t>(Shows the general ledger fund balance.) </a:t>
            </a:r>
          </a:p>
          <a:p>
            <a:pPr algn="ctr">
              <a:tabLst>
                <a:tab pos="230188" algn="l"/>
                <a:tab pos="461963" algn="l"/>
                <a:tab pos="684213" algn="l"/>
                <a:tab pos="914400" algn="l"/>
              </a:tabLst>
            </a:pPr>
            <a:r>
              <a:rPr lang="en-US" sz="1200" dirty="0" smtClean="0">
                <a:solidFill>
                  <a:srgbClr val="FF0000"/>
                </a:solidFill>
              </a:rPr>
              <a:t>GL Fund Balance = Begin Balance + </a:t>
            </a:r>
            <a:r>
              <a:rPr lang="en-US" sz="1200" dirty="0" smtClean="0">
                <a:solidFill>
                  <a:srgbClr val="FF0000"/>
                </a:solidFill>
              </a:rPr>
              <a:t>revenues </a:t>
            </a:r>
            <a:r>
              <a:rPr lang="en-US" sz="1200" dirty="0" smtClean="0">
                <a:solidFill>
                  <a:srgbClr val="FF0000"/>
                </a:solidFill>
              </a:rPr>
              <a:t>– </a:t>
            </a:r>
            <a:r>
              <a:rPr lang="en-US" sz="1200" dirty="0" smtClean="0">
                <a:solidFill>
                  <a:srgbClr val="FF0000"/>
                </a:solidFill>
              </a:rPr>
              <a:t>completed expense transactions</a:t>
            </a:r>
            <a:endParaRPr lang="en-US" sz="1200" dirty="0" smtClean="0">
              <a:solidFill>
                <a:srgbClr val="FF0000"/>
              </a:solidFill>
            </a:endParaRPr>
          </a:p>
          <a:p>
            <a:pPr algn="ctr">
              <a:tabLst>
                <a:tab pos="230188" algn="l"/>
                <a:tab pos="461963" algn="l"/>
                <a:tab pos="684213" algn="l"/>
                <a:tab pos="914400" algn="l"/>
              </a:tabLst>
            </a:pPr>
            <a:r>
              <a:rPr lang="en-US" sz="1200" dirty="0" smtClean="0">
                <a:solidFill>
                  <a:srgbClr val="FF0000"/>
                </a:solidFill>
              </a:rPr>
              <a:t>Information as of EOB previous day</a:t>
            </a:r>
          </a:p>
          <a:p>
            <a:pPr>
              <a:tabLst>
                <a:tab pos="230188" algn="l"/>
                <a:tab pos="461963" algn="l"/>
                <a:tab pos="684213" algn="l"/>
                <a:tab pos="914400" algn="l"/>
              </a:tabLst>
            </a:pPr>
            <a:endParaRPr lang="en-US" dirty="0" smtClean="0"/>
          </a:p>
          <a:p>
            <a:pPr>
              <a:tabLst>
                <a:tab pos="461963" algn="l"/>
                <a:tab pos="914400" algn="l"/>
                <a:tab pos="1376363" algn="l"/>
                <a:tab pos="1773238" algn="l"/>
              </a:tabLst>
            </a:pPr>
            <a:r>
              <a:rPr lang="en-US" sz="1400" dirty="0" smtClean="0"/>
              <a:t>General Ledger</a:t>
            </a:r>
          </a:p>
          <a:p>
            <a:pPr>
              <a:tabLst>
                <a:tab pos="461963" algn="l"/>
                <a:tab pos="914400" algn="l"/>
                <a:tab pos="1376363" algn="l"/>
                <a:tab pos="1773238" algn="l"/>
              </a:tabLst>
            </a:pPr>
            <a:r>
              <a:rPr lang="en-US" sz="1400" dirty="0" smtClean="0"/>
              <a:t>	Review Financial Information</a:t>
            </a:r>
          </a:p>
          <a:p>
            <a:pPr>
              <a:tabLst>
                <a:tab pos="461963" algn="l"/>
                <a:tab pos="914400" algn="l"/>
                <a:tab pos="1376363" algn="l"/>
                <a:tab pos="1773238" algn="l"/>
              </a:tabLst>
            </a:pPr>
            <a:r>
              <a:rPr lang="en-US" sz="1400" dirty="0" smtClean="0"/>
              <a:t>		Ledger</a:t>
            </a:r>
          </a:p>
          <a:p>
            <a:pPr>
              <a:tabLst>
                <a:tab pos="461963" algn="l"/>
                <a:tab pos="914400" algn="l"/>
                <a:tab pos="1376363" algn="l"/>
                <a:tab pos="1773238" algn="l"/>
              </a:tabLst>
            </a:pPr>
            <a:r>
              <a:rPr lang="en-US" sz="1400" dirty="0" smtClean="0"/>
              <a:t>			Add a New Value</a:t>
            </a:r>
          </a:p>
          <a:p>
            <a:pPr>
              <a:tabLst>
                <a:tab pos="461963" algn="l"/>
                <a:tab pos="914400" algn="l"/>
                <a:tab pos="1376363" algn="l"/>
                <a:tab pos="1773238" algn="l"/>
              </a:tabLst>
            </a:pPr>
            <a:r>
              <a:rPr lang="en-US" sz="1400" dirty="0" smtClean="0"/>
              <a:t>			Inquiry Name:  (example:  balance)</a:t>
            </a:r>
          </a:p>
          <a:p>
            <a:pPr>
              <a:tabLst>
                <a:tab pos="461963" algn="l"/>
                <a:tab pos="914400" algn="l"/>
                <a:tab pos="1376363" algn="l"/>
                <a:tab pos="1773238" algn="l"/>
              </a:tabLst>
            </a:pPr>
            <a:r>
              <a:rPr lang="en-US" sz="1400" dirty="0" smtClean="0"/>
              <a:t>			Add</a:t>
            </a:r>
          </a:p>
          <a:p>
            <a:pPr>
              <a:tabLst>
                <a:tab pos="461963" algn="l"/>
                <a:tab pos="914400" algn="l"/>
                <a:tab pos="1376363" algn="l"/>
                <a:tab pos="1773238" algn="l"/>
              </a:tabLst>
            </a:pPr>
            <a:r>
              <a:rPr lang="en-US" sz="1400" dirty="0" smtClean="0"/>
              <a:t>				Ledger Criteria</a:t>
            </a:r>
          </a:p>
          <a:p>
            <a:pPr>
              <a:tabLst>
                <a:tab pos="461963" algn="l"/>
                <a:tab pos="914400" algn="l"/>
                <a:tab pos="1376363" algn="l"/>
                <a:tab pos="1773238" algn="l"/>
                <a:tab pos="2057400" algn="l"/>
              </a:tabLst>
            </a:pPr>
            <a:r>
              <a:rPr lang="en-US" sz="1400" dirty="0" smtClean="0"/>
              <a:t>					Unit:  agency number</a:t>
            </a:r>
          </a:p>
          <a:p>
            <a:pPr>
              <a:tabLst>
                <a:tab pos="461963" algn="l"/>
                <a:tab pos="914400" algn="l"/>
                <a:tab pos="1376363" algn="l"/>
                <a:tab pos="1773238" algn="l"/>
                <a:tab pos="2057400" algn="l"/>
              </a:tabLst>
            </a:pPr>
            <a:r>
              <a:rPr lang="en-US" sz="1400" dirty="0" smtClean="0"/>
              <a:t>					Ledger:  </a:t>
            </a:r>
            <a:r>
              <a:rPr lang="en-US" sz="1400" dirty="0" err="1" smtClean="0"/>
              <a:t>Actuals</a:t>
            </a:r>
            <a:endParaRPr lang="en-US" sz="1400" dirty="0" smtClean="0"/>
          </a:p>
          <a:p>
            <a:pPr>
              <a:tabLst>
                <a:tab pos="461963" algn="l"/>
                <a:tab pos="914400" algn="l"/>
                <a:tab pos="1376363" algn="l"/>
                <a:tab pos="1773238" algn="l"/>
                <a:tab pos="2057400" algn="l"/>
              </a:tabLst>
            </a:pPr>
            <a:r>
              <a:rPr lang="en-US" sz="1400" dirty="0" smtClean="0"/>
              <a:t>					Fiscal Year:  2011</a:t>
            </a:r>
          </a:p>
          <a:p>
            <a:pPr>
              <a:tabLst>
                <a:tab pos="461963" algn="l"/>
                <a:tab pos="914400" algn="l"/>
                <a:tab pos="1376363" algn="l"/>
                <a:tab pos="1773238" algn="l"/>
                <a:tab pos="2057400" algn="l"/>
              </a:tabLst>
            </a:pPr>
            <a:r>
              <a:rPr lang="en-US" sz="1400" dirty="0" smtClean="0"/>
              <a:t>					From Period:  1</a:t>
            </a:r>
          </a:p>
          <a:p>
            <a:pPr>
              <a:tabLst>
                <a:tab pos="461963" algn="l"/>
                <a:tab pos="914400" algn="l"/>
                <a:tab pos="1376363" algn="l"/>
                <a:tab pos="1773238" algn="l"/>
                <a:tab pos="2057400" algn="l"/>
              </a:tabLst>
            </a:pPr>
            <a:r>
              <a:rPr lang="en-US" sz="1400" dirty="0" smtClean="0"/>
              <a:t>					To Period:  current accounting period</a:t>
            </a:r>
          </a:p>
          <a:p>
            <a:pPr>
              <a:tabLst>
                <a:tab pos="461963" algn="l"/>
                <a:tab pos="914400" algn="l"/>
                <a:tab pos="1376363" algn="l"/>
                <a:tab pos="1773238" algn="l"/>
                <a:tab pos="2057400" algn="l"/>
              </a:tabLst>
            </a:pPr>
            <a:r>
              <a:rPr lang="en-US" sz="1400" dirty="0" smtClean="0"/>
              <a:t>					Show YTD Balance</a:t>
            </a:r>
          </a:p>
          <a:p>
            <a:pPr>
              <a:tabLst>
                <a:tab pos="461963" algn="l"/>
                <a:tab pos="914400" algn="l"/>
                <a:tab pos="1376363" algn="l"/>
                <a:tab pos="1773238" algn="l"/>
                <a:tab pos="2057400" algn="l"/>
              </a:tabLst>
            </a:pPr>
            <a:r>
              <a:rPr lang="en-US" sz="1400" dirty="0" smtClean="0"/>
              <a:t>					Max Ledger Rows:  300		</a:t>
            </a:r>
          </a:p>
          <a:p>
            <a:pPr>
              <a:tabLst>
                <a:tab pos="461963" algn="l"/>
                <a:tab pos="914400" algn="l"/>
                <a:tab pos="1376363" algn="l"/>
                <a:tab pos="1771650" algn="l"/>
                <a:tab pos="2057400" algn="l"/>
                <a:tab pos="2286000" algn="l"/>
              </a:tabLst>
            </a:pPr>
            <a:r>
              <a:rPr lang="en-US" sz="1400" dirty="0" smtClean="0"/>
              <a:t>						Account:  110100 - </a:t>
            </a:r>
            <a:r>
              <a:rPr lang="en-US" sz="1400" dirty="0" smtClean="0">
                <a:solidFill>
                  <a:srgbClr val="FF0000"/>
                </a:solidFill>
              </a:rPr>
              <a:t>check the “Sum By” box</a:t>
            </a:r>
          </a:p>
          <a:p>
            <a:pPr>
              <a:tabLst>
                <a:tab pos="461963" algn="l"/>
                <a:tab pos="914400" algn="l"/>
                <a:tab pos="1376363" algn="l"/>
                <a:tab pos="1773238" algn="l"/>
                <a:tab pos="2057400" algn="l"/>
                <a:tab pos="2286000" algn="l"/>
              </a:tabLst>
            </a:pPr>
            <a:r>
              <a:rPr lang="en-US" sz="1400" dirty="0" smtClean="0">
                <a:solidFill>
                  <a:srgbClr val="FF0000"/>
                </a:solidFill>
              </a:rPr>
              <a:t>						</a:t>
            </a:r>
            <a:r>
              <a:rPr lang="en-US" sz="1400" dirty="0" smtClean="0"/>
              <a:t>Fund:  can enter fund number or leave blank for all funds </a:t>
            </a:r>
          </a:p>
          <a:p>
            <a:pPr>
              <a:tabLst>
                <a:tab pos="461963" algn="l"/>
                <a:tab pos="914400" algn="l"/>
                <a:tab pos="1376363" algn="l"/>
                <a:tab pos="1773238" algn="l"/>
                <a:tab pos="2057400" algn="l"/>
                <a:tab pos="2286000" algn="l"/>
              </a:tabLst>
            </a:pPr>
            <a:r>
              <a:rPr lang="en-US" sz="1400" dirty="0" smtClean="0"/>
              <a:t>						Budget Unit:  can enter or leave blank for all units</a:t>
            </a:r>
          </a:p>
          <a:p>
            <a:pPr>
              <a:tabLst>
                <a:tab pos="461963" algn="l"/>
                <a:tab pos="914400" algn="l"/>
                <a:tab pos="1376363" algn="l"/>
                <a:tab pos="1773238" algn="l"/>
                <a:tab pos="2057400" algn="l"/>
                <a:tab pos="2286000" algn="l"/>
              </a:tabLst>
            </a:pPr>
            <a:r>
              <a:rPr lang="en-US" sz="1400" dirty="0" smtClean="0"/>
              <a:t>						</a:t>
            </a:r>
            <a:r>
              <a:rPr lang="en-US" sz="800" dirty="0" smtClean="0">
                <a:solidFill>
                  <a:srgbClr val="FF0000"/>
                </a:solidFill>
              </a:rPr>
              <a:t>Note:  if fund level fund cannot pull information by budget unit</a:t>
            </a:r>
          </a:p>
          <a:p>
            <a:pPr>
              <a:tabLst>
                <a:tab pos="461963" algn="l"/>
                <a:tab pos="914400" algn="l"/>
                <a:tab pos="1376363" algn="l"/>
                <a:tab pos="1773238" algn="l"/>
                <a:tab pos="2057400" algn="l"/>
                <a:tab pos="2286000" algn="l"/>
              </a:tabLst>
            </a:pPr>
            <a:r>
              <a:rPr lang="en-US" sz="1400" dirty="0" smtClean="0"/>
              <a:t>						Search</a:t>
            </a:r>
          </a:p>
          <a:p>
            <a:pPr>
              <a:tabLst>
                <a:tab pos="461963" algn="l"/>
                <a:tab pos="914400" algn="l"/>
                <a:tab pos="1376363" algn="l"/>
                <a:tab pos="1773238" algn="l"/>
                <a:tab pos="2057400" algn="l"/>
                <a:tab pos="2286000" algn="l"/>
              </a:tabLst>
            </a:pPr>
            <a:r>
              <a:rPr lang="en-US" sz="1400" dirty="0" smtClean="0"/>
              <a:t>						Amount = current fund balance in the general </a:t>
            </a:r>
            <a:r>
              <a:rPr lang="en-US" sz="1400" dirty="0" smtClean="0"/>
              <a:t>ledger</a:t>
            </a:r>
            <a:endParaRPr lang="en-US" sz="14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6060630" y="1849644"/>
            <a:ext cx="2353914" cy="523220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</a:rPr>
              <a:t>Attachment C</a:t>
            </a:r>
            <a:endParaRPr lang="en-US" sz="28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13" y="371475"/>
            <a:ext cx="7646987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457200"/>
            <a:ext cx="8229600" cy="6025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ular Callout 3"/>
          <p:cNvSpPr/>
          <p:nvPr/>
        </p:nvSpPr>
        <p:spPr>
          <a:xfrm>
            <a:off x="5105400" y="6019800"/>
            <a:ext cx="1600200" cy="457200"/>
          </a:xfrm>
          <a:prstGeom prst="wedgeRectCallout">
            <a:avLst>
              <a:gd name="adj1" fmla="val 74405"/>
              <a:gd name="adj2" fmla="val -56666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General Ledger </a:t>
            </a:r>
          </a:p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Balance</a:t>
            </a:r>
            <a:endParaRPr lang="en-US" sz="1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7164" y="831272"/>
            <a:ext cx="83312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 of Month Fund Reconciliation</a:t>
            </a:r>
          </a:p>
          <a:p>
            <a:endParaRPr lang="en-US" sz="9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endParaRPr lang="en-US" sz="9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230188" indent="-230188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Run SMART query </a:t>
            </a:r>
            <a:r>
              <a:rPr lang="en-US" sz="1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KS_GL_JOURNALS_BYFUND</a:t>
            </a:r>
            <a:r>
              <a:rPr lang="en-US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to obtain information on all transactions posted to fund in the general ledger for the month – </a:t>
            </a:r>
          </a:p>
          <a:p>
            <a:pPr marL="230188" indent="-230188"/>
            <a:r>
              <a:rPr lang="en-US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	</a:t>
            </a:r>
            <a:r>
              <a:rPr lang="en-US" sz="1600" dirty="0" smtClean="0">
                <a:solidFill>
                  <a:srgbClr val="FF0000"/>
                </a:solidFill>
              </a:rPr>
              <a:t>See Attachment D</a:t>
            </a:r>
          </a:p>
          <a:p>
            <a:pPr marL="230188" indent="-230188">
              <a:buFont typeface="Arial" pitchFamily="34" charset="0"/>
              <a:buChar char="•"/>
            </a:pPr>
            <a:endParaRPr lang="en-US" sz="16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230188" indent="-230188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Run </a:t>
            </a:r>
            <a:r>
              <a:rPr lang="en-US" sz="1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General Ledger Cash Balance Report </a:t>
            </a:r>
            <a:r>
              <a:rPr lang="en-US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for the month – </a:t>
            </a:r>
          </a:p>
          <a:p>
            <a:pPr marL="230188" indent="-230188"/>
            <a:r>
              <a:rPr lang="en-US" sz="1600" dirty="0" smtClean="0">
                <a:solidFill>
                  <a:srgbClr val="FF0000"/>
                </a:solidFill>
              </a:rPr>
              <a:t>	See Attachment E</a:t>
            </a:r>
          </a:p>
          <a:p>
            <a:pPr marL="230188" indent="-230188"/>
            <a:endParaRPr lang="en-US" sz="1600" dirty="0" smtClean="0">
              <a:solidFill>
                <a:srgbClr val="FF0000"/>
              </a:solidFill>
            </a:endParaRPr>
          </a:p>
          <a:p>
            <a:pPr marL="230188" indent="-230188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The total of all revenues posted to the fund for the month should equal </a:t>
            </a:r>
            <a:r>
              <a:rPr lang="en-US" sz="1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“Total Source of Funds” </a:t>
            </a:r>
            <a:r>
              <a:rPr lang="en-US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on the Cash Balance Report</a:t>
            </a:r>
          </a:p>
          <a:p>
            <a:pPr marL="230188" indent="-230188">
              <a:buFont typeface="Arial" pitchFamily="34" charset="0"/>
              <a:buChar char="•"/>
            </a:pPr>
            <a:endParaRPr lang="en-US" sz="16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230188" indent="-230188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The total of all expenses posted to the fund for the month should equal </a:t>
            </a:r>
            <a:r>
              <a:rPr lang="en-US" sz="1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“Total Use of Funds” </a:t>
            </a:r>
            <a:r>
              <a:rPr lang="en-US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on the Cash Balance Report</a:t>
            </a:r>
          </a:p>
          <a:p>
            <a:pPr marL="230188" indent="-230188">
              <a:buFont typeface="Arial" pitchFamily="34" charset="0"/>
              <a:buChar char="•"/>
            </a:pPr>
            <a:endParaRPr lang="en-US" sz="16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230188" indent="-230188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The total of all “2” account codes should equal </a:t>
            </a:r>
            <a:r>
              <a:rPr lang="en-US" sz="1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“Accounts Payable”</a:t>
            </a:r>
            <a:r>
              <a:rPr lang="en-US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on the Cash Balance </a:t>
            </a:r>
            <a:r>
              <a:rPr lang="en-US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Report</a:t>
            </a:r>
          </a:p>
          <a:p>
            <a:pPr marL="230188" indent="-230188">
              <a:buFont typeface="Arial" pitchFamily="34" charset="0"/>
              <a:buChar char="•"/>
            </a:pPr>
            <a:endParaRPr lang="en-US" sz="16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230188" indent="-230188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The total of all “1403xx” account codes should equal “</a:t>
            </a:r>
            <a:r>
              <a:rPr lang="en-US" sz="1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Prepaid</a:t>
            </a:r>
            <a:r>
              <a:rPr lang="en-US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” on the Cash Balance Report.</a:t>
            </a:r>
            <a:endParaRPr lang="en-US" sz="1600" dirty="0"/>
          </a:p>
        </p:txBody>
      </p:sp>
    </p:spTree>
  </p:cSld>
  <p:clrMapOvr>
    <a:masterClrMapping/>
  </p:clrMapOvr>
  <p:transition>
    <p:wip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8174" y="579358"/>
            <a:ext cx="7839075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Transaction File = KS_GL-JOURNALS_BYFUND</a:t>
            </a:r>
          </a:p>
          <a:p>
            <a:endParaRPr lang="en-US" dirty="0" smtClean="0"/>
          </a:p>
          <a:p>
            <a:pPr>
              <a:tabLst>
                <a:tab pos="228600" algn="r"/>
                <a:tab pos="457200" algn="r"/>
                <a:tab pos="685800" algn="r"/>
                <a:tab pos="914400" algn="r"/>
                <a:tab pos="1143000" algn="r"/>
                <a:tab pos="1371600" algn="r"/>
                <a:tab pos="1600200" algn="r"/>
              </a:tabLst>
            </a:pPr>
            <a:r>
              <a:rPr lang="en-US" sz="1600" dirty="0" smtClean="0"/>
              <a:t>Reporting Tools</a:t>
            </a:r>
          </a:p>
          <a:p>
            <a:pPr>
              <a:tabLst>
                <a:tab pos="228600" algn="r"/>
                <a:tab pos="457200" algn="r"/>
                <a:tab pos="685800" algn="r"/>
                <a:tab pos="914400" algn="r"/>
                <a:tab pos="1143000" algn="r"/>
                <a:tab pos="1371600" algn="r"/>
                <a:tab pos="1600200" algn="r"/>
              </a:tabLst>
            </a:pPr>
            <a:r>
              <a:rPr lang="en-US" sz="1600" dirty="0" smtClean="0"/>
              <a:t>		Query</a:t>
            </a:r>
          </a:p>
          <a:p>
            <a:pPr>
              <a:tabLst>
                <a:tab pos="228600" algn="r"/>
                <a:tab pos="457200" algn="r"/>
                <a:tab pos="685800" algn="r"/>
                <a:tab pos="914400" algn="r"/>
                <a:tab pos="1143000" algn="r"/>
                <a:tab pos="1371600" algn="r"/>
                <a:tab pos="1600200" algn="r"/>
              </a:tabLst>
            </a:pPr>
            <a:r>
              <a:rPr lang="en-US" sz="1600" dirty="0" smtClean="0"/>
              <a:t>			Query Viewer</a:t>
            </a:r>
          </a:p>
          <a:p>
            <a:pPr>
              <a:tabLst>
                <a:tab pos="228600" algn="r"/>
                <a:tab pos="457200" algn="r"/>
                <a:tab pos="685800" algn="r"/>
                <a:tab pos="914400" algn="r"/>
                <a:tab pos="1143000" algn="r"/>
                <a:tab pos="1371600" algn="r"/>
                <a:tab pos="1600200" algn="r"/>
              </a:tabLst>
            </a:pPr>
            <a:r>
              <a:rPr lang="en-US" sz="1600" dirty="0" smtClean="0"/>
              <a:t>				KS</a:t>
            </a:r>
          </a:p>
          <a:p>
            <a:pPr>
              <a:tabLst>
                <a:tab pos="228600" algn="r"/>
                <a:tab pos="457200" algn="r"/>
                <a:tab pos="685800" algn="r"/>
                <a:tab pos="914400" algn="r"/>
                <a:tab pos="1143000" algn="r"/>
                <a:tab pos="1371600" algn="r"/>
                <a:tab pos="1600200" algn="r"/>
              </a:tabLst>
            </a:pPr>
            <a:r>
              <a:rPr lang="en-US" sz="1600" dirty="0" smtClean="0"/>
              <a:t>					KS_GL_JOURNALS_BYFUND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</a:tabLst>
            </a:pPr>
            <a:r>
              <a:rPr lang="en-US" sz="1600" dirty="0" smtClean="0"/>
              <a:t>						Business Unit: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</a:tabLst>
            </a:pPr>
            <a:r>
              <a:rPr lang="en-US" sz="1600" dirty="0" smtClean="0"/>
              <a:t>						Year: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</a:tabLst>
            </a:pPr>
            <a:r>
              <a:rPr lang="en-US" sz="1600" dirty="0" smtClean="0"/>
              <a:t>						Journal Date From: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</a:tabLst>
            </a:pPr>
            <a:r>
              <a:rPr lang="en-US" sz="1600" dirty="0" smtClean="0"/>
              <a:t>						Journal Date To: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</a:tabLst>
            </a:pPr>
            <a:r>
              <a:rPr lang="en-US" sz="1600" dirty="0" smtClean="0"/>
              <a:t>						Fund: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</a:tabLst>
            </a:pPr>
            <a:r>
              <a:rPr lang="en-US" sz="1600" dirty="0" smtClean="0"/>
              <a:t>				Search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</a:tabLst>
            </a:pPr>
            <a:endParaRPr lang="en-US" sz="1600" dirty="0" smtClean="0"/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</a:tabLst>
            </a:pPr>
            <a:r>
              <a:rPr lang="en-US" sz="1600" dirty="0" smtClean="0"/>
              <a:t>Sort and total data by Account 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</a:tabLst>
            </a:pPr>
            <a:r>
              <a:rPr lang="en-US" sz="1600" dirty="0" smtClean="0"/>
              <a:t>		110100 	- 	Treasurers Cash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</a:tabLst>
            </a:pPr>
            <a:r>
              <a:rPr lang="en-US" sz="1600" dirty="0" smtClean="0"/>
              <a:t>		140300 	-	Prepaid Expenses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</a:tabLst>
            </a:pPr>
            <a:r>
              <a:rPr lang="en-US" sz="1600" dirty="0" smtClean="0"/>
              <a:t>		220100 	-  	Accounts Payable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</a:tabLst>
            </a:pPr>
            <a:r>
              <a:rPr lang="en-US" sz="1600" dirty="0" smtClean="0"/>
              <a:t>		4xxxxx 	-  	Revenues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</a:tabLst>
            </a:pPr>
            <a:r>
              <a:rPr lang="en-US" sz="1600" dirty="0" smtClean="0"/>
              <a:t>		5xxxxx 	-  	Expenses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</a:tabLst>
            </a:pPr>
            <a:r>
              <a:rPr lang="en-US" sz="1600" dirty="0" smtClean="0"/>
              <a:t>		7xxxxx 	- 	Transfers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</a:tabLst>
            </a:pPr>
            <a:endParaRPr lang="en-US" sz="1400" dirty="0" smtClean="0"/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</a:tabLst>
            </a:pPr>
            <a:r>
              <a:rPr lang="en-US" sz="1400" dirty="0" smtClean="0"/>
              <a:t>				</a:t>
            </a:r>
            <a:endParaRPr lang="en-US" sz="14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07803" y="3828183"/>
            <a:ext cx="3533775" cy="291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6236121" y="1203098"/>
            <a:ext cx="2389180" cy="523220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</a:rPr>
              <a:t>Attachment D</a:t>
            </a:r>
            <a:endParaRPr lang="en-US" sz="28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273" y="424872"/>
            <a:ext cx="7813963" cy="6017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456247"/>
            <a:ext cx="8382000" cy="6263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EOM Cash Balance Report – </a:t>
            </a:r>
            <a:r>
              <a:rPr lang="en-US" sz="2800" dirty="0" smtClean="0">
                <a:latin typeface="Trebuchet MS" pitchFamily="34" charset="0"/>
              </a:rPr>
              <a:t>KGL00001</a:t>
            </a:r>
          </a:p>
          <a:p>
            <a:pPr>
              <a:tabLst>
                <a:tab pos="228600" algn="r"/>
                <a:tab pos="457200" algn="r"/>
                <a:tab pos="685800" algn="r"/>
                <a:tab pos="914400" algn="r"/>
                <a:tab pos="1143000" algn="r"/>
                <a:tab pos="1371600" algn="r"/>
              </a:tabLst>
            </a:pPr>
            <a:endParaRPr lang="en-US" sz="1100" dirty="0" smtClean="0">
              <a:latin typeface="Trebuchet MS" pitchFamily="34" charset="0"/>
            </a:endParaRP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</a:tabLst>
            </a:pPr>
            <a:r>
              <a:rPr lang="en-US" sz="1600" dirty="0" smtClean="0"/>
              <a:t>General Ledger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</a:tabLst>
            </a:pPr>
            <a:r>
              <a:rPr lang="en-US" sz="1600" dirty="0" smtClean="0"/>
              <a:t>		General Reports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</a:tabLst>
            </a:pPr>
            <a:r>
              <a:rPr lang="en-US" sz="1600" dirty="0" smtClean="0"/>
              <a:t>			Cash Balance Report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</a:tabLst>
            </a:pPr>
            <a:r>
              <a:rPr lang="en-US" sz="1600" dirty="0" smtClean="0"/>
              <a:t>				Add a New Value – name Run Control ID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</a:tabLst>
            </a:pPr>
            <a:r>
              <a:rPr lang="en-US" sz="1600" dirty="0" smtClean="0"/>
              <a:t>			</a:t>
            </a:r>
            <a:r>
              <a:rPr lang="en-US" sz="1600" smtClean="0"/>
              <a:t>		ADD</a:t>
            </a:r>
            <a:endParaRPr lang="en-US" sz="1600" dirty="0" smtClean="0"/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</a:tabLst>
            </a:pPr>
            <a:r>
              <a:rPr lang="en-US" sz="1600" dirty="0" smtClean="0"/>
              <a:t>						Business Unit = agency #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</a:tabLst>
            </a:pPr>
            <a:r>
              <a:rPr lang="en-US" sz="1600" dirty="0" smtClean="0"/>
              <a:t>						Fiscal Year = 2011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</a:tabLst>
            </a:pPr>
            <a:r>
              <a:rPr lang="en-US" sz="1600" dirty="0" smtClean="0"/>
              <a:t>						Range From Accounting Period: </a:t>
            </a:r>
            <a:r>
              <a:rPr lang="en-US" sz="1200" dirty="0" smtClean="0"/>
              <a:t>enter number for accounting period for report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</a:tabLst>
            </a:pPr>
            <a:r>
              <a:rPr lang="en-US" sz="1600" dirty="0" smtClean="0"/>
              <a:t>						Range To Accounting Period: </a:t>
            </a:r>
            <a:r>
              <a:rPr lang="en-US" sz="1200" dirty="0" smtClean="0"/>
              <a:t>enter number for accounting period for report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</a:tabLst>
            </a:pPr>
            <a:r>
              <a:rPr lang="en-US" sz="1600" dirty="0" smtClean="0"/>
              <a:t>						Fund Code –</a:t>
            </a:r>
            <a:r>
              <a:rPr lang="en-US" sz="1200" dirty="0" smtClean="0"/>
              <a:t>leave blank for all funds report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</a:tabLst>
            </a:pPr>
            <a:r>
              <a:rPr lang="en-US" sz="1600" dirty="0" smtClean="0"/>
              <a:t>						Budget Unit – </a:t>
            </a:r>
            <a:r>
              <a:rPr lang="en-US" sz="1200" dirty="0" smtClean="0"/>
              <a:t>leave blank to include all budget units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</a:tabLst>
            </a:pPr>
            <a:r>
              <a:rPr lang="en-US" sz="1600" dirty="0" smtClean="0"/>
              <a:t>						Include all Budget Units – </a:t>
            </a:r>
            <a:r>
              <a:rPr lang="en-US" sz="1600" b="1" dirty="0" smtClean="0"/>
              <a:t>DO NOT CHECK THIS BOX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</a:tabLst>
            </a:pPr>
            <a:r>
              <a:rPr lang="en-US" sz="1600" dirty="0" smtClean="0"/>
              <a:t>						Level </a:t>
            </a:r>
            <a:r>
              <a:rPr lang="en-US" sz="1600" b="1" dirty="0" smtClean="0"/>
              <a:t>4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</a:tabLst>
            </a:pPr>
            <a:r>
              <a:rPr lang="en-US" sz="1600" dirty="0" smtClean="0"/>
              <a:t>					Run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</a:tabLst>
            </a:pPr>
            <a:r>
              <a:rPr lang="en-US" sz="1600" dirty="0" smtClean="0"/>
              <a:t>					OK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</a:tabLst>
            </a:pPr>
            <a:r>
              <a:rPr lang="en-US" sz="1600" dirty="0" smtClean="0"/>
              <a:t>					Process Monitor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</a:tabLst>
            </a:pPr>
            <a:r>
              <a:rPr lang="en-US" sz="1600" dirty="0" smtClean="0"/>
              <a:t>					Refresh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</a:tabLst>
            </a:pPr>
            <a:r>
              <a:rPr lang="en-US" sz="1600" dirty="0" smtClean="0"/>
              <a:t>						Success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</a:tabLst>
            </a:pPr>
            <a:r>
              <a:rPr lang="en-US" sz="1600" dirty="0" smtClean="0"/>
              <a:t>						Posted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</a:tabLst>
            </a:pPr>
            <a:r>
              <a:rPr lang="en-US" sz="1600" dirty="0" smtClean="0"/>
              <a:t>					Details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</a:tabLst>
            </a:pPr>
            <a:r>
              <a:rPr lang="en-US" sz="1600" dirty="0" smtClean="0"/>
              <a:t>					View Log/Trace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</a:tabLst>
            </a:pPr>
            <a:r>
              <a:rPr lang="en-US" sz="1600" dirty="0" smtClean="0"/>
              <a:t>					.PDF</a:t>
            </a:r>
            <a:r>
              <a:rPr lang="en-US" dirty="0" smtClean="0">
                <a:latin typeface="Trebuchet MS" pitchFamily="34" charset="0"/>
              </a:rPr>
              <a:t>				</a:t>
            </a:r>
            <a:endParaRPr lang="en-US" dirty="0">
              <a:latin typeface="Trebuchet MS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931320" y="1147679"/>
            <a:ext cx="2334678" cy="523220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</a:rPr>
              <a:t>Attachment E</a:t>
            </a:r>
            <a:endParaRPr lang="en-US" sz="28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676275"/>
            <a:ext cx="7313613" cy="550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3309" y="1196571"/>
            <a:ext cx="8229600" cy="438912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To generate a fund balance report showing contingent and firm balance similar to the DAFR8101 </a:t>
            </a:r>
          </a:p>
          <a:p>
            <a:endParaRPr lang="en-US" sz="28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Several SMART queries and reports need to be run</a:t>
            </a:r>
          </a:p>
          <a:p>
            <a:endParaRPr lang="en-US" sz="28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Query and report results will need to be recorded in an Excel spreadsheet </a:t>
            </a:r>
          </a:p>
          <a:p>
            <a:endParaRPr lang="en-US" sz="28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Balance information will need to be entered or calculated in the spreadsheet.</a:t>
            </a:r>
          </a:p>
          <a:p>
            <a:endParaRPr lang="en-US" dirty="0" smtClean="0"/>
          </a:p>
        </p:txBody>
      </p:sp>
    </p:spTree>
  </p:cSld>
  <p:clrMapOvr>
    <a:masterClrMapping/>
  </p:clrMapOvr>
  <p:transition>
    <p:wip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728" y="1016287"/>
            <a:ext cx="8560235" cy="5330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ight Arrow 4"/>
          <p:cNvSpPr/>
          <p:nvPr/>
        </p:nvSpPr>
        <p:spPr>
          <a:xfrm>
            <a:off x="4179455" y="3084944"/>
            <a:ext cx="1353127" cy="803565"/>
          </a:xfrm>
          <a:prstGeom prst="rightArrow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accent6">
                    <a:lumMod val="75000"/>
                  </a:schemeClr>
                </a:solidFill>
              </a:rPr>
              <a:t>Total 4xxxxx</a:t>
            </a:r>
            <a:endParaRPr lang="en-US" sz="1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4165600" y="4142509"/>
            <a:ext cx="1353127" cy="785091"/>
          </a:xfrm>
          <a:prstGeom prst="right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FF0000"/>
                </a:solidFill>
              </a:rPr>
              <a:t>Total 5xxxxx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 flipH="1">
            <a:off x="7162797" y="4281053"/>
            <a:ext cx="1343893" cy="785091"/>
          </a:xfrm>
          <a:prstGeom prst="rightArrow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Total 2xxxxx</a:t>
            </a:r>
            <a:endParaRPr lang="en-US" sz="12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7158182" y="1468582"/>
            <a:ext cx="1514763" cy="785091"/>
          </a:xfrm>
          <a:prstGeom prst="wedgeRectCallout">
            <a:avLst>
              <a:gd name="adj1" fmla="val 18801"/>
              <a:gd name="adj2" fmla="val 73088"/>
            </a:avLst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accent6">
                    <a:lumMod val="75000"/>
                  </a:schemeClr>
                </a:solidFill>
              </a:rPr>
              <a:t>Last month’s ending balance  = this month’s beginning balance</a:t>
            </a:r>
            <a:endParaRPr lang="en-US" sz="1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Up Arrow Callout 10"/>
          <p:cNvSpPr/>
          <p:nvPr/>
        </p:nvSpPr>
        <p:spPr>
          <a:xfrm>
            <a:off x="6049818" y="4867564"/>
            <a:ext cx="1330037" cy="674254"/>
          </a:xfrm>
          <a:prstGeom prst="upArrow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accent1">
                    <a:lumMod val="75000"/>
                  </a:schemeClr>
                </a:solidFill>
              </a:rPr>
              <a:t>Total 1403xx</a:t>
            </a:r>
            <a:endParaRPr lang="en-US" sz="12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47800" y="609600"/>
            <a:ext cx="64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Example</a:t>
            </a:r>
          </a:p>
          <a:p>
            <a:pPr algn="ctr"/>
            <a:r>
              <a:rPr lang="en-US" dirty="0" smtClean="0"/>
              <a:t>KHPA’s Fund Balance Report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9" y="1313007"/>
            <a:ext cx="7817701" cy="5300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822037" y="2692399"/>
            <a:ext cx="7601527" cy="30018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779493" y="1708724"/>
            <a:ext cx="618837" cy="12311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200" dirty="0"/>
          </a:p>
        </p:txBody>
      </p:sp>
      <p:sp>
        <p:nvSpPr>
          <p:cNvPr id="9" name="TextBox 8"/>
          <p:cNvSpPr txBox="1"/>
          <p:nvPr/>
        </p:nvSpPr>
        <p:spPr>
          <a:xfrm>
            <a:off x="7652329" y="1713343"/>
            <a:ext cx="618837" cy="12311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200" dirty="0"/>
          </a:p>
        </p:txBody>
      </p:sp>
      <p:sp>
        <p:nvSpPr>
          <p:cNvPr id="14" name="TextBox 13"/>
          <p:cNvSpPr txBox="1"/>
          <p:nvPr/>
        </p:nvSpPr>
        <p:spPr>
          <a:xfrm>
            <a:off x="6640947" y="1838037"/>
            <a:ext cx="406399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KK</a:t>
            </a:r>
            <a:endParaRPr lang="en-US" sz="800" b="1" dirty="0"/>
          </a:p>
        </p:txBody>
      </p:sp>
    </p:spTree>
  </p:cSld>
  <p:clrMapOvr>
    <a:masterClrMapping/>
  </p:clrMapOvr>
  <p:transition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949036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Budget Fund 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Balance Report</a:t>
            </a:r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en-US" sz="4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US" sz="1400" dirty="0" smtClean="0">
                <a:solidFill>
                  <a:srgbClr val="FF0000"/>
                </a:solidFill>
                <a:latin typeface="+mn-lt"/>
              </a:rPr>
              <a:t>(This report shows the </a:t>
            </a:r>
            <a:r>
              <a:rPr lang="en-US" sz="1400" dirty="0" smtClean="0">
                <a:solidFill>
                  <a:srgbClr val="FF0000"/>
                </a:solidFill>
                <a:latin typeface="+mn-lt"/>
              </a:rPr>
              <a:t>budget </a:t>
            </a:r>
            <a:r>
              <a:rPr lang="en-US" sz="1400" dirty="0" smtClean="0">
                <a:solidFill>
                  <a:srgbClr val="FF0000"/>
                </a:solidFill>
                <a:latin typeface="+mn-lt"/>
              </a:rPr>
              <a:t>balance </a:t>
            </a:r>
            <a:r>
              <a:rPr lang="en-US" sz="1400" dirty="0" smtClean="0">
                <a:solidFill>
                  <a:srgbClr val="FF0000"/>
                </a:solidFill>
                <a:latin typeface="+mn-lt"/>
              </a:rPr>
              <a:t>for an appropriated or limited </a:t>
            </a:r>
            <a:r>
              <a:rPr lang="en-US" sz="1400" dirty="0" smtClean="0">
                <a:solidFill>
                  <a:srgbClr val="FF0000"/>
                </a:solidFill>
                <a:latin typeface="+mn-lt"/>
              </a:rPr>
              <a:t>fund.) </a:t>
            </a:r>
            <a:br>
              <a:rPr lang="en-US" sz="1400" dirty="0" smtClean="0">
                <a:solidFill>
                  <a:srgbClr val="FF0000"/>
                </a:solidFill>
                <a:latin typeface="+mn-lt"/>
              </a:rPr>
            </a:b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Reported as c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ontingent 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balance in KHPA</a:t>
            </a:r>
            <a:endParaRPr lang="en-US" sz="4400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287" y="2350077"/>
            <a:ext cx="764857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Run Commitment Control </a:t>
            </a:r>
            <a:r>
              <a:rPr lang="en-US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Budget Status 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Report using Appropriation Ledger Group – </a:t>
            </a:r>
          </a:p>
          <a:p>
            <a:pPr marL="228600" indent="-228600"/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See Attachment A</a:t>
            </a:r>
          </a:p>
          <a:p>
            <a:pPr marL="228600" indent="-228600">
              <a:buFont typeface="Arial" pitchFamily="34" charset="0"/>
              <a:buChar char="•"/>
            </a:pPr>
            <a:endParaRPr lang="en-US" sz="14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228600" indent="-22860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For </a:t>
            </a:r>
            <a:r>
              <a:rPr lang="en-US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Budget Period 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– Set both the “Value” and “to Value” for current fiscal year. </a:t>
            </a:r>
            <a:r>
              <a:rPr lang="en-US" sz="1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(Can run report for previous fiscal years.)</a:t>
            </a:r>
          </a:p>
          <a:p>
            <a:pPr marL="228600" indent="-228600">
              <a:buFont typeface="Arial" pitchFamily="34" charset="0"/>
              <a:buChar char="•"/>
            </a:pPr>
            <a:endParaRPr lang="en-US" sz="14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228600" indent="-22860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Remaining Balance on Report = 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Budget 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Balance</a:t>
            </a:r>
          </a:p>
          <a:p>
            <a:pPr marL="228600" indent="-228600">
              <a:buFont typeface="Arial" pitchFamily="34" charset="0"/>
              <a:buChar char="•"/>
            </a:pPr>
            <a:endParaRPr lang="en-US" sz="14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228600" indent="-22860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Appropriation/Limit 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– Encumbrances – Expenses = 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Budget 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Balance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5709" y="390525"/>
            <a:ext cx="8007927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230188" algn="l"/>
                <a:tab pos="461963" algn="l"/>
                <a:tab pos="684213" algn="l"/>
                <a:tab pos="914400" algn="l"/>
              </a:tabLst>
            </a:pPr>
            <a:r>
              <a:rPr lang="en-US" b="1" dirty="0" smtClean="0"/>
              <a:t>Appropriated Budget Status Ledger Report</a:t>
            </a:r>
          </a:p>
          <a:p>
            <a:pPr algn="ctr">
              <a:tabLst>
                <a:tab pos="230188" algn="l"/>
                <a:tab pos="461963" algn="l"/>
                <a:tab pos="684213" algn="l"/>
                <a:tab pos="914400" algn="l"/>
              </a:tabLst>
            </a:pPr>
            <a:r>
              <a:rPr lang="en-US" sz="1000" dirty="0" smtClean="0"/>
              <a:t>(Shows Budget, Encumbrance, Expense against Encumbrance and Remaining Balance)</a:t>
            </a:r>
          </a:p>
          <a:p>
            <a:pPr algn="ctr">
              <a:tabLst>
                <a:tab pos="230188" algn="l"/>
                <a:tab pos="461963" algn="l"/>
                <a:tab pos="684213" algn="l"/>
                <a:tab pos="914400" algn="l"/>
              </a:tabLst>
            </a:pPr>
            <a:r>
              <a:rPr lang="en-US" sz="1000" dirty="0" smtClean="0">
                <a:solidFill>
                  <a:srgbClr val="FF0000"/>
                </a:solidFill>
              </a:rPr>
              <a:t>Remaining Balance = Budget – Encumbrance - Expense</a:t>
            </a:r>
          </a:p>
          <a:p>
            <a:pPr algn="ctr">
              <a:tabLst>
                <a:tab pos="230188" algn="l"/>
                <a:tab pos="461963" algn="l"/>
                <a:tab pos="684213" algn="l"/>
                <a:tab pos="914400" algn="l"/>
              </a:tabLst>
            </a:pPr>
            <a:endParaRPr lang="en-US" sz="1400" dirty="0" smtClean="0"/>
          </a:p>
          <a:p>
            <a:pPr>
              <a:tabLst>
                <a:tab pos="461963" algn="l"/>
                <a:tab pos="914400" algn="l"/>
                <a:tab pos="1376363" algn="l"/>
                <a:tab pos="1773238" algn="l"/>
              </a:tabLst>
            </a:pPr>
            <a:r>
              <a:rPr lang="en-US" sz="1400" dirty="0" smtClean="0"/>
              <a:t>Commitment Control</a:t>
            </a:r>
          </a:p>
          <a:p>
            <a:pPr>
              <a:tabLst>
                <a:tab pos="461963" algn="l"/>
                <a:tab pos="914400" algn="l"/>
                <a:tab pos="1376363" algn="l"/>
                <a:tab pos="1773238" algn="l"/>
              </a:tabLst>
            </a:pPr>
            <a:r>
              <a:rPr lang="en-US" sz="1400" dirty="0" smtClean="0"/>
              <a:t>	Budget Reports</a:t>
            </a:r>
          </a:p>
          <a:p>
            <a:pPr>
              <a:tabLst>
                <a:tab pos="461963" algn="l"/>
                <a:tab pos="914400" algn="l"/>
                <a:tab pos="1376363" algn="l"/>
                <a:tab pos="1773238" algn="l"/>
              </a:tabLst>
            </a:pPr>
            <a:r>
              <a:rPr lang="en-US" sz="1400" dirty="0" smtClean="0"/>
              <a:t>		Budget Status</a:t>
            </a:r>
          </a:p>
          <a:p>
            <a:pPr>
              <a:tabLst>
                <a:tab pos="461963" algn="l"/>
                <a:tab pos="914400" algn="l"/>
                <a:tab pos="1376363" algn="l"/>
                <a:tab pos="1773238" algn="l"/>
              </a:tabLst>
            </a:pPr>
            <a:r>
              <a:rPr lang="en-US" sz="1400" dirty="0" smtClean="0"/>
              <a:t>			Add a New Value</a:t>
            </a:r>
          </a:p>
          <a:p>
            <a:pPr>
              <a:tabLst>
                <a:tab pos="461963" algn="l"/>
                <a:tab pos="914400" algn="l"/>
                <a:tab pos="1376363" algn="l"/>
                <a:tab pos="1773238" algn="l"/>
              </a:tabLst>
            </a:pPr>
            <a:r>
              <a:rPr lang="en-US" sz="1400" dirty="0" smtClean="0"/>
              <a:t>			Run Control ID – assign a report name</a:t>
            </a:r>
          </a:p>
          <a:p>
            <a:pPr>
              <a:tabLst>
                <a:tab pos="461963" algn="l"/>
                <a:tab pos="914400" algn="l"/>
                <a:tab pos="1376363" algn="l"/>
                <a:tab pos="1773238" algn="l"/>
              </a:tabLst>
            </a:pPr>
            <a:r>
              <a:rPr lang="en-US" sz="1400" dirty="0" smtClean="0"/>
              <a:t>			Unit ID – Agency Number</a:t>
            </a:r>
          </a:p>
          <a:p>
            <a:pPr>
              <a:tabLst>
                <a:tab pos="461963" algn="l"/>
                <a:tab pos="914400" algn="l"/>
                <a:tab pos="1376363" algn="l"/>
                <a:tab pos="1773238" algn="l"/>
              </a:tabLst>
            </a:pPr>
            <a:r>
              <a:rPr lang="en-US" sz="1400" dirty="0" smtClean="0"/>
              <a:t>			Ledger Group = </a:t>
            </a:r>
            <a:r>
              <a:rPr lang="en-US" sz="1400" dirty="0" err="1" smtClean="0"/>
              <a:t>CC_Approp</a:t>
            </a:r>
            <a:endParaRPr lang="en-US" sz="1400" dirty="0" smtClean="0"/>
          </a:p>
          <a:p>
            <a:pPr>
              <a:tabLst>
                <a:tab pos="461963" algn="l"/>
                <a:tab pos="914400" algn="l"/>
                <a:tab pos="1376363" algn="l"/>
                <a:tab pos="1773238" algn="l"/>
              </a:tabLst>
            </a:pPr>
            <a:r>
              <a:rPr lang="en-US" sz="1400" dirty="0" smtClean="0"/>
              <a:t>			Refresh</a:t>
            </a:r>
          </a:p>
          <a:p>
            <a:pPr>
              <a:tabLst>
                <a:tab pos="461963" algn="l"/>
                <a:tab pos="914400" algn="l"/>
                <a:tab pos="1376363" algn="l"/>
                <a:tab pos="1773238" algn="l"/>
              </a:tabLst>
            </a:pPr>
            <a:r>
              <a:rPr lang="en-US" sz="1400" dirty="0" smtClean="0"/>
              <a:t>			Number and </a:t>
            </a:r>
            <a:r>
              <a:rPr lang="en-US" sz="1400" b="1" dirty="0" smtClean="0"/>
              <a:t>check Include CF box</a:t>
            </a:r>
          </a:p>
          <a:p>
            <a:pPr>
              <a:tabLst>
                <a:tab pos="461963" algn="l"/>
                <a:tab pos="914400" algn="l"/>
                <a:tab pos="1376363" algn="l"/>
                <a:tab pos="1773238" algn="l"/>
                <a:tab pos="3205163" algn="l"/>
              </a:tabLst>
            </a:pPr>
            <a:r>
              <a:rPr lang="en-US" sz="1400" dirty="0" smtClean="0"/>
              <a:t>				Fund Code	1</a:t>
            </a:r>
          </a:p>
          <a:p>
            <a:pPr>
              <a:tabLst>
                <a:tab pos="461963" algn="l"/>
                <a:tab pos="914400" algn="l"/>
                <a:tab pos="1376363" algn="l"/>
                <a:tab pos="1773238" algn="l"/>
                <a:tab pos="3205163" algn="l"/>
              </a:tabLst>
            </a:pPr>
            <a:r>
              <a:rPr lang="en-US" sz="1400" dirty="0" smtClean="0"/>
              <a:t>				Budget Unit	2</a:t>
            </a:r>
          </a:p>
          <a:p>
            <a:pPr>
              <a:tabLst>
                <a:tab pos="461963" algn="l"/>
                <a:tab pos="914400" algn="l"/>
                <a:tab pos="1376363" algn="l"/>
                <a:tab pos="1773238" algn="l"/>
                <a:tab pos="3205163" algn="l"/>
              </a:tabLst>
            </a:pPr>
            <a:r>
              <a:rPr lang="en-US" sz="1400" dirty="0" smtClean="0"/>
              <a:t>				Budget Period	3 (Value = 2011 to Value = 2011)</a:t>
            </a:r>
          </a:p>
          <a:p>
            <a:pPr>
              <a:tabLst>
                <a:tab pos="461963" algn="l"/>
                <a:tab pos="914400" algn="l"/>
                <a:tab pos="1376363" algn="l"/>
                <a:tab pos="1773238" algn="l"/>
              </a:tabLst>
            </a:pPr>
            <a:r>
              <a:rPr lang="en-US" sz="1400" dirty="0" smtClean="0"/>
              <a:t>			SAVE</a:t>
            </a:r>
          </a:p>
          <a:p>
            <a:pPr>
              <a:tabLst>
                <a:tab pos="461963" algn="l"/>
                <a:tab pos="914400" algn="l"/>
                <a:tab pos="1376363" algn="l"/>
                <a:tab pos="1773238" algn="l"/>
              </a:tabLst>
            </a:pPr>
            <a:r>
              <a:rPr lang="en-US" sz="1400" dirty="0" smtClean="0"/>
              <a:t>			RUN</a:t>
            </a:r>
          </a:p>
          <a:p>
            <a:pPr>
              <a:tabLst>
                <a:tab pos="461963" algn="l"/>
                <a:tab pos="914400" algn="l"/>
                <a:tab pos="1376363" algn="l"/>
                <a:tab pos="1773238" algn="l"/>
              </a:tabLst>
            </a:pPr>
            <a:r>
              <a:rPr lang="en-US" sz="1400" dirty="0" smtClean="0"/>
              <a:t>			Select format for report </a:t>
            </a:r>
          </a:p>
          <a:p>
            <a:pPr>
              <a:tabLst>
                <a:tab pos="461963" algn="l"/>
                <a:tab pos="914400" algn="l"/>
                <a:tab pos="1376363" algn="l"/>
                <a:tab pos="1773238" algn="l"/>
              </a:tabLst>
            </a:pPr>
            <a:r>
              <a:rPr lang="en-US" sz="1400" dirty="0" smtClean="0"/>
              <a:t>				.</a:t>
            </a:r>
            <a:r>
              <a:rPr lang="en-US" sz="1400" dirty="0" err="1" smtClean="0"/>
              <a:t>csv</a:t>
            </a:r>
            <a:r>
              <a:rPr lang="en-US" sz="1400" dirty="0" smtClean="0"/>
              <a:t> or PDF</a:t>
            </a:r>
          </a:p>
          <a:p>
            <a:pPr>
              <a:tabLst>
                <a:tab pos="461963" algn="l"/>
                <a:tab pos="914400" algn="l"/>
                <a:tab pos="1376363" algn="l"/>
                <a:tab pos="1773238" algn="l"/>
              </a:tabLst>
            </a:pPr>
            <a:r>
              <a:rPr lang="en-US" sz="1400" dirty="0" smtClean="0"/>
              <a:t>			OK</a:t>
            </a:r>
          </a:p>
          <a:p>
            <a:pPr>
              <a:tabLst>
                <a:tab pos="461963" algn="l"/>
                <a:tab pos="914400" algn="l"/>
                <a:tab pos="1376363" algn="l"/>
                <a:tab pos="1773238" algn="l"/>
              </a:tabLst>
            </a:pPr>
            <a:r>
              <a:rPr lang="en-US" sz="1400" dirty="0" smtClean="0"/>
              <a:t>			Process Monitor</a:t>
            </a:r>
          </a:p>
          <a:p>
            <a:pPr>
              <a:tabLst>
                <a:tab pos="461963" algn="l"/>
                <a:tab pos="914400" algn="l"/>
                <a:tab pos="1376363" algn="l"/>
                <a:tab pos="1773238" algn="l"/>
              </a:tabLst>
            </a:pPr>
            <a:r>
              <a:rPr lang="en-US" sz="1400" dirty="0" smtClean="0"/>
              <a:t>			Refresh until:</a:t>
            </a:r>
          </a:p>
          <a:p>
            <a:pPr>
              <a:tabLst>
                <a:tab pos="461963" algn="l"/>
                <a:tab pos="914400" algn="l"/>
                <a:tab pos="1376363" algn="l"/>
                <a:tab pos="1773238" algn="l"/>
              </a:tabLst>
            </a:pPr>
            <a:r>
              <a:rPr lang="en-US" sz="1400" dirty="0" smtClean="0"/>
              <a:t>				Run Status = Success</a:t>
            </a:r>
          </a:p>
          <a:p>
            <a:pPr>
              <a:tabLst>
                <a:tab pos="461963" algn="l"/>
                <a:tab pos="914400" algn="l"/>
                <a:tab pos="1376363" algn="l"/>
                <a:tab pos="1773238" algn="l"/>
              </a:tabLst>
            </a:pPr>
            <a:r>
              <a:rPr lang="en-US" sz="1400" dirty="0" smtClean="0"/>
              <a:t>				Distribution Status = Posted</a:t>
            </a:r>
          </a:p>
          <a:p>
            <a:pPr>
              <a:tabLst>
                <a:tab pos="461963" algn="l"/>
                <a:tab pos="914400" algn="l"/>
                <a:tab pos="1376363" algn="l"/>
                <a:tab pos="1773238" algn="l"/>
              </a:tabLst>
            </a:pPr>
            <a:r>
              <a:rPr lang="en-US" sz="1400" dirty="0" smtClean="0"/>
              <a:t>			Details</a:t>
            </a:r>
          </a:p>
          <a:p>
            <a:pPr>
              <a:tabLst>
                <a:tab pos="461963" algn="l"/>
                <a:tab pos="914400" algn="l"/>
                <a:tab pos="1376363" algn="l"/>
                <a:tab pos="1773238" algn="l"/>
              </a:tabLst>
            </a:pPr>
            <a:r>
              <a:rPr lang="en-US" sz="1400" dirty="0" smtClean="0"/>
              <a:t>			View Trace Log</a:t>
            </a:r>
          </a:p>
          <a:p>
            <a:pPr>
              <a:tabLst>
                <a:tab pos="461963" algn="l"/>
                <a:tab pos="914400" algn="l"/>
                <a:tab pos="1376363" algn="l"/>
                <a:tab pos="1773238" algn="l"/>
              </a:tabLst>
            </a:pPr>
            <a:r>
              <a:rPr lang="en-US" sz="1400" dirty="0" smtClean="0"/>
              <a:t>				.</a:t>
            </a:r>
            <a:r>
              <a:rPr lang="en-US" sz="1400" dirty="0" err="1" smtClean="0"/>
              <a:t>csv</a:t>
            </a:r>
            <a:r>
              <a:rPr lang="en-US" sz="1400" dirty="0" smtClean="0"/>
              <a:t> or PDF</a:t>
            </a:r>
          </a:p>
          <a:p>
            <a:pPr>
              <a:tabLst>
                <a:tab pos="461963" algn="l"/>
                <a:tab pos="914400" algn="l"/>
                <a:tab pos="1376363" algn="l"/>
                <a:tab pos="1773238" algn="l"/>
              </a:tabLst>
            </a:pPr>
            <a:r>
              <a:rPr lang="en-US" sz="1200" dirty="0" smtClean="0"/>
              <a:t>		</a:t>
            </a:r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6197600" y="1071418"/>
            <a:ext cx="2356671" cy="523220"/>
          </a:xfrm>
          <a:prstGeom prst="rect">
            <a:avLst/>
          </a:prstGeom>
          <a:noFill/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</a:rPr>
              <a:t>Attachment A</a:t>
            </a:r>
            <a:endParaRPr lang="en-US" sz="28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838200"/>
            <a:ext cx="8305800" cy="5621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457200" y="3429000"/>
            <a:ext cx="8077200" cy="1143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5637" y="757381"/>
            <a:ext cx="8405090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Commitment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Control (KK)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 Balance </a:t>
            </a:r>
          </a:p>
          <a:p>
            <a:pPr algn="ctr"/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quasi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Budget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Balance</a:t>
            </a:r>
          </a:p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(Shows fund balance after considering all YTD posted and un-posted </a:t>
            </a:r>
            <a:r>
              <a:rPr lang="en-US" sz="1200" dirty="0" smtClean="0">
                <a:solidFill>
                  <a:srgbClr val="FF0000"/>
                </a:solidFill>
              </a:rPr>
              <a:t>transactions)</a:t>
            </a:r>
          </a:p>
          <a:p>
            <a:pPr algn="ctr"/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</a:rPr>
              <a:t>Reported as Firm Balance in KHPA</a:t>
            </a:r>
            <a:endParaRPr lang="en-US" sz="1200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dirty="0" smtClean="0"/>
          </a:p>
          <a:p>
            <a:pPr marL="230188" indent="-230188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Run Commitment Control 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Budget Details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report – </a:t>
            </a:r>
          </a:p>
          <a:p>
            <a:pPr marL="230188" indent="-230188"/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See Attachment B</a:t>
            </a:r>
          </a:p>
          <a:p>
            <a:pPr marL="230188" indent="-230188">
              <a:buFont typeface="Arial" pitchFamily="34" charset="0"/>
              <a:buChar char="•"/>
            </a:pPr>
            <a:endParaRPr lang="en-US" sz="1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30188" indent="-230188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Select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“</a:t>
            </a:r>
            <a:r>
              <a:rPr lang="en-US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CC_Cash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”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Ledger</a:t>
            </a:r>
          </a:p>
          <a:p>
            <a:pPr marL="230188" indent="-230188">
              <a:buFont typeface="Arial" pitchFamily="34" charset="0"/>
              <a:buChar char="•"/>
            </a:pPr>
            <a:endParaRPr lang="en-US" sz="1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30188" indent="-230188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If 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fund level fund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you cannot retrieve information by budget unit</a:t>
            </a:r>
          </a:p>
          <a:p>
            <a:pPr marL="230188" indent="-230188">
              <a:buFont typeface="Arial" pitchFamily="34" charset="0"/>
              <a:buChar char="•"/>
            </a:pPr>
            <a:endParaRPr lang="en-US" sz="1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30188" indent="-230188"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Available Balance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includes all posted and un-posted transactions showing a quasi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balance fund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balance </a:t>
            </a:r>
          </a:p>
          <a:p>
            <a:pPr marL="230188" indent="-230188">
              <a:buFont typeface="Arial" pitchFamily="34" charset="0"/>
              <a:buChar char="•"/>
            </a:pPr>
            <a:endParaRPr lang="en-US" sz="1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30188" indent="-230188"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Does not consider encumbrances or 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limits </a:t>
            </a:r>
            <a:endParaRPr lang="en-US" sz="1200" b="1" dirty="0" smtClean="0">
              <a:solidFill>
                <a:srgbClr val="FF0000"/>
              </a:solidFill>
            </a:endParaRPr>
          </a:p>
          <a:p>
            <a:pPr marL="230188" indent="-230188"/>
            <a:r>
              <a:rPr lang="en-US" sz="1200" b="1" dirty="0" smtClean="0">
                <a:solidFill>
                  <a:srgbClr val="FF0000"/>
                </a:solidFill>
              </a:rPr>
              <a:t>	</a:t>
            </a:r>
            <a:r>
              <a:rPr lang="en-US" sz="1200" dirty="0" smtClean="0">
                <a:solidFill>
                  <a:srgbClr val="FF0000"/>
                </a:solidFill>
              </a:rPr>
              <a:t>(These do not affect cash balances therefore are not in the cash ledger.)</a:t>
            </a:r>
            <a:endParaRPr lang="en-US" sz="1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914400"/>
            <a:ext cx="76200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230188" algn="l"/>
                <a:tab pos="461963" algn="l"/>
                <a:tab pos="684213" algn="l"/>
                <a:tab pos="914400" algn="l"/>
              </a:tabLst>
            </a:pPr>
            <a:r>
              <a:rPr lang="en-US" b="1" dirty="0" smtClean="0"/>
              <a:t>Budget Detail</a:t>
            </a:r>
          </a:p>
          <a:p>
            <a:pPr algn="ctr">
              <a:tabLst>
                <a:tab pos="230188" algn="l"/>
                <a:tab pos="461963" algn="l"/>
                <a:tab pos="684213" algn="l"/>
                <a:tab pos="914400" algn="l"/>
              </a:tabLst>
            </a:pPr>
            <a:r>
              <a:rPr lang="en-US" sz="1100" dirty="0" smtClean="0"/>
              <a:t>(Shows the beginning fund balance under Budget, total fund expenses, total fund revenues and available KK budget.) </a:t>
            </a:r>
          </a:p>
          <a:p>
            <a:pPr algn="ctr">
              <a:tabLst>
                <a:tab pos="230188" algn="l"/>
                <a:tab pos="461963" algn="l"/>
                <a:tab pos="684213" algn="l"/>
                <a:tab pos="914400" algn="l"/>
              </a:tabLst>
            </a:pPr>
            <a:r>
              <a:rPr lang="en-US" sz="1100" dirty="0" smtClean="0">
                <a:solidFill>
                  <a:srgbClr val="FF0000"/>
                </a:solidFill>
              </a:rPr>
              <a:t>KK Available Budget =  Begin Fund Balance + </a:t>
            </a:r>
            <a:r>
              <a:rPr lang="en-US" sz="1100" dirty="0" smtClean="0">
                <a:solidFill>
                  <a:srgbClr val="FF0000"/>
                </a:solidFill>
              </a:rPr>
              <a:t>collected </a:t>
            </a:r>
            <a:r>
              <a:rPr lang="en-US" sz="1100" dirty="0" smtClean="0">
                <a:solidFill>
                  <a:srgbClr val="FF0000"/>
                </a:solidFill>
              </a:rPr>
              <a:t>revenues – </a:t>
            </a:r>
            <a:r>
              <a:rPr lang="en-US" sz="1100" dirty="0" smtClean="0">
                <a:solidFill>
                  <a:srgbClr val="FF0000"/>
                </a:solidFill>
              </a:rPr>
              <a:t>processed and not fully processed </a:t>
            </a:r>
            <a:r>
              <a:rPr lang="en-US" sz="1100" dirty="0" smtClean="0">
                <a:solidFill>
                  <a:srgbClr val="FF0000"/>
                </a:solidFill>
              </a:rPr>
              <a:t>liabilities</a:t>
            </a:r>
          </a:p>
          <a:p>
            <a:pPr algn="ctr">
              <a:tabLst>
                <a:tab pos="230188" algn="l"/>
                <a:tab pos="461963" algn="l"/>
                <a:tab pos="684213" algn="l"/>
                <a:tab pos="914400" algn="l"/>
              </a:tabLst>
            </a:pPr>
            <a:r>
              <a:rPr lang="en-US" sz="1100" dirty="0" smtClean="0">
                <a:solidFill>
                  <a:srgbClr val="FF0000"/>
                </a:solidFill>
              </a:rPr>
              <a:t>Transactions have been budget checked to make certain money is available.  </a:t>
            </a:r>
          </a:p>
          <a:p>
            <a:pPr algn="ctr">
              <a:tabLst>
                <a:tab pos="230188" algn="l"/>
                <a:tab pos="461963" algn="l"/>
                <a:tab pos="684213" algn="l"/>
                <a:tab pos="914400" algn="l"/>
              </a:tabLst>
            </a:pPr>
            <a:r>
              <a:rPr lang="en-US" sz="1100" dirty="0" smtClean="0">
                <a:solidFill>
                  <a:srgbClr val="FF0000"/>
                </a:solidFill>
              </a:rPr>
              <a:t>This is r</a:t>
            </a:r>
            <a:r>
              <a:rPr lang="en-US" sz="1100" dirty="0" smtClean="0">
                <a:solidFill>
                  <a:srgbClr val="FF0000"/>
                </a:solidFill>
              </a:rPr>
              <a:t>eal time </a:t>
            </a:r>
            <a:r>
              <a:rPr lang="en-US" sz="1100" dirty="0" smtClean="0">
                <a:solidFill>
                  <a:srgbClr val="FF0000"/>
                </a:solidFill>
              </a:rPr>
              <a:t>information</a:t>
            </a:r>
          </a:p>
          <a:p>
            <a:pPr>
              <a:tabLst>
                <a:tab pos="230188" algn="l"/>
                <a:tab pos="461963" algn="l"/>
                <a:tab pos="684213" algn="l"/>
                <a:tab pos="914400" algn="l"/>
              </a:tabLst>
            </a:pPr>
            <a:endParaRPr lang="en-US" dirty="0" smtClean="0"/>
          </a:p>
          <a:p>
            <a:pPr>
              <a:tabLst>
                <a:tab pos="461963" algn="l"/>
                <a:tab pos="914400" algn="l"/>
                <a:tab pos="1376363" algn="l"/>
                <a:tab pos="1773238" algn="l"/>
              </a:tabLst>
            </a:pPr>
            <a:r>
              <a:rPr lang="en-US" sz="1600" dirty="0" smtClean="0"/>
              <a:t>Commitment Control</a:t>
            </a:r>
          </a:p>
          <a:p>
            <a:pPr>
              <a:tabLst>
                <a:tab pos="461963" algn="l"/>
                <a:tab pos="914400" algn="l"/>
                <a:tab pos="1376363" algn="l"/>
                <a:tab pos="1773238" algn="l"/>
              </a:tabLst>
            </a:pPr>
            <a:r>
              <a:rPr lang="en-US" sz="1600" dirty="0" smtClean="0"/>
              <a:t>	Review Budget Activities</a:t>
            </a:r>
          </a:p>
          <a:p>
            <a:pPr>
              <a:tabLst>
                <a:tab pos="461963" algn="l"/>
                <a:tab pos="914400" algn="l"/>
                <a:tab pos="1376363" algn="l"/>
                <a:tab pos="1773238" algn="l"/>
              </a:tabLst>
            </a:pPr>
            <a:r>
              <a:rPr lang="en-US" sz="1600" dirty="0" smtClean="0"/>
              <a:t>		Budget Details</a:t>
            </a:r>
          </a:p>
          <a:p>
            <a:pPr>
              <a:tabLst>
                <a:tab pos="461963" algn="l"/>
                <a:tab pos="914400" algn="l"/>
                <a:tab pos="1376363" algn="l"/>
                <a:tab pos="1773238" algn="l"/>
              </a:tabLst>
            </a:pPr>
            <a:r>
              <a:rPr lang="en-US" sz="1600" dirty="0" smtClean="0"/>
              <a:t>			Find an Existing Value</a:t>
            </a:r>
          </a:p>
          <a:p>
            <a:pPr>
              <a:tabLst>
                <a:tab pos="461963" algn="l"/>
                <a:tab pos="914400" algn="l"/>
                <a:tab pos="1376363" algn="l"/>
                <a:tab pos="1773238" algn="l"/>
              </a:tabLst>
            </a:pPr>
            <a:r>
              <a:rPr lang="en-US" sz="1600" dirty="0" smtClean="0"/>
              <a:t>				Business Unit – Agency number</a:t>
            </a:r>
          </a:p>
          <a:p>
            <a:pPr>
              <a:tabLst>
                <a:tab pos="461963" algn="l"/>
                <a:tab pos="914400" algn="l"/>
                <a:tab pos="1376363" algn="l"/>
                <a:tab pos="1773238" algn="l"/>
              </a:tabLst>
            </a:pPr>
            <a:r>
              <a:rPr lang="en-US" sz="1600" dirty="0" smtClean="0"/>
              <a:t>				Ledger Group = </a:t>
            </a:r>
            <a:r>
              <a:rPr lang="en-US" sz="1600" dirty="0" smtClean="0"/>
              <a:t>CC_CASH</a:t>
            </a:r>
            <a:endParaRPr lang="en-US" sz="1600" dirty="0" smtClean="0"/>
          </a:p>
          <a:p>
            <a:pPr>
              <a:tabLst>
                <a:tab pos="461963" algn="l"/>
                <a:tab pos="914400" algn="l"/>
                <a:tab pos="1376363" algn="l"/>
                <a:tab pos="1773238" algn="l"/>
              </a:tabLst>
            </a:pPr>
            <a:r>
              <a:rPr lang="en-US" sz="1600" dirty="0" smtClean="0"/>
              <a:t>				Fund Code: </a:t>
            </a:r>
          </a:p>
          <a:p>
            <a:pPr>
              <a:tabLst>
                <a:tab pos="461963" algn="l"/>
                <a:tab pos="914400" algn="l"/>
                <a:tab pos="1376363" algn="l"/>
                <a:tab pos="1773238" algn="l"/>
              </a:tabLst>
            </a:pPr>
            <a:r>
              <a:rPr lang="en-US" sz="1600" dirty="0" smtClean="0"/>
              <a:t>				Budget Unit:</a:t>
            </a:r>
          </a:p>
          <a:p>
            <a:pPr>
              <a:tabLst>
                <a:tab pos="461963" algn="l"/>
                <a:tab pos="914400" algn="l"/>
                <a:tab pos="1376363" algn="l"/>
                <a:tab pos="1773238" algn="l"/>
              </a:tabLst>
            </a:pPr>
            <a:r>
              <a:rPr lang="en-US" sz="1600" dirty="0" smtClean="0"/>
              <a:t>			</a:t>
            </a:r>
            <a:r>
              <a:rPr lang="en-US" sz="1100" dirty="0" smtClean="0">
                <a:solidFill>
                  <a:srgbClr val="FF0000"/>
                </a:solidFill>
              </a:rPr>
              <a:t>Note:  if fund level account cannot pull information by budget unit</a:t>
            </a:r>
          </a:p>
          <a:p>
            <a:pPr>
              <a:tabLst>
                <a:tab pos="461963" algn="l"/>
                <a:tab pos="914400" algn="l"/>
                <a:tab pos="1376363" algn="l"/>
                <a:tab pos="1773238" algn="l"/>
              </a:tabLst>
            </a:pPr>
            <a:r>
              <a:rPr lang="en-US" sz="1600" dirty="0" smtClean="0"/>
              <a:t>			Search</a:t>
            </a:r>
          </a:p>
          <a:p>
            <a:pPr>
              <a:tabLst>
                <a:tab pos="461963" algn="l"/>
                <a:tab pos="914400" algn="l"/>
                <a:tab pos="1376363" algn="l"/>
                <a:tab pos="1773238" algn="l"/>
              </a:tabLst>
            </a:pPr>
            <a:endParaRPr lang="en-US" sz="1600" dirty="0" smtClean="0"/>
          </a:p>
          <a:p>
            <a:pPr>
              <a:tabLst>
                <a:tab pos="461963" algn="l"/>
                <a:tab pos="914400" algn="l"/>
                <a:tab pos="1376363" algn="l"/>
                <a:tab pos="1773238" algn="l"/>
              </a:tabLst>
            </a:pPr>
            <a:endParaRPr lang="en-US" sz="1600" dirty="0" smtClean="0"/>
          </a:p>
          <a:p>
            <a:pPr>
              <a:tabLst>
                <a:tab pos="461963" algn="l"/>
                <a:tab pos="914400" algn="l"/>
                <a:tab pos="1376363" algn="l"/>
                <a:tab pos="1773238" algn="l"/>
              </a:tabLst>
            </a:pPr>
            <a:endParaRPr lang="en-US" dirty="0" smtClean="0"/>
          </a:p>
          <a:p>
            <a:pPr>
              <a:tabLst>
                <a:tab pos="461963" algn="l"/>
                <a:tab pos="914400" algn="l"/>
                <a:tab pos="1376363" algn="l"/>
                <a:tab pos="1773238" algn="l"/>
              </a:tabLst>
            </a:pPr>
            <a:r>
              <a:rPr lang="en-US" dirty="0" smtClean="0"/>
              <a:t>		</a:t>
            </a:r>
          </a:p>
          <a:p>
            <a:pPr>
              <a:tabLst>
                <a:tab pos="461963" algn="l"/>
                <a:tab pos="914400" algn="l"/>
                <a:tab pos="1376363" algn="l"/>
                <a:tab pos="1773238" algn="l"/>
              </a:tabLst>
            </a:pPr>
            <a:r>
              <a:rPr lang="en-US" dirty="0" smtClean="0"/>
              <a:t>			</a:t>
            </a:r>
          </a:p>
          <a:p>
            <a:pPr>
              <a:tabLst>
                <a:tab pos="461963" algn="l"/>
                <a:tab pos="914400" algn="l"/>
                <a:tab pos="1376363" algn="l"/>
                <a:tab pos="1773238" algn="l"/>
              </a:tabLst>
            </a:pPr>
            <a:r>
              <a:rPr lang="en-US" sz="1400" dirty="0" smtClean="0"/>
              <a:t>		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114474" y="2041236"/>
            <a:ext cx="2334678" cy="523220"/>
          </a:xfrm>
          <a:prstGeom prst="rect">
            <a:avLst/>
          </a:prstGeom>
          <a:noFill/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</a:rPr>
              <a:t>Attachment B</a:t>
            </a:r>
            <a:endParaRPr lang="en-US" sz="28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9713" y="661988"/>
            <a:ext cx="6124575" cy="553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1230</TotalTime>
  <Words>397</Words>
  <Application>Microsoft Office PowerPoint</Application>
  <PresentationFormat>On-screen Show (4:3)</PresentationFormat>
  <Paragraphs>218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Flow</vt:lpstr>
      <vt:lpstr>KHPA:  SMART  Fund Balance Report using fund 2556 for exhibit purposes</vt:lpstr>
      <vt:lpstr>Slide 2</vt:lpstr>
      <vt:lpstr>Slide 3</vt:lpstr>
      <vt:lpstr>Budget Fund Balance Report (This report shows the budget balance for an appropriated or limited fund.)  Reported as contingent balance in KHPA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Company>State of Kansas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SMART Fund Balance Report</dc:title>
  <dc:creator>Mary Mulryan</dc:creator>
  <cp:lastModifiedBy>Patricia Pfannenstiel</cp:lastModifiedBy>
  <cp:revision>124</cp:revision>
  <dcterms:created xsi:type="dcterms:W3CDTF">2011-02-15T17:17:55Z</dcterms:created>
  <dcterms:modified xsi:type="dcterms:W3CDTF">2011-05-17T17:12:27Z</dcterms:modified>
</cp:coreProperties>
</file>